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56" r:id="rId3"/>
    <p:sldId id="257" r:id="rId4"/>
    <p:sldId id="268" r:id="rId5"/>
    <p:sldId id="265" r:id="rId6"/>
    <p:sldId id="259" r:id="rId7"/>
    <p:sldId id="262" r:id="rId8"/>
    <p:sldId id="264" r:id="rId9"/>
    <p:sldId id="269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39" autoAdjust="0"/>
    <p:restoredTop sz="90214" autoAdjust="0"/>
  </p:normalViewPr>
  <p:slideViewPr>
    <p:cSldViewPr snapToGrid="0">
      <p:cViewPr varScale="1">
        <p:scale>
          <a:sx n="105" d="100"/>
          <a:sy n="105" d="100"/>
        </p:scale>
        <p:origin x="116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9BA10-F061-40E8-B09D-B6E40E61EB4F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13A14-3CB4-4938-9E47-E286091B1A49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573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Clear</a:t>
            </a:r>
            <a:r>
              <a:rPr lang="sk-SK" dirty="0"/>
              <a:t> </a:t>
            </a:r>
            <a:r>
              <a:rPr lang="sk-SK" dirty="0" err="1"/>
              <a:t>straight</a:t>
            </a:r>
            <a:r>
              <a:rPr lang="sk-SK" baseline="0" dirty="0"/>
              <a:t> </a:t>
            </a:r>
            <a:r>
              <a:rPr lang="sk-SK" baseline="0" dirty="0" err="1"/>
              <a:t>bands</a:t>
            </a:r>
            <a:endParaRPr lang="sk-SK" baseline="0" dirty="0"/>
          </a:p>
          <a:p>
            <a:r>
              <a:rPr lang="sk-SK" baseline="0" dirty="0" err="1"/>
              <a:t>Less</a:t>
            </a:r>
            <a:r>
              <a:rPr lang="sk-SK" baseline="0" dirty="0"/>
              <a:t> dna in </a:t>
            </a:r>
            <a:r>
              <a:rPr lang="sk-SK" baseline="0" dirty="0" err="1"/>
              <a:t>oats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13A14-3CB4-4938-9E47-E286091B1A4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971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23ABC-A38F-C72D-FD88-5611775EB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0C20CE3-D35F-1014-929C-7A60F8C35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241DDB3-2DF7-9DD5-5B94-3A07E76E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F2332DA-4B2D-EE67-524D-0C40E04B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EECA46E-F98D-74AB-E1B3-B4E590DE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140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DD9B7-9023-6B01-6461-8A6FAEB0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A1C3A6C-677B-BF81-B278-680E93254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AE25599-DEB9-B137-57C5-1558A1D2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B7E796C-9FE3-43B7-DCCC-0102C08C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4E0C794-B653-0645-65A1-BA2124F8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24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90703DF2-6BFD-20CB-685D-3969EF16B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EDE3E99-1390-D6C2-4565-0C3D73B78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81F8C8D-F513-1CC6-C63D-61BA9D0A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C5D3AF0-1058-5C92-8089-59EE35C9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106EB6B-5C1E-6645-C43F-40C6F1AA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332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EE683-D55E-7644-9FC4-6C9D23EE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1DD31A-96DB-1AE0-C10D-DC72920EE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CC52D08-C826-0DDD-CB5C-18B95941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4BA46A0-27E1-A17B-3FFB-F4969C90C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3E5F179-A66B-96C5-17CA-C8CD71457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9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A75D7-9A1B-E293-F471-3382F065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C1BF60-7A99-220F-BEB1-F61364547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76BA829-B13F-53D1-8C5F-ACA88FB7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3898382-DD23-EF2F-8955-0D32A27B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9F69924-2E20-8FA1-445F-FFC9D87D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316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10FF2D-B907-DF91-AEA9-36D1F1CB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CC843F8-EA9F-D1A4-B944-EB7C80E29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B1AFA8F-FC0A-F817-B51C-36DCC19D2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DF52517-04DC-E8B4-23F7-C7B05221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BEAECFE-3297-46B3-B937-F8EF5D90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3C93043-4AC6-490E-0393-110852271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832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C2543-8007-B4D5-8B80-10272681E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95C45B-B8AA-C578-3A8D-E9D2C8EEA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61BC3F7-F3A2-60F3-D0A9-995004BF5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66EDD5D-CE90-804D-0FDF-ACC2CBDFD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AEB8BA2-7344-D3A0-7C06-381726510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B05728B-FAD7-E773-8DDF-A1183FCF5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03EA872-FC05-6D6D-B85A-A0F122AB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254A48CC-585D-AE4B-A88F-70AFC1D9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3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0419AE-0975-3B84-B1BC-CAC627D2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74B2C7B-B3D1-3316-F47B-5A4AC78C5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D66F3EC-DB9B-9E27-D501-77002EAD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29123DD-518A-23A1-4FAF-A705B144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61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A576004-0A72-39E7-51D8-CA55116A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31A5CD7-A2CA-3510-B3BE-58FB14F1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CF49C3C-E7CB-A98B-70EC-73CA536F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608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CAAAD-86F8-65AA-330E-E9279DC3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AE0704-B613-6C28-DECF-64D136A90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616F81-924E-8C90-6CE7-CBFB5132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0CED8DE-4A8B-9F30-A786-2C0706411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6AB1531-8EB9-AECC-B42B-0C5F996F5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70C7453-1CE7-5844-F0C9-92475D03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063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070D92-F7B3-B624-0919-53F4E755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1E3AA8F8-8885-F576-E74F-03D981097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57BE15-3BCB-3589-DBEF-E854268FA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361AC50-E954-A9B7-721D-79D01F79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944D600-DC5F-E6B1-BBB2-FFC23DAC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9CC7F96-3F0D-B4DF-4CD1-ECD1182E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78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BC174108-E8C6-A658-8E42-6BF972232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5CF34B-826A-909A-AC69-DE001ADD8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030E94D-8945-FD13-7D60-FE064C240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30D5747-6187-ABE3-31C6-2232F8848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F98DFEF-2506-D3F0-C4BC-36F08A9A2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084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0DABA-CA52-889C-D94F-24D235EEA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357414"/>
            <a:ext cx="9144000" cy="2387600"/>
          </a:xfrm>
        </p:spPr>
        <p:txBody>
          <a:bodyPr>
            <a:normAutofit/>
          </a:bodyPr>
          <a:lstStyle/>
          <a:p>
            <a:r>
              <a:rPr lang="sk-SK" b="1" dirty="0" err="1"/>
              <a:t>Food</a:t>
            </a:r>
            <a:r>
              <a:rPr lang="sk-SK" b="1" dirty="0"/>
              <a:t> </a:t>
            </a:r>
            <a:r>
              <a:rPr lang="sk-SK" b="1" dirty="0" err="1"/>
              <a:t>Investigation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Genetically</a:t>
            </a:r>
            <a:r>
              <a:rPr lang="sk-SK" b="1" dirty="0"/>
              <a:t> </a:t>
            </a:r>
            <a:r>
              <a:rPr lang="sk-SK" b="1" dirty="0" err="1"/>
              <a:t>Modified</a:t>
            </a:r>
            <a:r>
              <a:rPr lang="sk-SK" b="1" dirty="0"/>
              <a:t> </a:t>
            </a:r>
            <a:r>
              <a:rPr lang="sk-SK" b="1" dirty="0" err="1"/>
              <a:t>Crops</a:t>
            </a:r>
            <a:endParaRPr lang="sk-SK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89C2A8-DEB0-BC76-08B8-601137E65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5752215"/>
            <a:ext cx="9144000" cy="1084262"/>
          </a:xfrm>
        </p:spPr>
        <p:txBody>
          <a:bodyPr>
            <a:normAutofit/>
          </a:bodyPr>
          <a:lstStyle/>
          <a:p>
            <a:r>
              <a:rPr lang="sk-SK" sz="3600" dirty="0" err="1"/>
              <a:t>Hartsville</a:t>
            </a:r>
            <a:r>
              <a:rPr lang="sk-SK" sz="3600" dirty="0"/>
              <a:t> (USA) </a:t>
            </a:r>
            <a:r>
              <a:rPr lang="sk-SK" sz="3600" dirty="0" err="1"/>
              <a:t>June</a:t>
            </a:r>
            <a:r>
              <a:rPr lang="sk-SK" sz="3600" dirty="0"/>
              <a:t> 1</a:t>
            </a:r>
            <a:r>
              <a:rPr lang="sk-SK" sz="3600" baseline="30000" dirty="0"/>
              <a:t>st </a:t>
            </a:r>
            <a:r>
              <a:rPr lang="sk-SK" sz="3600" dirty="0"/>
              <a:t>– </a:t>
            </a:r>
            <a:r>
              <a:rPr lang="sk-SK" sz="3600" dirty="0" err="1"/>
              <a:t>June</a:t>
            </a:r>
            <a:r>
              <a:rPr lang="sk-SK" sz="3600" dirty="0"/>
              <a:t> 5</a:t>
            </a:r>
            <a:r>
              <a:rPr lang="sk-SK" sz="3600" baseline="30000" dirty="0"/>
              <a:t>th</a:t>
            </a:r>
            <a:r>
              <a:rPr lang="sk-SK" sz="3600" dirty="0"/>
              <a:t> 2026</a:t>
            </a:r>
          </a:p>
        </p:txBody>
      </p:sp>
      <p:sp>
        <p:nvSpPr>
          <p:cNvPr id="4" name="BlokTextu 5">
            <a:extLst>
              <a:ext uri="{FF2B5EF4-FFF2-40B4-BE49-F238E27FC236}">
                <a16:creationId xmlns:a16="http://schemas.microsoft.com/office/drawing/2014/main" id="{8507FB1A-77C1-247E-E14C-79C8DE60E468}"/>
              </a:ext>
            </a:extLst>
          </p:cNvPr>
          <p:cNvSpPr txBox="1"/>
          <p:nvPr/>
        </p:nvSpPr>
        <p:spPr>
          <a:xfrm>
            <a:off x="2512655" y="4368865"/>
            <a:ext cx="7246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 err="1"/>
              <a:t>Tested</a:t>
            </a:r>
            <a:r>
              <a:rPr lang="sk-SK" sz="4000" dirty="0"/>
              <a:t> </a:t>
            </a:r>
            <a:r>
              <a:rPr lang="sk-SK" sz="4000" dirty="0" err="1"/>
              <a:t>food</a:t>
            </a:r>
            <a:r>
              <a:rPr lang="sk-SK" sz="4000" dirty="0"/>
              <a:t>: </a:t>
            </a:r>
            <a:r>
              <a:rPr lang="sk-SK" sz="4400" b="1" dirty="0" err="1"/>
              <a:t>corn</a:t>
            </a:r>
            <a:r>
              <a:rPr lang="sk-SK" sz="4400" b="1" dirty="0"/>
              <a:t> </a:t>
            </a:r>
            <a:r>
              <a:rPr lang="sk-SK" sz="4400" b="1" dirty="0" err="1"/>
              <a:t>porridge</a:t>
            </a:r>
            <a:r>
              <a:rPr lang="sk-SK" sz="4400" b="1" dirty="0"/>
              <a:t> </a:t>
            </a:r>
            <a:endParaRPr lang="sk-SK" sz="4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A2C671-B77C-E7D0-D572-287399437124}"/>
              </a:ext>
            </a:extLst>
          </p:cNvPr>
          <p:cNvSpPr txBox="1"/>
          <p:nvPr/>
        </p:nvSpPr>
        <p:spPr>
          <a:xfrm>
            <a:off x="3863458" y="3244334"/>
            <a:ext cx="609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600" b="1" dirty="0" err="1"/>
              <a:t>Results</a:t>
            </a:r>
            <a:r>
              <a:rPr lang="sk-SK" sz="3600" b="1" dirty="0"/>
              <a:t> </a:t>
            </a:r>
            <a:r>
              <a:rPr lang="sk-SK" sz="3600" b="1" dirty="0" err="1"/>
              <a:t>of</a:t>
            </a:r>
            <a:r>
              <a:rPr lang="sk-SK" sz="3600" b="1" dirty="0"/>
              <a:t> </a:t>
            </a:r>
            <a:r>
              <a:rPr lang="sk-SK" sz="3600" b="1" dirty="0" err="1"/>
              <a:t>Workgroup</a:t>
            </a:r>
            <a:r>
              <a:rPr lang="sk-SK" sz="3600" b="1" dirty="0"/>
              <a:t> 15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58558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F2CD6C5-F97F-5958-819D-1FEFC75EF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5" y="4668768"/>
            <a:ext cx="2389868" cy="172726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994459C-60FC-321B-26F7-C2AB94BC4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717"/>
            <a:ext cx="9144000" cy="966319"/>
          </a:xfrm>
        </p:spPr>
        <p:txBody>
          <a:bodyPr/>
          <a:lstStyle/>
          <a:p>
            <a:r>
              <a:rPr lang="sk-SK" b="1" dirty="0"/>
              <a:t>GROUP 15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B3468A5-803B-B45F-C722-B6153B9B64B8}"/>
              </a:ext>
            </a:extLst>
          </p:cNvPr>
          <p:cNvSpPr txBox="1"/>
          <p:nvPr/>
        </p:nvSpPr>
        <p:spPr>
          <a:xfrm>
            <a:off x="3063126" y="1746747"/>
            <a:ext cx="28587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err="1"/>
              <a:t>Dan</a:t>
            </a:r>
            <a:r>
              <a:rPr lang="sk-SK" sz="2400" b="1" dirty="0"/>
              <a:t> </a:t>
            </a:r>
            <a:r>
              <a:rPr lang="sk-SK" sz="2400" b="1" dirty="0" err="1"/>
              <a:t>Askins</a:t>
            </a:r>
            <a:endParaRPr lang="sk-SK" sz="2400" b="1" dirty="0"/>
          </a:p>
          <a:p>
            <a:pPr algn="ctr"/>
            <a:r>
              <a:rPr lang="sk-SK" sz="2400" dirty="0" err="1"/>
              <a:t>Mayor</a:t>
            </a:r>
            <a:r>
              <a:rPr lang="sk-SK" sz="2400" dirty="0"/>
              <a:t> </a:t>
            </a:r>
            <a:r>
              <a:rPr lang="sk-SK" sz="2400" dirty="0" err="1"/>
              <a:t>of</a:t>
            </a:r>
            <a:r>
              <a:rPr lang="sk-SK" sz="2400" dirty="0"/>
              <a:t> </a:t>
            </a:r>
            <a:r>
              <a:rPr lang="sk-SK" sz="2400" dirty="0" err="1"/>
              <a:t>Hartsville</a:t>
            </a:r>
            <a:endParaRPr lang="sk-SK" sz="2400" dirty="0"/>
          </a:p>
          <a:p>
            <a:pPr algn="ctr"/>
            <a:r>
              <a:rPr lang="sk-SK" sz="2400" dirty="0"/>
              <a:t>USA</a:t>
            </a:r>
          </a:p>
          <a:p>
            <a:pPr algn="ctr"/>
            <a:endParaRPr lang="sk-SK" sz="2400" dirty="0"/>
          </a:p>
          <a:p>
            <a:pPr algn="ctr"/>
            <a:r>
              <a:rPr lang="sk-SK" sz="2400" dirty="0" err="1"/>
              <a:t>J</a:t>
            </a:r>
            <a:r>
              <a:rPr lang="sk-SK" sz="2400" b="1" dirty="0" err="1"/>
              <a:t>ürgen</a:t>
            </a:r>
            <a:r>
              <a:rPr lang="sk-SK" sz="2400" b="1" dirty="0"/>
              <a:t> </a:t>
            </a:r>
            <a:r>
              <a:rPr lang="sk-SK" sz="2400" b="1" dirty="0" err="1"/>
              <a:t>Braun</a:t>
            </a:r>
            <a:endParaRPr lang="sk-SK" sz="2400" b="1" dirty="0"/>
          </a:p>
          <a:p>
            <a:pPr algn="ctr"/>
            <a:r>
              <a:rPr lang="sk-SK" sz="2400" dirty="0" err="1"/>
              <a:t>Teacher</a:t>
            </a:r>
            <a:r>
              <a:rPr lang="sk-SK" sz="2400" dirty="0"/>
              <a:t> </a:t>
            </a:r>
            <a:r>
              <a:rPr lang="sk-SK" sz="2400" dirty="0" err="1"/>
              <a:t>at</a:t>
            </a:r>
            <a:r>
              <a:rPr lang="sk-SK" sz="2400" dirty="0"/>
              <a:t> JWS</a:t>
            </a:r>
          </a:p>
          <a:p>
            <a:pPr algn="ctr"/>
            <a:r>
              <a:rPr lang="sk-SK" sz="2400" dirty="0" err="1"/>
              <a:t>Germany</a:t>
            </a:r>
            <a:endParaRPr lang="sk-SK" sz="2400" dirty="0"/>
          </a:p>
          <a:p>
            <a:pPr algn="ctr"/>
            <a:endParaRPr lang="sk-SK" sz="2400" b="1" dirty="0"/>
          </a:p>
          <a:p>
            <a:pPr algn="ctr"/>
            <a:r>
              <a:rPr lang="sk-SK" sz="2400" b="1" dirty="0"/>
              <a:t>Hana </a:t>
            </a:r>
            <a:r>
              <a:rPr lang="sk-SK" sz="2400" b="1" dirty="0" err="1"/>
              <a:t>Melcherová</a:t>
            </a:r>
            <a:endParaRPr lang="sk-SK" sz="2400" b="1" dirty="0"/>
          </a:p>
          <a:p>
            <a:pPr algn="ctr"/>
            <a:r>
              <a:rPr lang="sk-SK" sz="2400" dirty="0" err="1"/>
              <a:t>Student</a:t>
            </a:r>
            <a:r>
              <a:rPr lang="sk-SK" sz="2400" dirty="0"/>
              <a:t> </a:t>
            </a:r>
            <a:r>
              <a:rPr lang="sk-SK" sz="2400" dirty="0" err="1"/>
              <a:t>at</a:t>
            </a:r>
            <a:r>
              <a:rPr lang="sk-SK" sz="2400" dirty="0"/>
              <a:t> GSFA</a:t>
            </a:r>
          </a:p>
          <a:p>
            <a:pPr algn="ctr"/>
            <a:r>
              <a:rPr lang="sk-SK" sz="2400" dirty="0"/>
              <a:t>Slovakia</a:t>
            </a:r>
          </a:p>
          <a:p>
            <a:pPr algn="ctr"/>
            <a:endParaRPr lang="sk-SK" sz="2400" dirty="0"/>
          </a:p>
          <a:p>
            <a:pPr algn="ctr"/>
            <a:endParaRPr lang="sk-SK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5" y="2985639"/>
            <a:ext cx="2389868" cy="143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5" y="1492897"/>
            <a:ext cx="2375015" cy="125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3" b="34248"/>
          <a:stretch/>
        </p:blipFill>
        <p:spPr bwMode="auto">
          <a:xfrm>
            <a:off x="6341934" y="1395508"/>
            <a:ext cx="5233936" cy="500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89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id="{BCFF4589-BE8D-14E3-C5E7-29F807EABD0A}"/>
              </a:ext>
            </a:extLst>
          </p:cNvPr>
          <p:cNvSpPr txBox="1"/>
          <p:nvPr/>
        </p:nvSpPr>
        <p:spPr>
          <a:xfrm>
            <a:off x="520571" y="514834"/>
            <a:ext cx="7246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 err="1"/>
              <a:t>Tested</a:t>
            </a:r>
            <a:r>
              <a:rPr lang="sk-SK" sz="4000" dirty="0"/>
              <a:t> </a:t>
            </a:r>
            <a:r>
              <a:rPr lang="sk-SK" sz="4000" dirty="0" err="1"/>
              <a:t>food</a:t>
            </a:r>
            <a:r>
              <a:rPr lang="sk-SK" sz="4000" dirty="0"/>
              <a:t>: </a:t>
            </a:r>
            <a:r>
              <a:rPr lang="sk-SK" sz="4400" b="1" dirty="0"/>
              <a:t>CORN FLAKES </a:t>
            </a:r>
            <a:endParaRPr lang="sk-SK" sz="40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71C85C1-C224-B4CC-2D89-94AB405E0A55}"/>
              </a:ext>
            </a:extLst>
          </p:cNvPr>
          <p:cNvSpPr txBox="1"/>
          <p:nvPr/>
        </p:nvSpPr>
        <p:spPr>
          <a:xfrm>
            <a:off x="343301" y="1855376"/>
            <a:ext cx="68981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/>
              <a:t>Grown</a:t>
            </a:r>
            <a:r>
              <a:rPr lang="sk-SK" sz="2800" dirty="0"/>
              <a:t>:  </a:t>
            </a:r>
            <a:r>
              <a:rPr lang="sk-SK" sz="2800" b="1" dirty="0"/>
              <a:t>Slovakia</a:t>
            </a:r>
          </a:p>
          <a:p>
            <a:endParaRPr lang="sk-SK" sz="2800" b="1" dirty="0"/>
          </a:p>
          <a:p>
            <a:r>
              <a:rPr lang="sk-SK" sz="2800" b="1" dirty="0"/>
              <a:t>GMO </a:t>
            </a:r>
            <a:r>
              <a:rPr lang="sk-SK" sz="2800" b="1" dirty="0" err="1"/>
              <a:t>signed</a:t>
            </a:r>
            <a:r>
              <a:rPr lang="sk-SK" sz="2800" b="1" dirty="0"/>
              <a:t>: „</a:t>
            </a:r>
            <a:r>
              <a:rPr lang="sk-SK" sz="2800" b="1" dirty="0" err="1"/>
              <a:t>not</a:t>
            </a:r>
            <a:r>
              <a:rPr lang="sk-SK" sz="2800" b="1" dirty="0"/>
              <a:t> </a:t>
            </a:r>
            <a:r>
              <a:rPr lang="sk-SK" sz="2800" b="1" dirty="0" err="1"/>
              <a:t>genetically</a:t>
            </a:r>
            <a:r>
              <a:rPr lang="sk-SK" sz="2800" b="1" dirty="0"/>
              <a:t> </a:t>
            </a:r>
            <a:r>
              <a:rPr lang="sk-SK" sz="2800" b="1" dirty="0" err="1"/>
              <a:t>modified</a:t>
            </a:r>
            <a:r>
              <a:rPr lang="sk-SK" sz="2800" b="1" dirty="0"/>
              <a:t>“</a:t>
            </a:r>
          </a:p>
          <a:p>
            <a:endParaRPr lang="sk-SK" sz="2800" dirty="0"/>
          </a:p>
          <a:p>
            <a:r>
              <a:rPr lang="sk-SK" sz="2800" dirty="0"/>
              <a:t>Country of </a:t>
            </a:r>
            <a:r>
              <a:rPr lang="sk-SK" sz="2800" dirty="0" err="1"/>
              <a:t>origin</a:t>
            </a:r>
            <a:r>
              <a:rPr lang="sk-SK" sz="2800" dirty="0"/>
              <a:t>: Slovakia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dirty="0" err="1"/>
              <a:t>Brand</a:t>
            </a:r>
            <a:r>
              <a:rPr lang="sk-SK" sz="2800" dirty="0"/>
              <a:t>: </a:t>
            </a:r>
            <a:r>
              <a:rPr lang="sk-SK" sz="2800" b="1" dirty="0" err="1"/>
              <a:t>Ravita</a:t>
            </a:r>
            <a:endParaRPr lang="sk-SK" sz="2800" b="1" dirty="0"/>
          </a:p>
          <a:p>
            <a:endParaRPr lang="sk-SK" sz="2800" dirty="0"/>
          </a:p>
          <a:p>
            <a:r>
              <a:rPr lang="sk-SK" sz="2800" dirty="0" err="1"/>
              <a:t>Mass</a:t>
            </a:r>
            <a:r>
              <a:rPr lang="sk-SK" sz="2800" dirty="0"/>
              <a:t>: </a:t>
            </a:r>
            <a:r>
              <a:rPr lang="sk-SK" sz="2800" b="1" dirty="0"/>
              <a:t>200g</a:t>
            </a:r>
          </a:p>
          <a:p>
            <a:endParaRPr lang="sk-SK" sz="2800" dirty="0"/>
          </a:p>
          <a:p>
            <a:r>
              <a:rPr lang="sk-SK" sz="2800" dirty="0" err="1"/>
              <a:t>Calorific</a:t>
            </a:r>
            <a:r>
              <a:rPr lang="sk-SK" sz="2800" dirty="0"/>
              <a:t> </a:t>
            </a:r>
            <a:r>
              <a:rPr lang="sk-SK" sz="2800" dirty="0" err="1"/>
              <a:t>value</a:t>
            </a:r>
            <a:r>
              <a:rPr lang="sk-SK" sz="2800" dirty="0"/>
              <a:t>: </a:t>
            </a:r>
            <a:r>
              <a:rPr lang="sk-SK" sz="2800" b="1" dirty="0"/>
              <a:t>364 kcal per 100g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t="6652" r="14615" b="3663"/>
          <a:stretch/>
        </p:blipFill>
        <p:spPr bwMode="auto">
          <a:xfrm>
            <a:off x="7389845" y="514834"/>
            <a:ext cx="4665306" cy="590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11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15BEB3D8-17B2-2620-8F3A-0D9C3A109CCD}"/>
              </a:ext>
            </a:extLst>
          </p:cNvPr>
          <p:cNvSpPr txBox="1"/>
          <p:nvPr/>
        </p:nvSpPr>
        <p:spPr>
          <a:xfrm>
            <a:off x="1543790" y="606069"/>
            <a:ext cx="845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>
                <a:latin typeface="+mj-lt"/>
                <a:cs typeface="Arial" panose="020B0604020202020204" pitchFamily="34" charset="0"/>
              </a:rPr>
              <a:t>Observation</a:t>
            </a:r>
            <a:r>
              <a:rPr lang="sk-SK" sz="32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sk-SK" sz="3200" b="1" dirty="0">
                <a:latin typeface="+mj-lt"/>
              </a:rPr>
              <a:t> </a:t>
            </a:r>
            <a:r>
              <a:rPr lang="sk-SK" sz="3200" dirty="0" err="1">
                <a:latin typeface="+mj-lt"/>
              </a:rPr>
              <a:t>Bands</a:t>
            </a:r>
            <a:r>
              <a:rPr lang="sk-SK" sz="3200" dirty="0">
                <a:latin typeface="+mj-lt"/>
              </a:rPr>
              <a:t> in </a:t>
            </a:r>
            <a:r>
              <a:rPr lang="sk-SK" sz="3200" dirty="0" err="1">
                <a:latin typeface="+mj-lt"/>
              </a:rPr>
              <a:t>Agarose</a:t>
            </a:r>
            <a:r>
              <a:rPr lang="sk-SK" sz="3200" dirty="0">
                <a:latin typeface="+mj-lt"/>
              </a:rPr>
              <a:t> </a:t>
            </a:r>
            <a:r>
              <a:rPr lang="sk-SK" sz="3200" dirty="0" err="1">
                <a:latin typeface="+mj-lt"/>
              </a:rPr>
              <a:t>Electrophoresis</a:t>
            </a:r>
            <a:endParaRPr lang="sk-SK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4B948325-3E2B-7DA6-E405-3FEEE891C6D3}"/>
              </a:ext>
            </a:extLst>
          </p:cNvPr>
          <p:cNvSpPr txBox="1"/>
          <p:nvPr/>
        </p:nvSpPr>
        <p:spPr>
          <a:xfrm>
            <a:off x="9024670" y="1463540"/>
            <a:ext cx="3167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S1  -</a:t>
            </a:r>
            <a:r>
              <a:rPr lang="sk-SK" dirty="0" err="1"/>
              <a:t>control</a:t>
            </a:r>
            <a:r>
              <a:rPr lang="sk-SK" dirty="0"/>
              <a:t>  PMM (</a:t>
            </a:r>
            <a:r>
              <a:rPr lang="sk-SK" dirty="0" err="1"/>
              <a:t>oatmeal</a:t>
            </a:r>
            <a:r>
              <a:rPr lang="sk-SK" dirty="0"/>
              <a:t>)</a:t>
            </a:r>
          </a:p>
          <a:p>
            <a:r>
              <a:rPr lang="sk-SK" dirty="0"/>
              <a:t>S1 –</a:t>
            </a:r>
            <a:r>
              <a:rPr lang="sk-SK" dirty="0" err="1"/>
              <a:t>control</a:t>
            </a:r>
            <a:r>
              <a:rPr lang="sk-SK" dirty="0"/>
              <a:t> GMM (</a:t>
            </a:r>
            <a:r>
              <a:rPr lang="sk-SK" dirty="0" err="1"/>
              <a:t>oatmeal</a:t>
            </a:r>
            <a:r>
              <a:rPr lang="sk-SK" dirty="0"/>
              <a:t>)</a:t>
            </a:r>
          </a:p>
          <a:p>
            <a:endParaRPr lang="sk-SK" dirty="0"/>
          </a:p>
          <a:p>
            <a:r>
              <a:rPr lang="sk-SK" dirty="0"/>
              <a:t>S2 </a:t>
            </a:r>
            <a:r>
              <a:rPr lang="sk-SK" dirty="0" err="1"/>
              <a:t>Corn</a:t>
            </a:r>
            <a:r>
              <a:rPr lang="sk-SK" dirty="0"/>
              <a:t> </a:t>
            </a:r>
            <a:r>
              <a:rPr lang="sk-SK" dirty="0" err="1"/>
              <a:t>Porridge</a:t>
            </a:r>
            <a:r>
              <a:rPr lang="sk-SK" dirty="0"/>
              <a:t> PMM</a:t>
            </a:r>
          </a:p>
          <a:p>
            <a:r>
              <a:rPr lang="sk-SK" dirty="0"/>
              <a:t>S2 </a:t>
            </a:r>
            <a:r>
              <a:rPr lang="sk-SK" dirty="0" err="1"/>
              <a:t>Corn</a:t>
            </a:r>
            <a:r>
              <a:rPr lang="sk-SK" dirty="0"/>
              <a:t> </a:t>
            </a:r>
            <a:r>
              <a:rPr lang="sk-SK" dirty="0" err="1"/>
              <a:t>Porridge</a:t>
            </a:r>
            <a:r>
              <a:rPr lang="sk-SK" dirty="0"/>
              <a:t> GMM</a:t>
            </a:r>
          </a:p>
          <a:p>
            <a:endParaRPr lang="sk-SK" dirty="0"/>
          </a:p>
          <a:p>
            <a:r>
              <a:rPr lang="sk-SK" dirty="0"/>
              <a:t>S3 +</a:t>
            </a:r>
            <a:r>
              <a:rPr lang="sk-SK" dirty="0" err="1"/>
              <a:t>control</a:t>
            </a:r>
            <a:r>
              <a:rPr lang="sk-SK" dirty="0"/>
              <a:t>  PMM</a:t>
            </a:r>
          </a:p>
          <a:p>
            <a:r>
              <a:rPr lang="sk-SK" dirty="0"/>
              <a:t>S3 +</a:t>
            </a:r>
            <a:r>
              <a:rPr lang="sk-SK" dirty="0" err="1"/>
              <a:t>control</a:t>
            </a:r>
            <a:r>
              <a:rPr lang="sk-SK" dirty="0"/>
              <a:t> GMM</a:t>
            </a:r>
          </a:p>
          <a:p>
            <a:endParaRPr lang="sk-SK" dirty="0"/>
          </a:p>
          <a:p>
            <a:endParaRPr lang="sk-SK" dirty="0"/>
          </a:p>
        </p:txBody>
      </p:sp>
      <p:grpSp>
        <p:nvGrpSpPr>
          <p:cNvPr id="2048" name="Skupina 2047"/>
          <p:cNvGrpSpPr/>
          <p:nvPr/>
        </p:nvGrpSpPr>
        <p:grpSpPr>
          <a:xfrm>
            <a:off x="9027177" y="4223119"/>
            <a:ext cx="3449506" cy="1787193"/>
            <a:chOff x="9027177" y="4223119"/>
            <a:chExt cx="3449506" cy="1787193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EAD482C-9780-DCA9-1C9D-91B77ED5966D}"/>
                </a:ext>
              </a:extLst>
            </p:cNvPr>
            <p:cNvSpPr txBox="1"/>
            <p:nvPr/>
          </p:nvSpPr>
          <p:spPr>
            <a:xfrm>
              <a:off x="9027177" y="4698926"/>
              <a:ext cx="34495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CaMV</a:t>
              </a:r>
              <a:r>
                <a:rPr lang="de-DE" dirty="0"/>
                <a:t> </a:t>
              </a:r>
              <a:r>
                <a:rPr lang="de-DE" dirty="0" err="1"/>
                <a:t>or</a:t>
              </a:r>
              <a:r>
                <a:rPr lang="de-DE" dirty="0"/>
                <a:t>/and NOS (2</a:t>
              </a:r>
              <a:r>
                <a:rPr lang="sk-SK" dirty="0"/>
                <a:t>03/225</a:t>
              </a:r>
              <a:r>
                <a:rPr lang="de-DE" dirty="0"/>
                <a:t> bp)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95CA676C-CC48-79E3-B498-3FA537BB7622}"/>
                </a:ext>
              </a:extLst>
            </p:cNvPr>
            <p:cNvSpPr txBox="1"/>
            <p:nvPr/>
          </p:nvSpPr>
          <p:spPr>
            <a:xfrm>
              <a:off x="9047294" y="4223119"/>
              <a:ext cx="2228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PS II (455 bp)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E9892DCB-9463-52DC-AE5F-C046B8013E80}"/>
                </a:ext>
              </a:extLst>
            </p:cNvPr>
            <p:cNvSpPr txBox="1"/>
            <p:nvPr/>
          </p:nvSpPr>
          <p:spPr>
            <a:xfrm>
              <a:off x="9047294" y="5193413"/>
              <a:ext cx="3144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Rest </a:t>
              </a:r>
              <a:r>
                <a:rPr lang="de-DE" dirty="0" err="1"/>
                <a:t>of</a:t>
              </a:r>
              <a:r>
                <a:rPr lang="de-DE" dirty="0"/>
                <a:t> </a:t>
              </a:r>
              <a:r>
                <a:rPr lang="de-DE" dirty="0" err="1"/>
                <a:t>primers</a:t>
              </a:r>
              <a:r>
                <a:rPr lang="de-DE" dirty="0"/>
                <a:t> (</a:t>
              </a:r>
              <a:r>
                <a:rPr lang="sk-SK" dirty="0"/>
                <a:t>15-</a:t>
              </a:r>
              <a:r>
                <a:rPr lang="de-DE" dirty="0"/>
                <a:t>25 bp)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27850516-CA3A-0E18-9BD5-674265E43156}"/>
                </a:ext>
              </a:extLst>
            </p:cNvPr>
            <p:cNvSpPr txBox="1"/>
            <p:nvPr/>
          </p:nvSpPr>
          <p:spPr>
            <a:xfrm>
              <a:off x="9047294" y="5640980"/>
              <a:ext cx="2545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/>
                <a:t>+</a:t>
              </a:r>
              <a:r>
                <a:rPr lang="de-DE" dirty="0"/>
                <a:t>Rest of dNTPs</a:t>
              </a: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109384" y="1190844"/>
            <a:ext cx="8872055" cy="5463956"/>
            <a:chOff x="109386" y="2080997"/>
            <a:chExt cx="7841059" cy="4414390"/>
          </a:xfrm>
        </p:grpSpPr>
        <p:pic>
          <p:nvPicPr>
            <p:cNvPr id="2050" name="Picture 2" descr="C:\Users\42190\Downloads\20260602_11350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386"/>
            <a:stretch/>
          </p:blipFill>
          <p:spPr bwMode="auto">
            <a:xfrm>
              <a:off x="109386" y="2080997"/>
              <a:ext cx="7841059" cy="441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41EC50A3-F32C-9F65-4876-90749AE8A875}"/>
                </a:ext>
              </a:extLst>
            </p:cNvPr>
            <p:cNvSpPr txBox="1"/>
            <p:nvPr/>
          </p:nvSpPr>
          <p:spPr>
            <a:xfrm>
              <a:off x="876178" y="2576857"/>
              <a:ext cx="4712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400" b="1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22" name="Textfeld 11">
              <a:extLst>
                <a:ext uri="{FF2B5EF4-FFF2-40B4-BE49-F238E27FC236}">
                  <a16:creationId xmlns:a16="http://schemas.microsoft.com/office/drawing/2014/main" id="{41EC50A3-F32C-9F65-4876-90749AE8A875}"/>
                </a:ext>
              </a:extLst>
            </p:cNvPr>
            <p:cNvSpPr txBox="1"/>
            <p:nvPr/>
          </p:nvSpPr>
          <p:spPr>
            <a:xfrm>
              <a:off x="1462766" y="2389473"/>
              <a:ext cx="13498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chemeClr val="bg1"/>
                  </a:solidFill>
                </a:rPr>
                <a:t>S1</a:t>
              </a:r>
            </a:p>
            <a:p>
              <a:pPr algn="ctr"/>
              <a:r>
                <a:rPr lang="sk-SK" sz="2800" b="1" dirty="0">
                  <a:solidFill>
                    <a:schemeClr val="bg1"/>
                  </a:solidFill>
                </a:rPr>
                <a:t>PMM</a:t>
              </a:r>
              <a:endParaRPr lang="de-DE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feld 11">
              <a:extLst>
                <a:ext uri="{FF2B5EF4-FFF2-40B4-BE49-F238E27FC236}">
                  <a16:creationId xmlns:a16="http://schemas.microsoft.com/office/drawing/2014/main" id="{41EC50A3-F32C-9F65-4876-90749AE8A875}"/>
                </a:ext>
              </a:extLst>
            </p:cNvPr>
            <p:cNvSpPr txBox="1"/>
            <p:nvPr/>
          </p:nvSpPr>
          <p:spPr>
            <a:xfrm>
              <a:off x="2544047" y="2389472"/>
              <a:ext cx="13498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chemeClr val="bg1"/>
                  </a:solidFill>
                </a:rPr>
                <a:t>S1</a:t>
              </a:r>
            </a:p>
            <a:p>
              <a:pPr algn="ctr"/>
              <a:r>
                <a:rPr lang="sk-SK" sz="2800" b="1" dirty="0">
                  <a:solidFill>
                    <a:schemeClr val="bg1"/>
                  </a:solidFill>
                </a:rPr>
                <a:t>GMM</a:t>
              </a:r>
              <a:endParaRPr lang="de-DE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feld 11">
              <a:extLst>
                <a:ext uri="{FF2B5EF4-FFF2-40B4-BE49-F238E27FC236}">
                  <a16:creationId xmlns:a16="http://schemas.microsoft.com/office/drawing/2014/main" id="{41EC50A3-F32C-9F65-4876-90749AE8A875}"/>
                </a:ext>
              </a:extLst>
            </p:cNvPr>
            <p:cNvSpPr txBox="1"/>
            <p:nvPr/>
          </p:nvSpPr>
          <p:spPr>
            <a:xfrm>
              <a:off x="3668434" y="2389473"/>
              <a:ext cx="13498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chemeClr val="bg1"/>
                  </a:solidFill>
                </a:rPr>
                <a:t>S2</a:t>
              </a:r>
            </a:p>
            <a:p>
              <a:pPr algn="ctr"/>
              <a:r>
                <a:rPr lang="sk-SK" sz="2800" b="1" dirty="0">
                  <a:solidFill>
                    <a:schemeClr val="bg1"/>
                  </a:solidFill>
                </a:rPr>
                <a:t>PMM</a:t>
              </a:r>
              <a:endParaRPr lang="de-DE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feld 11">
              <a:extLst>
                <a:ext uri="{FF2B5EF4-FFF2-40B4-BE49-F238E27FC236}">
                  <a16:creationId xmlns:a16="http://schemas.microsoft.com/office/drawing/2014/main" id="{41EC50A3-F32C-9F65-4876-90749AE8A875}"/>
                </a:ext>
              </a:extLst>
            </p:cNvPr>
            <p:cNvSpPr txBox="1"/>
            <p:nvPr/>
          </p:nvSpPr>
          <p:spPr>
            <a:xfrm>
              <a:off x="4639671" y="2362991"/>
              <a:ext cx="13498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chemeClr val="bg1"/>
                  </a:solidFill>
                </a:rPr>
                <a:t>S2</a:t>
              </a:r>
            </a:p>
            <a:p>
              <a:pPr algn="ctr"/>
              <a:r>
                <a:rPr lang="sk-SK" sz="2800" b="1" dirty="0">
                  <a:solidFill>
                    <a:schemeClr val="bg1"/>
                  </a:solidFill>
                </a:rPr>
                <a:t>GMM</a:t>
              </a:r>
              <a:endParaRPr lang="de-DE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feld 11">
              <a:extLst>
                <a:ext uri="{FF2B5EF4-FFF2-40B4-BE49-F238E27FC236}">
                  <a16:creationId xmlns:a16="http://schemas.microsoft.com/office/drawing/2014/main" id="{41EC50A3-F32C-9F65-4876-90749AE8A875}"/>
                </a:ext>
              </a:extLst>
            </p:cNvPr>
            <p:cNvSpPr txBox="1"/>
            <p:nvPr/>
          </p:nvSpPr>
          <p:spPr>
            <a:xfrm>
              <a:off x="5646485" y="2362989"/>
              <a:ext cx="13498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chemeClr val="bg1"/>
                  </a:solidFill>
                </a:rPr>
                <a:t>S3</a:t>
              </a:r>
            </a:p>
            <a:p>
              <a:pPr algn="ctr"/>
              <a:r>
                <a:rPr lang="sk-SK" sz="2800" b="1" dirty="0">
                  <a:solidFill>
                    <a:schemeClr val="bg1"/>
                  </a:solidFill>
                </a:rPr>
                <a:t>PMM</a:t>
              </a:r>
              <a:endParaRPr lang="de-DE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feld 11">
              <a:extLst>
                <a:ext uri="{FF2B5EF4-FFF2-40B4-BE49-F238E27FC236}">
                  <a16:creationId xmlns:a16="http://schemas.microsoft.com/office/drawing/2014/main" id="{41EC50A3-F32C-9F65-4876-90749AE8A875}"/>
                </a:ext>
              </a:extLst>
            </p:cNvPr>
            <p:cNvSpPr txBox="1"/>
            <p:nvPr/>
          </p:nvSpPr>
          <p:spPr>
            <a:xfrm>
              <a:off x="6600562" y="2363869"/>
              <a:ext cx="13498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chemeClr val="bg1"/>
                  </a:solidFill>
                </a:rPr>
                <a:t>S3</a:t>
              </a:r>
            </a:p>
            <a:p>
              <a:pPr algn="ctr"/>
              <a:r>
                <a:rPr lang="sk-SK" sz="2800" b="1" dirty="0">
                  <a:solidFill>
                    <a:schemeClr val="bg1"/>
                  </a:solidFill>
                </a:rPr>
                <a:t>GMM</a:t>
              </a:r>
              <a:endParaRPr lang="de-DE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77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15BEB3D8-17B2-2620-8F3A-0D9C3A109CCD}"/>
              </a:ext>
            </a:extLst>
          </p:cNvPr>
          <p:cNvSpPr txBox="1"/>
          <p:nvPr/>
        </p:nvSpPr>
        <p:spPr>
          <a:xfrm>
            <a:off x="1543790" y="606069"/>
            <a:ext cx="845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>
                <a:latin typeface="+mj-lt"/>
                <a:cs typeface="Arial" panose="020B0604020202020204" pitchFamily="34" charset="0"/>
              </a:rPr>
              <a:t>Observation</a:t>
            </a:r>
            <a:r>
              <a:rPr lang="sk-SK" sz="3200" b="1" dirty="0">
                <a:latin typeface="+mj-lt"/>
                <a:cs typeface="Arial" panose="020B0604020202020204" pitchFamily="34" charset="0"/>
              </a:rPr>
              <a:t>:</a:t>
            </a:r>
            <a:r>
              <a:rPr lang="sk-SK" sz="3200" b="1" dirty="0">
                <a:latin typeface="+mj-lt"/>
              </a:rPr>
              <a:t> </a:t>
            </a:r>
            <a:r>
              <a:rPr lang="sk-SK" sz="3200" dirty="0" err="1">
                <a:latin typeface="+mj-lt"/>
              </a:rPr>
              <a:t>Bands</a:t>
            </a:r>
            <a:r>
              <a:rPr lang="sk-SK" sz="3200" dirty="0">
                <a:latin typeface="+mj-lt"/>
              </a:rPr>
              <a:t> in </a:t>
            </a:r>
            <a:r>
              <a:rPr lang="sk-SK" sz="3200" dirty="0" err="1">
                <a:latin typeface="+mj-lt"/>
              </a:rPr>
              <a:t>Agarose</a:t>
            </a:r>
            <a:r>
              <a:rPr lang="sk-SK" sz="3200" dirty="0">
                <a:latin typeface="+mj-lt"/>
              </a:rPr>
              <a:t> </a:t>
            </a:r>
            <a:r>
              <a:rPr lang="sk-SK" sz="3200" dirty="0" err="1">
                <a:latin typeface="+mj-lt"/>
              </a:rPr>
              <a:t>Electrophoresis</a:t>
            </a:r>
            <a:endParaRPr lang="sk-SK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4B948325-3E2B-7DA6-E405-3FEEE891C6D3}"/>
              </a:ext>
            </a:extLst>
          </p:cNvPr>
          <p:cNvSpPr txBox="1"/>
          <p:nvPr/>
        </p:nvSpPr>
        <p:spPr>
          <a:xfrm>
            <a:off x="9024670" y="1463540"/>
            <a:ext cx="3035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S1  -</a:t>
            </a:r>
            <a:r>
              <a:rPr lang="sk-SK" dirty="0" err="1"/>
              <a:t>control</a:t>
            </a:r>
            <a:r>
              <a:rPr lang="sk-SK" dirty="0"/>
              <a:t>  PMM (</a:t>
            </a:r>
            <a:r>
              <a:rPr lang="sk-SK" dirty="0" err="1"/>
              <a:t>oatmeal</a:t>
            </a:r>
            <a:r>
              <a:rPr lang="sk-SK" dirty="0"/>
              <a:t>)</a:t>
            </a:r>
          </a:p>
          <a:p>
            <a:r>
              <a:rPr lang="sk-SK" dirty="0"/>
              <a:t>S1 –</a:t>
            </a:r>
            <a:r>
              <a:rPr lang="sk-SK" dirty="0" err="1"/>
              <a:t>control</a:t>
            </a:r>
            <a:r>
              <a:rPr lang="sk-SK" dirty="0"/>
              <a:t> GMM (</a:t>
            </a:r>
            <a:r>
              <a:rPr lang="sk-SK" dirty="0" err="1"/>
              <a:t>oatmeal</a:t>
            </a:r>
            <a:r>
              <a:rPr lang="sk-SK" dirty="0"/>
              <a:t>)</a:t>
            </a:r>
          </a:p>
          <a:p>
            <a:endParaRPr lang="sk-SK" dirty="0"/>
          </a:p>
          <a:p>
            <a:r>
              <a:rPr lang="sk-SK" dirty="0"/>
              <a:t>S2 </a:t>
            </a:r>
            <a:r>
              <a:rPr lang="sk-SK" dirty="0" err="1"/>
              <a:t>Corn</a:t>
            </a:r>
            <a:r>
              <a:rPr lang="sk-SK" dirty="0"/>
              <a:t> </a:t>
            </a:r>
            <a:r>
              <a:rPr lang="sk-SK" dirty="0" err="1"/>
              <a:t>Porridge</a:t>
            </a:r>
            <a:r>
              <a:rPr lang="sk-SK" dirty="0"/>
              <a:t> PMM</a:t>
            </a:r>
          </a:p>
          <a:p>
            <a:r>
              <a:rPr lang="sk-SK" dirty="0"/>
              <a:t>S2 </a:t>
            </a:r>
            <a:r>
              <a:rPr lang="sk-SK" dirty="0" err="1"/>
              <a:t>Corn</a:t>
            </a:r>
            <a:r>
              <a:rPr lang="sk-SK" dirty="0"/>
              <a:t> </a:t>
            </a:r>
            <a:r>
              <a:rPr lang="sk-SK" dirty="0" err="1"/>
              <a:t>Porridge</a:t>
            </a:r>
            <a:r>
              <a:rPr lang="sk-SK" dirty="0"/>
              <a:t> GMM</a:t>
            </a:r>
          </a:p>
          <a:p>
            <a:endParaRPr lang="sk-SK" dirty="0"/>
          </a:p>
          <a:p>
            <a:r>
              <a:rPr lang="sk-SK" dirty="0"/>
              <a:t>S3 +</a:t>
            </a:r>
            <a:r>
              <a:rPr lang="sk-SK" dirty="0" err="1"/>
              <a:t>control</a:t>
            </a:r>
            <a:r>
              <a:rPr lang="sk-SK" dirty="0"/>
              <a:t>  PMM</a:t>
            </a:r>
          </a:p>
          <a:p>
            <a:r>
              <a:rPr lang="sk-SK" dirty="0"/>
              <a:t>S3 +</a:t>
            </a:r>
            <a:r>
              <a:rPr lang="sk-SK" dirty="0" err="1"/>
              <a:t>control</a:t>
            </a:r>
            <a:r>
              <a:rPr lang="sk-SK" dirty="0"/>
              <a:t> GMM</a:t>
            </a:r>
          </a:p>
          <a:p>
            <a:endParaRPr lang="sk-SK" dirty="0"/>
          </a:p>
          <a:p>
            <a:endParaRPr lang="sk-SK" dirty="0"/>
          </a:p>
        </p:txBody>
      </p:sp>
      <p:grpSp>
        <p:nvGrpSpPr>
          <p:cNvPr id="2048" name="Skupina 2047"/>
          <p:cNvGrpSpPr/>
          <p:nvPr/>
        </p:nvGrpSpPr>
        <p:grpSpPr>
          <a:xfrm>
            <a:off x="9027177" y="4223119"/>
            <a:ext cx="3449506" cy="1787193"/>
            <a:chOff x="9027177" y="4223119"/>
            <a:chExt cx="3449506" cy="1787193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EAD482C-9780-DCA9-1C9D-91B77ED5966D}"/>
                </a:ext>
              </a:extLst>
            </p:cNvPr>
            <p:cNvSpPr txBox="1"/>
            <p:nvPr/>
          </p:nvSpPr>
          <p:spPr>
            <a:xfrm>
              <a:off x="9027177" y="4698926"/>
              <a:ext cx="34495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CaMV</a:t>
              </a:r>
              <a:r>
                <a:rPr lang="de-DE" dirty="0"/>
                <a:t> </a:t>
              </a:r>
              <a:r>
                <a:rPr lang="de-DE" dirty="0" err="1"/>
                <a:t>or</a:t>
              </a:r>
              <a:r>
                <a:rPr lang="de-DE" dirty="0"/>
                <a:t>/and NOS (2</a:t>
              </a:r>
              <a:r>
                <a:rPr lang="sk-SK" dirty="0"/>
                <a:t>03/225</a:t>
              </a:r>
              <a:r>
                <a:rPr lang="de-DE" dirty="0"/>
                <a:t> bp)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95CA676C-CC48-79E3-B498-3FA537BB7622}"/>
                </a:ext>
              </a:extLst>
            </p:cNvPr>
            <p:cNvSpPr txBox="1"/>
            <p:nvPr/>
          </p:nvSpPr>
          <p:spPr>
            <a:xfrm>
              <a:off x="9047294" y="4223119"/>
              <a:ext cx="2228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PS II (455 bp)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E9892DCB-9463-52DC-AE5F-C046B8013E80}"/>
                </a:ext>
              </a:extLst>
            </p:cNvPr>
            <p:cNvSpPr txBox="1"/>
            <p:nvPr/>
          </p:nvSpPr>
          <p:spPr>
            <a:xfrm>
              <a:off x="9047294" y="5193413"/>
              <a:ext cx="3144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Rest </a:t>
              </a:r>
              <a:r>
                <a:rPr lang="de-DE" dirty="0" err="1"/>
                <a:t>of</a:t>
              </a:r>
              <a:r>
                <a:rPr lang="de-DE" dirty="0"/>
                <a:t> </a:t>
              </a:r>
              <a:r>
                <a:rPr lang="de-DE" dirty="0" err="1"/>
                <a:t>primers</a:t>
              </a:r>
              <a:r>
                <a:rPr lang="de-DE" dirty="0"/>
                <a:t> (</a:t>
              </a:r>
              <a:r>
                <a:rPr lang="sk-SK" dirty="0"/>
                <a:t>15-</a:t>
              </a:r>
              <a:r>
                <a:rPr lang="de-DE" dirty="0"/>
                <a:t>25 bp)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27850516-CA3A-0E18-9BD5-674265E43156}"/>
                </a:ext>
              </a:extLst>
            </p:cNvPr>
            <p:cNvSpPr txBox="1"/>
            <p:nvPr/>
          </p:nvSpPr>
          <p:spPr>
            <a:xfrm>
              <a:off x="9047294" y="5640980"/>
              <a:ext cx="2545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/>
                <a:t>+</a:t>
              </a:r>
              <a:r>
                <a:rPr lang="de-DE" dirty="0"/>
                <a:t>Rest of dNTPs</a:t>
              </a: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109384" y="1190844"/>
            <a:ext cx="8872055" cy="5463956"/>
            <a:chOff x="109386" y="2080997"/>
            <a:chExt cx="7841059" cy="4414390"/>
          </a:xfrm>
        </p:grpSpPr>
        <p:pic>
          <p:nvPicPr>
            <p:cNvPr id="2050" name="Picture 2" descr="C:\Users\42190\Downloads\20260602_113505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386"/>
            <a:stretch/>
          </p:blipFill>
          <p:spPr bwMode="auto">
            <a:xfrm>
              <a:off x="109386" y="2080997"/>
              <a:ext cx="7841059" cy="441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41EC50A3-F32C-9F65-4876-90749AE8A875}"/>
                </a:ext>
              </a:extLst>
            </p:cNvPr>
            <p:cNvSpPr txBox="1"/>
            <p:nvPr/>
          </p:nvSpPr>
          <p:spPr>
            <a:xfrm>
              <a:off x="876178" y="2576857"/>
              <a:ext cx="4712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400" b="1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22" name="Textfeld 11">
              <a:extLst>
                <a:ext uri="{FF2B5EF4-FFF2-40B4-BE49-F238E27FC236}">
                  <a16:creationId xmlns:a16="http://schemas.microsoft.com/office/drawing/2014/main" id="{41EC50A3-F32C-9F65-4876-90749AE8A875}"/>
                </a:ext>
              </a:extLst>
            </p:cNvPr>
            <p:cNvSpPr txBox="1"/>
            <p:nvPr/>
          </p:nvSpPr>
          <p:spPr>
            <a:xfrm>
              <a:off x="1462766" y="2389473"/>
              <a:ext cx="13498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chemeClr val="bg1"/>
                  </a:solidFill>
                </a:rPr>
                <a:t>S1</a:t>
              </a:r>
            </a:p>
            <a:p>
              <a:pPr algn="ctr"/>
              <a:r>
                <a:rPr lang="sk-SK" sz="2800" b="1" dirty="0">
                  <a:solidFill>
                    <a:schemeClr val="bg1"/>
                  </a:solidFill>
                </a:rPr>
                <a:t>PMM</a:t>
              </a:r>
              <a:endParaRPr lang="de-DE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feld 11">
              <a:extLst>
                <a:ext uri="{FF2B5EF4-FFF2-40B4-BE49-F238E27FC236}">
                  <a16:creationId xmlns:a16="http://schemas.microsoft.com/office/drawing/2014/main" id="{41EC50A3-F32C-9F65-4876-90749AE8A875}"/>
                </a:ext>
              </a:extLst>
            </p:cNvPr>
            <p:cNvSpPr txBox="1"/>
            <p:nvPr/>
          </p:nvSpPr>
          <p:spPr>
            <a:xfrm>
              <a:off x="2544047" y="2389472"/>
              <a:ext cx="13498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chemeClr val="bg1"/>
                  </a:solidFill>
                </a:rPr>
                <a:t>S1</a:t>
              </a:r>
            </a:p>
            <a:p>
              <a:pPr algn="ctr"/>
              <a:r>
                <a:rPr lang="sk-SK" sz="2800" b="1" dirty="0">
                  <a:solidFill>
                    <a:schemeClr val="bg1"/>
                  </a:solidFill>
                </a:rPr>
                <a:t>GMM</a:t>
              </a:r>
              <a:endParaRPr lang="de-DE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feld 11">
              <a:extLst>
                <a:ext uri="{FF2B5EF4-FFF2-40B4-BE49-F238E27FC236}">
                  <a16:creationId xmlns:a16="http://schemas.microsoft.com/office/drawing/2014/main" id="{41EC50A3-F32C-9F65-4876-90749AE8A875}"/>
                </a:ext>
              </a:extLst>
            </p:cNvPr>
            <p:cNvSpPr txBox="1"/>
            <p:nvPr/>
          </p:nvSpPr>
          <p:spPr>
            <a:xfrm>
              <a:off x="3668434" y="2389473"/>
              <a:ext cx="13498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chemeClr val="bg1"/>
                  </a:solidFill>
                </a:rPr>
                <a:t>S2</a:t>
              </a:r>
            </a:p>
            <a:p>
              <a:pPr algn="ctr"/>
              <a:r>
                <a:rPr lang="sk-SK" sz="2800" b="1" dirty="0">
                  <a:solidFill>
                    <a:schemeClr val="bg1"/>
                  </a:solidFill>
                </a:rPr>
                <a:t>PMM</a:t>
              </a:r>
              <a:endParaRPr lang="de-DE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feld 11">
              <a:extLst>
                <a:ext uri="{FF2B5EF4-FFF2-40B4-BE49-F238E27FC236}">
                  <a16:creationId xmlns:a16="http://schemas.microsoft.com/office/drawing/2014/main" id="{41EC50A3-F32C-9F65-4876-90749AE8A875}"/>
                </a:ext>
              </a:extLst>
            </p:cNvPr>
            <p:cNvSpPr txBox="1"/>
            <p:nvPr/>
          </p:nvSpPr>
          <p:spPr>
            <a:xfrm>
              <a:off x="4639671" y="2362991"/>
              <a:ext cx="13498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chemeClr val="bg1"/>
                  </a:solidFill>
                </a:rPr>
                <a:t>S2</a:t>
              </a:r>
            </a:p>
            <a:p>
              <a:pPr algn="ctr"/>
              <a:r>
                <a:rPr lang="sk-SK" sz="2800" b="1" dirty="0">
                  <a:solidFill>
                    <a:schemeClr val="bg1"/>
                  </a:solidFill>
                </a:rPr>
                <a:t>GMM</a:t>
              </a:r>
              <a:endParaRPr lang="de-DE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feld 11">
              <a:extLst>
                <a:ext uri="{FF2B5EF4-FFF2-40B4-BE49-F238E27FC236}">
                  <a16:creationId xmlns:a16="http://schemas.microsoft.com/office/drawing/2014/main" id="{41EC50A3-F32C-9F65-4876-90749AE8A875}"/>
                </a:ext>
              </a:extLst>
            </p:cNvPr>
            <p:cNvSpPr txBox="1"/>
            <p:nvPr/>
          </p:nvSpPr>
          <p:spPr>
            <a:xfrm>
              <a:off x="5646485" y="2362989"/>
              <a:ext cx="13498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chemeClr val="bg1"/>
                  </a:solidFill>
                </a:rPr>
                <a:t>S3</a:t>
              </a:r>
            </a:p>
            <a:p>
              <a:pPr algn="ctr"/>
              <a:r>
                <a:rPr lang="sk-SK" sz="2800" b="1" dirty="0">
                  <a:solidFill>
                    <a:schemeClr val="bg1"/>
                  </a:solidFill>
                </a:rPr>
                <a:t>PMM</a:t>
              </a:r>
              <a:endParaRPr lang="de-DE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feld 11">
              <a:extLst>
                <a:ext uri="{FF2B5EF4-FFF2-40B4-BE49-F238E27FC236}">
                  <a16:creationId xmlns:a16="http://schemas.microsoft.com/office/drawing/2014/main" id="{41EC50A3-F32C-9F65-4876-90749AE8A875}"/>
                </a:ext>
              </a:extLst>
            </p:cNvPr>
            <p:cNvSpPr txBox="1"/>
            <p:nvPr/>
          </p:nvSpPr>
          <p:spPr>
            <a:xfrm>
              <a:off x="6600562" y="2363869"/>
              <a:ext cx="13498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chemeClr val="bg1"/>
                  </a:solidFill>
                </a:rPr>
                <a:t>S3</a:t>
              </a:r>
            </a:p>
            <a:p>
              <a:pPr algn="ctr"/>
              <a:r>
                <a:rPr lang="sk-SK" sz="2800" b="1" dirty="0">
                  <a:solidFill>
                    <a:schemeClr val="bg1"/>
                  </a:solidFill>
                </a:rPr>
                <a:t>GMM</a:t>
              </a:r>
              <a:endParaRPr lang="de-DE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" y="1206500"/>
            <a:ext cx="88773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804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B3F3801F-692E-4D15-DF9E-DB3AE821B295}"/>
              </a:ext>
            </a:extLst>
          </p:cNvPr>
          <p:cNvSpPr txBox="1"/>
          <p:nvPr/>
        </p:nvSpPr>
        <p:spPr>
          <a:xfrm>
            <a:off x="1567219" y="688862"/>
            <a:ext cx="298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>
                <a:latin typeface="+mj-lt"/>
                <a:cs typeface="Arial" panose="020B0604020202020204" pitchFamily="34" charset="0"/>
              </a:rPr>
              <a:t>Evaluation</a:t>
            </a:r>
            <a:r>
              <a:rPr lang="sk-SK" sz="3200" b="1" dirty="0">
                <a:latin typeface="+mj-lt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98B47EF1-7BE1-0027-0FB3-9A9FAE5D31AC}"/>
              </a:ext>
            </a:extLst>
          </p:cNvPr>
          <p:cNvSpPr txBox="1"/>
          <p:nvPr/>
        </p:nvSpPr>
        <p:spPr>
          <a:xfrm>
            <a:off x="2039800" y="1477248"/>
            <a:ext cx="9492837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 dirty="0" err="1"/>
              <a:t>Oat</a:t>
            </a:r>
            <a:r>
              <a:rPr lang="sk-SK" sz="2800" dirty="0"/>
              <a:t> </a:t>
            </a:r>
            <a:r>
              <a:rPr lang="sk-SK" sz="2800" dirty="0" err="1"/>
              <a:t>flakes</a:t>
            </a:r>
            <a:r>
              <a:rPr lang="sk-SK" sz="2800" dirty="0"/>
              <a:t> – </a:t>
            </a:r>
            <a:r>
              <a:rPr lang="sk-SK" sz="2800" dirty="0" err="1"/>
              <a:t>plant</a:t>
            </a:r>
            <a:r>
              <a:rPr lang="sk-SK" sz="2800" dirty="0"/>
              <a:t> </a:t>
            </a:r>
            <a:r>
              <a:rPr lang="sk-SK" sz="2800" dirty="0" err="1"/>
              <a:t>origin</a:t>
            </a:r>
            <a:endParaRPr lang="sk-SK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 dirty="0" err="1"/>
              <a:t>Oat</a:t>
            </a:r>
            <a:r>
              <a:rPr lang="sk-SK" sz="2800" dirty="0"/>
              <a:t> </a:t>
            </a:r>
            <a:r>
              <a:rPr lang="sk-SK" sz="2800" dirty="0" err="1"/>
              <a:t>flakes</a:t>
            </a:r>
            <a:r>
              <a:rPr lang="sk-SK" sz="2800" dirty="0"/>
              <a:t>  - </a:t>
            </a:r>
            <a:r>
              <a:rPr lang="sk-SK" sz="2800" dirty="0" err="1"/>
              <a:t>without</a:t>
            </a:r>
            <a:r>
              <a:rPr lang="sk-SK" sz="2800" dirty="0"/>
              <a:t> </a:t>
            </a:r>
            <a:r>
              <a:rPr lang="sk-SK" sz="2800" dirty="0" err="1"/>
              <a:t>genetic</a:t>
            </a:r>
            <a:r>
              <a:rPr lang="sk-SK" sz="2800" dirty="0"/>
              <a:t> </a:t>
            </a:r>
            <a:r>
              <a:rPr lang="sk-SK" sz="2800" dirty="0" err="1"/>
              <a:t>modification</a:t>
            </a:r>
            <a:endParaRPr lang="sk-SK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 dirty="0">
                <a:solidFill>
                  <a:srgbClr val="FF0000"/>
                </a:solidFill>
              </a:rPr>
              <a:t>TESTED FOOD – CORN PORRIDGE – </a:t>
            </a:r>
            <a:r>
              <a:rPr lang="sk-SK" sz="2800" dirty="0" err="1">
                <a:solidFill>
                  <a:srgbClr val="FF0000"/>
                </a:solidFill>
              </a:rPr>
              <a:t>plant</a:t>
            </a:r>
            <a:r>
              <a:rPr lang="sk-SK" sz="2800" dirty="0">
                <a:solidFill>
                  <a:srgbClr val="FF0000"/>
                </a:solidFill>
              </a:rPr>
              <a:t> </a:t>
            </a:r>
            <a:r>
              <a:rPr lang="sk-SK" sz="2800" dirty="0" err="1">
                <a:solidFill>
                  <a:srgbClr val="FF0000"/>
                </a:solidFill>
              </a:rPr>
              <a:t>origin</a:t>
            </a:r>
            <a:endParaRPr lang="sk-SK" sz="28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 dirty="0">
                <a:solidFill>
                  <a:srgbClr val="FF0000"/>
                </a:solidFill>
              </a:rPr>
              <a:t> TESTED FOOD – CORN PORRIDGE – </a:t>
            </a:r>
            <a:r>
              <a:rPr lang="sk-SK" sz="2800" dirty="0" err="1">
                <a:solidFill>
                  <a:srgbClr val="FF0000"/>
                </a:solidFill>
              </a:rPr>
              <a:t>without</a:t>
            </a:r>
            <a:r>
              <a:rPr lang="sk-SK" sz="2800" dirty="0">
                <a:solidFill>
                  <a:srgbClr val="FF0000"/>
                </a:solidFill>
              </a:rPr>
              <a:t> </a:t>
            </a:r>
            <a:r>
              <a:rPr lang="sk-SK" sz="2800" dirty="0" err="1">
                <a:solidFill>
                  <a:srgbClr val="FF0000"/>
                </a:solidFill>
              </a:rPr>
              <a:t>genetic</a:t>
            </a:r>
            <a:r>
              <a:rPr lang="sk-SK" sz="2800" dirty="0">
                <a:solidFill>
                  <a:srgbClr val="FF0000"/>
                </a:solidFill>
              </a:rPr>
              <a:t> </a:t>
            </a:r>
            <a:r>
              <a:rPr lang="sk-SK" sz="2800" dirty="0" err="1">
                <a:solidFill>
                  <a:srgbClr val="FF0000"/>
                </a:solidFill>
              </a:rPr>
              <a:t>modification</a:t>
            </a:r>
            <a:endParaRPr lang="sk-SK" sz="28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 dirty="0" err="1"/>
              <a:t>Positive</a:t>
            </a:r>
            <a:r>
              <a:rPr lang="sk-SK" sz="2800" dirty="0"/>
              <a:t> </a:t>
            </a:r>
            <a:r>
              <a:rPr lang="sk-SK" sz="2800" dirty="0" err="1"/>
              <a:t>control</a:t>
            </a:r>
            <a:r>
              <a:rPr lang="sk-SK" sz="2800" dirty="0"/>
              <a:t> – </a:t>
            </a:r>
            <a:r>
              <a:rPr lang="sk-SK" sz="2800" dirty="0" err="1"/>
              <a:t>plant</a:t>
            </a:r>
            <a:r>
              <a:rPr lang="sk-SK" sz="2800" dirty="0"/>
              <a:t> </a:t>
            </a:r>
            <a:r>
              <a:rPr lang="sk-SK" sz="2800" dirty="0" err="1"/>
              <a:t>origin</a:t>
            </a:r>
            <a:endParaRPr lang="sk-SK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 dirty="0" err="1"/>
              <a:t>Positive</a:t>
            </a:r>
            <a:r>
              <a:rPr lang="sk-SK" sz="2800" dirty="0"/>
              <a:t> </a:t>
            </a:r>
            <a:r>
              <a:rPr lang="sk-SK" sz="2800" dirty="0" err="1"/>
              <a:t>control</a:t>
            </a:r>
            <a:r>
              <a:rPr lang="sk-SK" sz="2800" dirty="0"/>
              <a:t> – </a:t>
            </a:r>
            <a:r>
              <a:rPr lang="sk-SK" sz="2800" dirty="0" err="1"/>
              <a:t>genetic</a:t>
            </a:r>
            <a:r>
              <a:rPr lang="sk-SK" sz="2800" dirty="0"/>
              <a:t> </a:t>
            </a:r>
            <a:r>
              <a:rPr lang="sk-SK" sz="2800" dirty="0" err="1"/>
              <a:t>modification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888287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1583CFE-F245-1479-66DE-EB7C8BA33963}"/>
              </a:ext>
            </a:extLst>
          </p:cNvPr>
          <p:cNvSpPr txBox="1"/>
          <p:nvPr/>
        </p:nvSpPr>
        <p:spPr>
          <a:xfrm>
            <a:off x="1000511" y="753035"/>
            <a:ext cx="11002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+mj-lt"/>
                <a:cs typeface="Arial" panose="020B0604020202020204" pitchFamily="34" charset="0"/>
              </a:rPr>
              <a:t>Evaluation:</a:t>
            </a:r>
          </a:p>
          <a:p>
            <a:r>
              <a:rPr lang="sk-SK" sz="3200" dirty="0" err="1">
                <a:latin typeface="+mj-lt"/>
                <a:cs typeface="Arial" panose="020B0604020202020204" pitchFamily="34" charset="0"/>
              </a:rPr>
              <a:t>We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sk-SK" sz="3200" dirty="0" err="1">
                <a:latin typeface="+mj-lt"/>
                <a:cs typeface="Arial" panose="020B0604020202020204" pitchFamily="34" charset="0"/>
              </a:rPr>
              <a:t>estimated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sk-SK" sz="3200" dirty="0" err="1">
                <a:latin typeface="+mj-lt"/>
                <a:cs typeface="Arial" panose="020B0604020202020204" pitchFamily="34" charset="0"/>
              </a:rPr>
              <a:t>the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sk-SK" sz="3200" dirty="0" err="1">
                <a:latin typeface="+mj-lt"/>
                <a:cs typeface="Arial" panose="020B0604020202020204" pitchFamily="34" charset="0"/>
              </a:rPr>
              <a:t>lenght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sk-SK" sz="3200" dirty="0" err="1">
                <a:latin typeface="+mj-lt"/>
                <a:cs typeface="Arial" panose="020B0604020202020204" pitchFamily="34" charset="0"/>
              </a:rPr>
              <a:t>of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 PCR </a:t>
            </a:r>
            <a:r>
              <a:rPr lang="sk-SK" sz="3200" dirty="0" err="1">
                <a:latin typeface="+mj-lt"/>
                <a:cs typeface="Arial" panose="020B0604020202020204" pitchFamily="34" charset="0"/>
              </a:rPr>
              <a:t>products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sk-SK" sz="3200" dirty="0" err="1">
                <a:latin typeface="+mj-lt"/>
                <a:cs typeface="Arial" panose="020B0604020202020204" pitchFamily="34" charset="0"/>
              </a:rPr>
              <a:t>according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 to </a:t>
            </a:r>
            <a:r>
              <a:rPr lang="sk-SK" sz="3200" dirty="0" err="1">
                <a:latin typeface="+mj-lt"/>
                <a:cs typeface="Arial" panose="020B0604020202020204" pitchFamily="34" charset="0"/>
              </a:rPr>
              <a:t>marker</a:t>
            </a:r>
            <a:endParaRPr lang="de-DE" sz="32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524000" y="2018741"/>
            <a:ext cx="9489440" cy="4584688"/>
            <a:chOff x="1524000" y="2018741"/>
            <a:chExt cx="9489440" cy="458468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018741"/>
              <a:ext cx="9489440" cy="4584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ál 2"/>
            <p:cNvSpPr/>
            <p:nvPr/>
          </p:nvSpPr>
          <p:spPr>
            <a:xfrm>
              <a:off x="7777368" y="3061252"/>
              <a:ext cx="99391" cy="89452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66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" name="Ovál 5"/>
            <p:cNvSpPr/>
            <p:nvPr/>
          </p:nvSpPr>
          <p:spPr>
            <a:xfrm>
              <a:off x="8590720" y="3601278"/>
              <a:ext cx="99391" cy="89452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66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275305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5DE41A-2922-27FC-8395-A7EB51F8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19" y="365125"/>
            <a:ext cx="9819807" cy="1325563"/>
          </a:xfrm>
        </p:spPr>
        <p:txBody>
          <a:bodyPr/>
          <a:lstStyle/>
          <a:p>
            <a:r>
              <a:rPr lang="de-DE" b="1" dirty="0" err="1">
                <a:latin typeface="+mn-lt"/>
                <a:cs typeface="Arial" panose="020B0604020202020204" pitchFamily="34" charset="0"/>
              </a:rPr>
              <a:t>Conclusion</a:t>
            </a:r>
            <a:endParaRPr lang="de-DE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1F8F34D-F138-5BA9-562B-E1675C6A6144}"/>
              </a:ext>
            </a:extLst>
          </p:cNvPr>
          <p:cNvSpPr txBox="1"/>
          <p:nvPr/>
        </p:nvSpPr>
        <p:spPr>
          <a:xfrm>
            <a:off x="1011219" y="1690688"/>
            <a:ext cx="91547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+mj-lt"/>
                <a:cs typeface="Arial" panose="020B0604020202020204" pitchFamily="34" charset="0"/>
              </a:rPr>
              <a:t>Test </a:t>
            </a:r>
            <a:r>
              <a:rPr lang="de-DE" sz="3200" dirty="0" err="1">
                <a:latin typeface="+mj-lt"/>
                <a:cs typeface="Arial" panose="020B0604020202020204" pitchFamily="34" charset="0"/>
              </a:rPr>
              <a:t>food</a:t>
            </a:r>
            <a:r>
              <a:rPr lang="de-DE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sk-SK" sz="3200" dirty="0" err="1">
                <a:latin typeface="+mj-lt"/>
                <a:cs typeface="Arial" panose="020B0604020202020204" pitchFamily="34" charset="0"/>
              </a:rPr>
              <a:t>was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sk-SK" sz="3200" b="1" dirty="0" err="1">
                <a:latin typeface="+mj-lt"/>
                <a:cs typeface="Arial" panose="020B0604020202020204" pitchFamily="34" charset="0"/>
              </a:rPr>
              <a:t>not</a:t>
            </a:r>
            <a:r>
              <a:rPr lang="sk-SK" sz="3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k-SK" sz="3200" b="1" dirty="0" err="1">
                <a:latin typeface="+mj-lt"/>
                <a:cs typeface="Arial" panose="020B0604020202020204" pitchFamily="34" charset="0"/>
              </a:rPr>
              <a:t>genetically</a:t>
            </a:r>
            <a:r>
              <a:rPr lang="de-DE" sz="3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de-DE" sz="3200" b="1" dirty="0" err="1">
                <a:latin typeface="+mj-lt"/>
                <a:cs typeface="Arial" panose="020B0604020202020204" pitchFamily="34" charset="0"/>
              </a:rPr>
              <a:t>modified</a:t>
            </a:r>
            <a:r>
              <a:rPr lang="de-DE" sz="3200" dirty="0">
                <a:latin typeface="+mj-lt"/>
                <a:cs typeface="Arial" panose="020B0604020202020204" pitchFamily="34" charset="0"/>
              </a:rPr>
              <a:t>.</a:t>
            </a:r>
            <a:endParaRPr lang="sk-SK" sz="3200" dirty="0">
              <a:latin typeface="+mj-lt"/>
              <a:cs typeface="Arial" panose="020B0604020202020204" pitchFamily="34" charset="0"/>
            </a:endParaRPr>
          </a:p>
          <a:p>
            <a:endParaRPr lang="de-DE" sz="3200" dirty="0">
              <a:latin typeface="+mj-lt"/>
              <a:cs typeface="Arial" panose="020B0604020202020204" pitchFamily="34" charset="0"/>
            </a:endParaRPr>
          </a:p>
          <a:p>
            <a:r>
              <a:rPr lang="de-DE" sz="3200" dirty="0" err="1">
                <a:latin typeface="+mj-lt"/>
                <a:cs typeface="Arial" panose="020B0604020202020204" pitchFamily="34" charset="0"/>
              </a:rPr>
              <a:t>Length</a:t>
            </a:r>
            <a:r>
              <a:rPr lang="de-DE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+mj-lt"/>
                <a:cs typeface="Arial" panose="020B0604020202020204" pitchFamily="34" charset="0"/>
              </a:rPr>
              <a:t>of</a:t>
            </a:r>
            <a:r>
              <a:rPr lang="de-DE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+mj-lt"/>
                <a:cs typeface="Arial" panose="020B0604020202020204" pitchFamily="34" charset="0"/>
              </a:rPr>
              <a:t>gene</a:t>
            </a:r>
            <a:r>
              <a:rPr lang="de-DE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+mj-lt"/>
                <a:cs typeface="Arial" panose="020B0604020202020204" pitchFamily="34" charset="0"/>
              </a:rPr>
              <a:t>fragment</a:t>
            </a:r>
            <a:r>
              <a:rPr lang="de-DE" sz="3200" dirty="0">
                <a:latin typeface="+mj-lt"/>
                <a:cs typeface="Arial" panose="020B0604020202020204" pitchFamily="34" charset="0"/>
              </a:rPr>
              <a:t> PS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de-DE" sz="3200" dirty="0">
                <a:latin typeface="+mj-lt"/>
                <a:cs typeface="Arial" panose="020B0604020202020204" pitchFamily="34" charset="0"/>
              </a:rPr>
              <a:t>II: </a:t>
            </a:r>
            <a:r>
              <a:rPr lang="sk-SK" sz="3200" b="1" dirty="0">
                <a:latin typeface="+mj-lt"/>
                <a:cs typeface="Arial" panose="020B0604020202020204" pitchFamily="34" charset="0"/>
              </a:rPr>
              <a:t>474 </a:t>
            </a:r>
            <a:r>
              <a:rPr lang="sk-SK" sz="3200" b="1" dirty="0" err="1">
                <a:latin typeface="+mj-lt"/>
                <a:cs typeface="Arial" panose="020B0604020202020204" pitchFamily="34" charset="0"/>
              </a:rPr>
              <a:t>bp</a:t>
            </a:r>
            <a:r>
              <a:rPr lang="sk-SK" sz="3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(455 </a:t>
            </a:r>
            <a:r>
              <a:rPr lang="sk-SK" sz="3200" dirty="0" err="1">
                <a:latin typeface="+mj-lt"/>
                <a:cs typeface="Arial" panose="020B0604020202020204" pitchFamily="34" charset="0"/>
              </a:rPr>
              <a:t>bp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)</a:t>
            </a:r>
            <a:endParaRPr lang="de-DE" sz="3200" dirty="0">
              <a:latin typeface="+mj-lt"/>
              <a:cs typeface="Arial" panose="020B0604020202020204" pitchFamily="34" charset="0"/>
            </a:endParaRPr>
          </a:p>
          <a:p>
            <a:r>
              <a:rPr lang="de-DE" sz="3200" dirty="0" err="1">
                <a:latin typeface="+mj-lt"/>
                <a:cs typeface="Arial" panose="020B0604020202020204" pitchFamily="34" charset="0"/>
              </a:rPr>
              <a:t>Length</a:t>
            </a:r>
            <a:r>
              <a:rPr lang="de-DE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+mj-lt"/>
                <a:cs typeface="Arial" panose="020B0604020202020204" pitchFamily="34" charset="0"/>
              </a:rPr>
              <a:t>of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 GM </a:t>
            </a:r>
            <a:r>
              <a:rPr lang="sk-SK" sz="3200" dirty="0" err="1">
                <a:latin typeface="+mj-lt"/>
                <a:cs typeface="Arial" panose="020B0604020202020204" pitchFamily="34" charset="0"/>
              </a:rPr>
              <a:t>fragments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: </a:t>
            </a:r>
            <a:r>
              <a:rPr lang="sk-SK" sz="3200" b="1" dirty="0">
                <a:latin typeface="+mj-lt"/>
                <a:cs typeface="Arial" panose="020B0604020202020204" pitchFamily="34" charset="0"/>
              </a:rPr>
              <a:t>201 </a:t>
            </a:r>
            <a:r>
              <a:rPr lang="sk-SK" sz="3200" b="1" dirty="0" err="1">
                <a:latin typeface="+mj-lt"/>
                <a:cs typeface="Arial" panose="020B0604020202020204" pitchFamily="34" charset="0"/>
              </a:rPr>
              <a:t>bp</a:t>
            </a:r>
            <a:r>
              <a:rPr lang="sk-SK" sz="3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(203/225 </a:t>
            </a:r>
            <a:r>
              <a:rPr lang="sk-SK" sz="3200" dirty="0" err="1">
                <a:latin typeface="+mj-lt"/>
                <a:cs typeface="Arial" panose="020B0604020202020204" pitchFamily="34" charset="0"/>
              </a:rPr>
              <a:t>bp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)</a:t>
            </a:r>
          </a:p>
          <a:p>
            <a:endParaRPr lang="sk-SK" sz="3200" dirty="0">
              <a:latin typeface="+mj-lt"/>
              <a:cs typeface="Arial" panose="020B0604020202020204" pitchFamily="34" charset="0"/>
            </a:endParaRPr>
          </a:p>
          <a:p>
            <a:r>
              <a:rPr lang="sk-SK" sz="3200" dirty="0">
                <a:latin typeface="+mj-lt"/>
                <a:cs typeface="Arial" panose="020B0604020202020204" pitchFamily="34" charset="0"/>
              </a:rPr>
              <a:t>Slovak </a:t>
            </a:r>
            <a:r>
              <a:rPr lang="sk-SK" sz="3200" dirty="0" err="1">
                <a:latin typeface="+mj-lt"/>
                <a:cs typeface="Arial" panose="020B0604020202020204" pitchFamily="34" charset="0"/>
              </a:rPr>
              <a:t>corn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sk-SK" sz="3200" dirty="0" err="1">
                <a:latin typeface="+mj-lt"/>
                <a:cs typeface="Arial" panose="020B0604020202020204" pitchFamily="34" charset="0"/>
              </a:rPr>
              <a:t>porridge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sk-SK" sz="3200" dirty="0" err="1">
                <a:latin typeface="+mj-lt"/>
                <a:cs typeface="Arial" panose="020B0604020202020204" pitchFamily="34" charset="0"/>
              </a:rPr>
              <a:t>labeled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 as </a:t>
            </a:r>
            <a:r>
              <a:rPr lang="sk-SK" sz="3200" dirty="0" err="1">
                <a:latin typeface="+mj-lt"/>
                <a:cs typeface="Arial" panose="020B0604020202020204" pitchFamily="34" charset="0"/>
              </a:rPr>
              <a:t>not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sk-SK" sz="3200" dirty="0" err="1">
                <a:latin typeface="+mj-lt"/>
                <a:cs typeface="Arial" panose="020B0604020202020204" pitchFamily="34" charset="0"/>
              </a:rPr>
              <a:t>genetically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sk-SK" sz="3200" dirty="0" err="1">
                <a:latin typeface="+mj-lt"/>
                <a:cs typeface="Arial" panose="020B0604020202020204" pitchFamily="34" charset="0"/>
              </a:rPr>
              <a:t>modified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sk-SK" sz="3200" dirty="0" err="1">
                <a:latin typeface="+mj-lt"/>
                <a:cs typeface="Arial" panose="020B0604020202020204" pitchFamily="34" charset="0"/>
              </a:rPr>
              <a:t>didn´t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sk-SK" sz="3200" dirty="0" err="1">
                <a:latin typeface="+mj-lt"/>
                <a:cs typeface="Arial" panose="020B0604020202020204" pitchFamily="34" charset="0"/>
              </a:rPr>
              <a:t>contain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sk-SK" sz="3200" dirty="0" err="1">
                <a:latin typeface="+mj-lt"/>
                <a:cs typeface="Arial" panose="020B0604020202020204" pitchFamily="34" charset="0"/>
              </a:rPr>
              <a:t>any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 of </a:t>
            </a:r>
            <a:r>
              <a:rPr lang="sk-SK" sz="3200" dirty="0" err="1">
                <a:latin typeface="+mj-lt"/>
                <a:cs typeface="Arial" panose="020B0604020202020204" pitchFamily="34" charset="0"/>
              </a:rPr>
              <a:t>two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sk-SK" sz="3200" dirty="0" err="1">
                <a:latin typeface="+mj-lt"/>
                <a:cs typeface="Arial" panose="020B0604020202020204" pitchFamily="34" charset="0"/>
              </a:rPr>
              <a:t>regulating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sk-SK" sz="3200" dirty="0" err="1">
                <a:latin typeface="+mj-lt"/>
                <a:cs typeface="Arial" panose="020B0604020202020204" pitchFamily="34" charset="0"/>
              </a:rPr>
              <a:t>sequences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sk-SK" sz="3200" dirty="0" err="1">
                <a:latin typeface="+mj-lt"/>
                <a:cs typeface="Arial" panose="020B0604020202020204" pitchFamily="34" charset="0"/>
              </a:rPr>
              <a:t>frequently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sk-SK" sz="3200" dirty="0" err="1">
                <a:latin typeface="+mj-lt"/>
                <a:cs typeface="Arial" panose="020B0604020202020204" pitchFamily="34" charset="0"/>
              </a:rPr>
              <a:t>used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 in </a:t>
            </a:r>
            <a:r>
              <a:rPr lang="sk-SK" sz="3200" dirty="0" err="1">
                <a:latin typeface="+mj-lt"/>
                <a:cs typeface="Arial" panose="020B0604020202020204" pitchFamily="34" charset="0"/>
              </a:rPr>
              <a:t>GMO´s</a:t>
            </a:r>
            <a:r>
              <a:rPr lang="sk-SK" sz="3200" dirty="0">
                <a:latin typeface="+mj-lt"/>
                <a:cs typeface="Arial" panose="020B0604020202020204" pitchFamily="34" charset="0"/>
              </a:rPr>
              <a:t>.</a:t>
            </a:r>
            <a:endParaRPr lang="de-DE" sz="3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08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792923"/>
            <a:ext cx="9144000" cy="2387600"/>
          </a:xfrm>
        </p:spPr>
        <p:txBody>
          <a:bodyPr>
            <a:normAutofit/>
          </a:bodyPr>
          <a:lstStyle/>
          <a:p>
            <a:r>
              <a:rPr lang="sk-SK" sz="8000" dirty="0" err="1"/>
              <a:t>Thank</a:t>
            </a:r>
            <a:r>
              <a:rPr lang="sk-SK" sz="8000" dirty="0"/>
              <a:t> </a:t>
            </a:r>
            <a:r>
              <a:rPr lang="sk-SK" sz="8000" dirty="0" err="1"/>
              <a:t>you</a:t>
            </a:r>
            <a:r>
              <a:rPr lang="sk-SK" sz="8000" dirty="0"/>
              <a:t> </a:t>
            </a:r>
            <a:r>
              <a:rPr lang="sk-SK" sz="8000" dirty="0" err="1"/>
              <a:t>for</a:t>
            </a:r>
            <a:r>
              <a:rPr lang="sk-SK" sz="8000" dirty="0"/>
              <a:t> </a:t>
            </a:r>
            <a:r>
              <a:rPr lang="sk-SK" sz="8000" dirty="0" err="1"/>
              <a:t>your</a:t>
            </a:r>
            <a:r>
              <a:rPr lang="sk-SK" sz="8000" dirty="0"/>
              <a:t> </a:t>
            </a:r>
            <a:r>
              <a:rPr lang="sk-SK" sz="8000" dirty="0" err="1"/>
              <a:t>attention</a:t>
            </a:r>
            <a:r>
              <a:rPr lang="sk-SK" sz="8000" dirty="0"/>
              <a:t>!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448" y="0"/>
            <a:ext cx="5055552" cy="689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03141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356</Words>
  <Application>Microsoft Macintosh PowerPoint</Application>
  <PresentationFormat>Breitbild</PresentationFormat>
  <Paragraphs>100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Candara</vt:lpstr>
      <vt:lpstr>Motív Office</vt:lpstr>
      <vt:lpstr>Food Investigation of Genetically Modified Crops</vt:lpstr>
      <vt:lpstr>GROUP 15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Conclusion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Učiteľ</dc:creator>
  <cp:lastModifiedBy>Adrian Braun</cp:lastModifiedBy>
  <cp:revision>36</cp:revision>
  <dcterms:created xsi:type="dcterms:W3CDTF">2023-05-05T07:13:37Z</dcterms:created>
  <dcterms:modified xsi:type="dcterms:W3CDTF">2026-06-09T11:25:58Z</dcterms:modified>
</cp:coreProperties>
</file>