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2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3"/>
  </p:normalViewPr>
  <p:slideViewPr>
    <p:cSldViewPr snapToGrid="0">
      <p:cViewPr varScale="1">
        <p:scale>
          <a:sx n="110" d="100"/>
          <a:sy n="110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C72C13-634B-07F6-0020-03836A4A27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75D9D-F20C-D21B-540A-933AC6C8EC3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24EEB1A6-F635-C146-84D9-ABADEB467F7F}" type="datetime1">
              <a:rPr lang="en-US"/>
              <a:pPr lvl="0"/>
              <a:t>6/9/26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4CCE9F5-156C-F327-F211-7D6C90D0D7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D317188-CADA-4478-117A-48B03D99BC8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27E36-DC18-20A3-4FCD-75D914BCA2D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ACA03-20C2-186B-D809-91BF0680471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E22859CB-7BDF-6A4F-8828-A29B444A05B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101C17-6CE0-0F1C-4C57-8B447B05A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2CE89D-358F-7721-1F48-F2AFC349AE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Mention that there is no differentiation between camv and nos on our gel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073B8-7B64-B3A5-B2EE-41E13D0DBB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0BD5B3E-4673-2542-B446-09280B952C95}" type="slidenum"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96EF7D-6EBA-0469-A7C2-60FA0E3D9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19A3F-E985-CB83-E6B1-AF44A325DA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>
                <a:cs typeface="Arial" pitchFamily="34"/>
              </a:rPr>
              <a:t>- lower than 200 and camv (203) is lower than nos (225)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F3E80-D564-D1C5-5CDC-E0550F24AD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E7A992A-DBDA-B54F-93B1-2C32C001C7B1}" type="slidenum"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0149B-ADE4-04ED-B06F-9EC1FD76CD6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842A4F-35C1-B0D8-E820-DDF61F536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15ABEB0-CAAC-C985-B866-9BF2B22654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6944C-57FC-8542-ADC4-121482294C2B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842411-05F1-D384-D35A-FD7782D0B0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2853FA-5199-0CF7-6287-4C8E0D77B2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24E720-01BF-4C47-A442-14712A0FB244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2015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40098-F33B-D3E7-C8CC-B1EF7E551E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53E64D9-82E6-3BFE-07F8-D95E716BD3E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485B1D-D8B3-7554-06BF-EC376A30A8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E885DD-A949-DE43-AAF6-8639A9EA74FB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E24E601-F7A6-F5EA-7B55-3C9454BA14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993B65-1E20-20B3-05B2-DEA4FF9DD9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0F52A8-1A97-CA42-AC34-9586E560E55D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506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CDFE62D-D53E-B25B-C113-44895CF966D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7EF0FFD-25B6-922F-40BC-B1B91F92EDB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2FFDBCE-19EA-578D-A43B-2AF27CCBA8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9BD27-B556-6C47-A28A-725A8C02C539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0B23D51-678A-3143-E735-72AF5A4EFE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E9037A-36BC-A59A-5033-882A8D100F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8307BF-80B3-4B47-B53D-B518AFEC866A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498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7FBD2-3250-CC83-71B7-C013F1932D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2406D0-FA2C-7778-C82A-23BA32A4E7B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C88471-4E46-C4EA-4424-F9DDA06236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31C2E3-42FC-9043-9882-88A0249F4197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40317A2-A5E3-7E3D-821B-565E6B93F1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554BC2B-1DC6-E581-042E-B665CD6072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2AE28B-7BFA-EB4D-8F3F-617D8DB165D1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673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4C92E-5DF3-BC17-BD84-8A8FF8C8DF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45085C-E3DB-48C6-6B8E-CEF2C0C2EB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57312A-1365-0D52-39F8-41A4564E6B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5E5000-3A71-0F4F-AB24-C64D29C66070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7511C4-F9C5-4243-D732-06E2A73D0C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45819AB-AB1A-B2C6-DB83-212C0FBDBF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01C58-2B5B-EC41-B37F-9F4AF9A6CFA0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49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00713-E3F9-ECDF-29CC-24455F6C53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DF53B7-49CB-874E-A730-10CAEB6E06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E3BDC1B-5BCA-9FC3-0D92-CE3D8BB7849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A33BBD1-AD40-C54C-86DA-0FD42D4476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8ABD81-23B7-C840-8D2E-AA3E25555063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1057FD7-8AE7-F099-0444-A3EA855778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8BF9CAC-78EE-90AC-574B-3BD6805D3F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3CE35-3185-2F40-8282-EA3469949201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57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0CAFB-8B29-A0CA-4896-7CB0F4A9E8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B4AF07-BD3E-DBF4-8137-36729EF9E8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9AED860-AB20-D4CF-9B7A-43EDACB0965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AEC998-ECD6-3800-DF68-7D5BD31C679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155EDAE-52AD-95CC-08B3-83E1A7FDFCC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7AD7E5E-D756-AB9D-533D-F1AF6D033B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A659DB-7388-444F-BDA0-65CEA817EDCB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73D3309-2510-0725-5ABF-917E1ED908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9DF819B-1BA6-2FD5-487C-A03DA65AD7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DE4361-14BB-BD48-A8B3-9BB45C2C81F7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967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27F12-4F16-EFCB-E881-AEA67CFC2E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6B44BA9-5141-69EA-2E76-5AF9880537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122E64-D075-B049-B7DB-B1E3085ABFA3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3207173-E469-867A-6494-E380FFB543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3405037-EC63-1D6C-4A85-92436A27F9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2DBAA4-A6C2-5D4E-A135-9005136B01EC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775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8FB9C13-5BB5-4AD8-24C6-095D2F46DF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D6C7BB-6679-DF46-A51F-85075075CDDF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C1347F9A-99F0-63F2-F912-22E0858C3E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DD6A5E8-B932-1665-6913-E5E82895D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4C73A1-8F6E-C443-B8AE-7140835FC478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36709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9417F-5F6D-C653-E585-E29DFCF65F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0502E8-A129-716F-3488-ED5BF618CD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228F81-5B59-D296-E0FE-F1C6BA99EB9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3343153-DEF2-FCAA-6631-AE8F0F6848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54A172-46BB-6540-8C2B-3E0F1E48AB01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154900D-BAD7-209A-BB25-7CB4403EF9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972EC31-1D44-8163-AACD-82560DC31E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94F75-4ABE-514A-956A-C37F938FA14D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11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1500-004F-C7BD-EC50-E6C9F730F9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F17A117-08DD-8659-CDC9-C11A118FB5D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753BC5-0D39-6B13-B298-400B822048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E32D16A-4CC0-0A84-D671-3A340B9324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595F91-BC2B-1949-806E-464FF4139AE4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81B56E8-1547-451C-F722-68B3232941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7F080D3-6BD5-40A5-D70D-E797185D99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17934E-6AC7-6748-A5A6-283EC36F9233}" type="slidenum"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189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8D3B0F2-BE26-473E-B159-A683D350C5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45EE9C-2598-A807-B819-F5C74C7BEB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A8824FE-AF52-6933-5F79-0F891034C5B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ndara"/>
              </a:defRPr>
            </a:lvl1pPr>
          </a:lstStyle>
          <a:p>
            <a:pPr lvl="0"/>
            <a:fld id="{AE3FDD3E-A490-9948-B2E4-4CE7043C5C60}" type="datetime1">
              <a:rPr lang="sk-SK"/>
              <a:pPr lvl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12EC1EF-9FE3-4649-3519-99C6F8A24D9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ndara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D1817B3-54BF-0580-CB91-20406FE7D8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ndara"/>
              </a:defRPr>
            </a:lvl1pPr>
          </a:lstStyle>
          <a:p>
            <a:pPr lvl="0"/>
            <a:fld id="{67E13C93-E09B-AA44-8D78-5024F563E1E8}" type="slidenum">
              <a:t>‹Nr.›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k-SK" sz="4400" b="0" i="0" u="none" strike="noStrike" kern="1200" cap="none" spc="0" baseline="0">
          <a:solidFill>
            <a:srgbClr val="000000"/>
          </a:solidFill>
          <a:uFillTx/>
          <a:latin typeface="Candar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k-SK" sz="2800" b="0" i="0" u="none" strike="noStrike" kern="1200" cap="none" spc="0" baseline="0">
          <a:solidFill>
            <a:srgbClr val="000000"/>
          </a:solidFill>
          <a:uFillTx/>
          <a:latin typeface="Candar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2400" b="0" i="0" u="none" strike="noStrike" kern="1200" cap="none" spc="0" baseline="0">
          <a:solidFill>
            <a:srgbClr val="000000"/>
          </a:solidFill>
          <a:uFillTx/>
          <a:latin typeface="Candar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2000" b="0" i="0" u="none" strike="noStrike" kern="1200" cap="none" spc="0" baseline="0">
          <a:solidFill>
            <a:srgbClr val="000000"/>
          </a:solidFill>
          <a:uFillTx/>
          <a:latin typeface="Candar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0" u="none" strike="noStrike" kern="1200" cap="none" spc="0" baseline="0">
          <a:solidFill>
            <a:srgbClr val="000000"/>
          </a:solidFill>
          <a:uFillTx/>
          <a:latin typeface="Candar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0" u="none" strike="noStrike" kern="1200" cap="none" spc="0" baseline="0">
          <a:solidFill>
            <a:srgbClr val="000000"/>
          </a:solidFill>
          <a:uFillTx/>
          <a:latin typeface="Candar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EC365-A424-1A9F-C59A-0211B40E1D1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38303" y="357411"/>
            <a:ext cx="9144000" cy="2387598"/>
          </a:xfrm>
        </p:spPr>
        <p:txBody>
          <a:bodyPr/>
          <a:lstStyle/>
          <a:p>
            <a:pPr lvl="0"/>
            <a:r>
              <a:rPr lang="sk-SK" b="1"/>
              <a:t>Food Investigation about Genetical Modified Crops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483D67-2ECD-E37B-A333-25EADD7EFD2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38303" y="5752216"/>
            <a:ext cx="9144000" cy="1084258"/>
          </a:xfrm>
        </p:spPr>
        <p:txBody>
          <a:bodyPr/>
          <a:lstStyle/>
          <a:p>
            <a:pPr lvl="0"/>
            <a:r>
              <a:rPr lang="sk-SK" sz="3600"/>
              <a:t>Hartsville (USA) June 1</a:t>
            </a:r>
            <a:r>
              <a:rPr lang="sk-SK" sz="3600" baseline="30000"/>
              <a:t>st </a:t>
            </a:r>
            <a:r>
              <a:rPr lang="sk-SK" sz="3600"/>
              <a:t>– June 5</a:t>
            </a:r>
            <a:r>
              <a:rPr lang="sk-SK" sz="3600" baseline="30000"/>
              <a:t>th</a:t>
            </a:r>
            <a:r>
              <a:rPr lang="sk-SK" sz="3600"/>
              <a:t> 2026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5B9B347A-7F6A-D7B5-157F-9F352F332A79}"/>
              </a:ext>
            </a:extLst>
          </p:cNvPr>
          <p:cNvSpPr txBox="1"/>
          <p:nvPr/>
        </p:nvSpPr>
        <p:spPr>
          <a:xfrm>
            <a:off x="2512652" y="4368866"/>
            <a:ext cx="724661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4000" b="0" i="0" u="none" strike="noStrike" kern="1200" cap="none" spc="0" baseline="0" dirty="0" err="1">
                <a:solidFill>
                  <a:srgbClr val="000000"/>
                </a:solidFill>
                <a:uFillTx/>
                <a:latin typeface="Candara"/>
              </a:rPr>
              <a:t>Tested</a:t>
            </a:r>
            <a:r>
              <a:rPr lang="sk-SK" sz="4000" b="0" i="0" u="none" strike="noStrike" kern="1200" cap="none" spc="0" baseline="0" dirty="0">
                <a:solidFill>
                  <a:srgbClr val="000000"/>
                </a:solidFill>
                <a:uFillTx/>
                <a:latin typeface="Candara"/>
              </a:rPr>
              <a:t> </a:t>
            </a:r>
            <a:r>
              <a:rPr lang="sk-SK" sz="4000" b="0" i="0" u="none" strike="noStrike" kern="1200" cap="none" spc="0" baseline="0" dirty="0" err="1">
                <a:solidFill>
                  <a:srgbClr val="000000"/>
                </a:solidFill>
                <a:uFillTx/>
                <a:latin typeface="Candara"/>
              </a:rPr>
              <a:t>food</a:t>
            </a:r>
            <a:r>
              <a:rPr lang="sk-SK" sz="4000" b="0" i="0" u="none" strike="noStrike" kern="1200" cap="none" spc="0" baseline="0" dirty="0">
                <a:solidFill>
                  <a:srgbClr val="000000"/>
                </a:solidFill>
                <a:uFillTx/>
                <a:latin typeface="Candara"/>
              </a:rPr>
              <a:t>: </a:t>
            </a:r>
            <a:r>
              <a:rPr lang="en-US" sz="4400" b="1" i="0" u="none" strike="noStrike" kern="1200" cap="none" spc="0" baseline="0" dirty="0">
                <a:solidFill>
                  <a:srgbClr val="000000"/>
                </a:solidFill>
                <a:uFillTx/>
                <a:latin typeface="Candara"/>
              </a:rPr>
              <a:t>Oat Flakes</a:t>
            </a:r>
            <a:endParaRPr lang="sk-SK" sz="4000" b="0" i="0" u="none" strike="noStrike" kern="1200" cap="none" spc="0" baseline="0" dirty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6A7A8B39-B4F3-1337-5465-9A8231109C3B}"/>
              </a:ext>
            </a:extLst>
          </p:cNvPr>
          <p:cNvSpPr txBox="1"/>
          <p:nvPr/>
        </p:nvSpPr>
        <p:spPr>
          <a:xfrm>
            <a:off x="3490237" y="3244336"/>
            <a:ext cx="609871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6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Results from Workgroup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7</a:t>
            </a:r>
            <a:endParaRPr lang="de-DE" sz="36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merican Flag Images Free Printables – TGIDQQ">
            <a:extLst>
              <a:ext uri="{FF2B5EF4-FFF2-40B4-BE49-F238E27FC236}">
                <a16:creationId xmlns:a16="http://schemas.microsoft.com/office/drawing/2014/main" id="{EBAA39C9-CCAA-6CAB-0FEF-BD2B1174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000" b="30000"/>
          <a:stretch>
            <a:fillRect/>
          </a:stretch>
        </p:blipFill>
        <p:spPr>
          <a:xfrm>
            <a:off x="544580" y="888476"/>
            <a:ext cx="2198985" cy="1319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2FDEF643-A53D-D477-E334-7875B3D8F6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342717"/>
            <a:ext cx="9144000" cy="966319"/>
          </a:xfrm>
        </p:spPr>
        <p:txBody>
          <a:bodyPr/>
          <a:lstStyle/>
          <a:p>
            <a:pPr lvl="0"/>
            <a:r>
              <a:rPr lang="sk-SK"/>
              <a:t>GROUP </a:t>
            </a:r>
            <a:r>
              <a:rPr lang="en-US"/>
              <a:t>7</a:t>
            </a:r>
            <a:endParaRPr lang="sk-SK"/>
          </a:p>
        </p:txBody>
      </p:sp>
      <p:sp>
        <p:nvSpPr>
          <p:cNvPr id="4" name="BlokTextu 6">
            <a:extLst>
              <a:ext uri="{FF2B5EF4-FFF2-40B4-BE49-F238E27FC236}">
                <a16:creationId xmlns:a16="http://schemas.microsoft.com/office/drawing/2014/main" id="{8961CE1D-1944-552C-E222-1FF0273BB8B2}"/>
              </a:ext>
            </a:extLst>
          </p:cNvPr>
          <p:cNvSpPr txBox="1"/>
          <p:nvPr/>
        </p:nvSpPr>
        <p:spPr>
          <a:xfrm>
            <a:off x="9333299" y="2328391"/>
            <a:ext cx="2858707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Stanislava Piňsov</a:t>
            </a:r>
            <a:r>
              <a:rPr lang="en-US" sz="2400" b="0" i="0" u="none" strike="noStrike" kern="1200" cap="none" spc="0" baseline="0">
                <a:solidFill>
                  <a:srgbClr val="202122"/>
                </a:solidFill>
                <a:uFillTx/>
                <a:latin typeface="Candara"/>
              </a:rPr>
              <a:t>á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Czech republic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Biskupské gzmn</a:t>
            </a: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ázium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Brno a mateřsk</a:t>
            </a:r>
            <a:r>
              <a:rPr lang="en-US" sz="2400" b="0" i="0" u="none" strike="noStrike" kern="1200" cap="none" spc="0" baseline="0">
                <a:solidFill>
                  <a:srgbClr val="202122"/>
                </a:solidFill>
                <a:uFillTx/>
                <a:latin typeface="Candara"/>
              </a:rPr>
              <a:t>á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šklola</a:t>
            </a: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5" name="BlokTextu 7">
            <a:extLst>
              <a:ext uri="{FF2B5EF4-FFF2-40B4-BE49-F238E27FC236}">
                <a16:creationId xmlns:a16="http://schemas.microsoft.com/office/drawing/2014/main" id="{49791D9E-4976-500A-BE3F-9A85E769E078}"/>
              </a:ext>
            </a:extLst>
          </p:cNvPr>
          <p:cNvSpPr txBox="1"/>
          <p:nvPr/>
        </p:nvSpPr>
        <p:spPr>
          <a:xfrm>
            <a:off x="105878" y="2328391"/>
            <a:ext cx="3262963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Marissa Eckard</a:t>
            </a: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United States</a:t>
            </a: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South Carolina Governor’s School for Science and Mathematics</a:t>
            </a: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6" name="BlokTextu 7">
            <a:extLst>
              <a:ext uri="{FF2B5EF4-FFF2-40B4-BE49-F238E27FC236}">
                <a16:creationId xmlns:a16="http://schemas.microsoft.com/office/drawing/2014/main" id="{F478DDA9-5EA5-2423-90CC-C81F95765560}"/>
              </a:ext>
            </a:extLst>
          </p:cNvPr>
          <p:cNvSpPr txBox="1"/>
          <p:nvPr/>
        </p:nvSpPr>
        <p:spPr>
          <a:xfrm>
            <a:off x="4312109" y="5422218"/>
            <a:ext cx="578439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Mic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haela Labudov</a:t>
            </a:r>
            <a:r>
              <a:rPr lang="en-US" sz="2400" b="0" i="0" u="none" strike="noStrike" kern="1200" cap="none" spc="0" baseline="0">
                <a:solidFill>
                  <a:srgbClr val="202122"/>
                </a:solidFill>
                <a:uFillTx/>
                <a:latin typeface="Candara"/>
              </a:rPr>
              <a:t>á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Slovakia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Gymnázium sv. Františka Assiského, Levoča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15E27E91-8F18-0C95-E8D3-6B5AD0315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21" y="1371600"/>
            <a:ext cx="5026091" cy="37695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C7D099A-6898-703C-39D0-E3396A28F8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82252" y="5203731"/>
            <a:ext cx="2129857" cy="1539337"/>
          </a:xfrm>
          <a:prstGeom prst="rect">
            <a:avLst/>
          </a:prstGeom>
          <a:noFill/>
          <a:ln w="9528" cap="flat">
            <a:solidFill>
              <a:srgbClr val="AFABAB"/>
            </a:solidFill>
            <a:prstDash val="solid"/>
            <a:miter/>
          </a:ln>
        </p:spPr>
      </p:pic>
      <p:pic>
        <p:nvPicPr>
          <p:cNvPr id="9" name="Picture 2" descr="Czech Republic Flag - Wallpaper, High Definition, High Quality, Widescreen">
            <a:extLst>
              <a:ext uri="{FF2B5EF4-FFF2-40B4-BE49-F238E27FC236}">
                <a16:creationId xmlns:a16="http://schemas.microsoft.com/office/drawing/2014/main" id="{ED743CAE-D75E-5683-D1CB-911D91C72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64395" y="980995"/>
            <a:ext cx="2181100" cy="1226868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5">
            <a:extLst>
              <a:ext uri="{FF2B5EF4-FFF2-40B4-BE49-F238E27FC236}">
                <a16:creationId xmlns:a16="http://schemas.microsoft.com/office/drawing/2014/main" id="{602E6BEF-B0E8-FAD5-9819-3C4241D3962A}"/>
              </a:ext>
            </a:extLst>
          </p:cNvPr>
          <p:cNvSpPr txBox="1"/>
          <p:nvPr/>
        </p:nvSpPr>
        <p:spPr>
          <a:xfrm>
            <a:off x="876690" y="741395"/>
            <a:ext cx="2833323" cy="16162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Tested food: 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OAT FLAKES 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3" name="BlokTextu 6">
            <a:extLst>
              <a:ext uri="{FF2B5EF4-FFF2-40B4-BE49-F238E27FC236}">
                <a16:creationId xmlns:a16="http://schemas.microsoft.com/office/drawing/2014/main" id="{1415AF17-504C-9A9B-198F-2CF794366F8C}"/>
              </a:ext>
            </a:extLst>
          </p:cNvPr>
          <p:cNvSpPr txBox="1"/>
          <p:nvPr/>
        </p:nvSpPr>
        <p:spPr>
          <a:xfrm>
            <a:off x="876690" y="2533473"/>
            <a:ext cx="2833323" cy="3447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Grown:  </a:t>
            </a: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not written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GMO signed: not available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Country of origin:  </a:t>
            </a: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America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Brand: </a:t>
            </a: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Dr. Jay’s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Mass: </a:t>
            </a: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not available</a:t>
            </a:r>
          </a:p>
          <a:p>
            <a:pPr marL="0" marR="0" lvl="0" indent="-22860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Calorific value: </a:t>
            </a: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not available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6AC9EEE-B675-02F5-1F04-C0939CF57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75" r="21652" b="-3"/>
          <a:stretch>
            <a:fillRect/>
          </a:stretch>
        </p:blipFill>
        <p:spPr>
          <a:xfrm>
            <a:off x="4285838" y="1070149"/>
            <a:ext cx="3393841" cy="46729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5C44507-450C-AA08-BAD9-9311CB0BD2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2" r="-3" b="929"/>
          <a:stretch>
            <a:fillRect/>
          </a:stretch>
        </p:blipFill>
        <p:spPr>
          <a:xfrm rot="5400013">
            <a:off x="7062861" y="1686931"/>
            <a:ext cx="4672931" cy="34393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20">
            <a:extLst>
              <a:ext uri="{FF2B5EF4-FFF2-40B4-BE49-F238E27FC236}">
                <a16:creationId xmlns:a16="http://schemas.microsoft.com/office/drawing/2014/main" id="{E37D1968-4773-6836-0E7A-1E2CEA41AA01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7640740" y="2309586"/>
            <a:ext cx="123361" cy="6833164"/>
          </a:xfrm>
          <a:prstGeom prst="rect">
            <a:avLst/>
          </a:prstGeom>
          <a:gradFill>
            <a:gsLst>
              <a:gs pos="0">
                <a:srgbClr val="ED7D31"/>
              </a:gs>
              <a:gs pos="100000">
                <a:srgbClr val="5B9BD5"/>
              </a:gs>
            </a:gsLst>
            <a:lin ang="1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F8C6CFBE-B25A-0CE7-9D16-5581A59A8E43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10272521" y="4941357"/>
            <a:ext cx="123361" cy="1569622"/>
          </a:xfrm>
          <a:prstGeom prst="rect">
            <a:avLst/>
          </a:prstGeom>
          <a:gradFill>
            <a:gsLst>
              <a:gs pos="0">
                <a:srgbClr val="5B9BD5">
                  <a:alpha val="0"/>
                </a:srgbClr>
              </a:gs>
              <a:gs pos="100000">
                <a:srgbClr val="9DC3E6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2">
            <a:extLst>
              <a:ext uri="{FF2B5EF4-FFF2-40B4-BE49-F238E27FC236}">
                <a16:creationId xmlns:a16="http://schemas.microsoft.com/office/drawing/2014/main" id="{D3ADC0D5-3ACC-77A4-818F-94D4D50C3DB5}"/>
              </a:ext>
            </a:extLst>
          </p:cNvPr>
          <p:cNvSpPr txBox="1"/>
          <p:nvPr/>
        </p:nvSpPr>
        <p:spPr>
          <a:xfrm>
            <a:off x="1543790" y="606073"/>
            <a:ext cx="845211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Arial" pitchFamily="34"/>
              </a:rPr>
              <a:t>Observation</a:t>
            </a:r>
            <a:r>
              <a:rPr lang="sk-SK" sz="3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sk-SK" sz="32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Gel Pattern of Electrophoresis</a:t>
            </a:r>
            <a:endParaRPr lang="sk-SK" sz="3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BlokTextu 6">
            <a:extLst>
              <a:ext uri="{FF2B5EF4-FFF2-40B4-BE49-F238E27FC236}">
                <a16:creationId xmlns:a16="http://schemas.microsoft.com/office/drawing/2014/main" id="{7E09AFFB-EA5C-B88D-4FFE-A117CCCBCDCF}"/>
              </a:ext>
            </a:extLst>
          </p:cNvPr>
          <p:cNvSpPr txBox="1"/>
          <p:nvPr/>
        </p:nvSpPr>
        <p:spPr>
          <a:xfrm>
            <a:off x="412824" y="1800810"/>
            <a:ext cx="2974186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M: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Marker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1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:</a:t>
            </a: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 -control  PMM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2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:</a:t>
            </a: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-</a:t>
            </a: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control GMM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3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:</a:t>
            </a: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Tested FOOD PMM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4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:</a:t>
            </a: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Tested FOOD GMM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5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:</a:t>
            </a: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+control  PMM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6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:</a:t>
            </a:r>
            <a:r>
              <a:rPr lang="sk-SK" sz="24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+control GMM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ndara"/>
            </a:endParaRPr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3C3BF47F-4E87-AFD6-178C-2DC79D7AABCC}"/>
              </a:ext>
            </a:extLst>
          </p:cNvPr>
          <p:cNvSpPr txBox="1"/>
          <p:nvPr/>
        </p:nvSpPr>
        <p:spPr>
          <a:xfrm>
            <a:off x="7874922" y="3451393"/>
            <a:ext cx="334225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CaMV or/and NOS (225, 203 bp)</a:t>
            </a: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F4595784-5786-DE8F-2C00-FE3D4998815E}"/>
              </a:ext>
            </a:extLst>
          </p:cNvPr>
          <p:cNvSpPr txBox="1"/>
          <p:nvPr/>
        </p:nvSpPr>
        <p:spPr>
          <a:xfrm>
            <a:off x="7843430" y="2534021"/>
            <a:ext cx="222841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PS II (455 bp)</a:t>
            </a:r>
          </a:p>
        </p:txBody>
      </p:sp>
      <p:sp>
        <p:nvSpPr>
          <p:cNvPr id="6" name="Textfeld 10">
            <a:extLst>
              <a:ext uri="{FF2B5EF4-FFF2-40B4-BE49-F238E27FC236}">
                <a16:creationId xmlns:a16="http://schemas.microsoft.com/office/drawing/2014/main" id="{211BD7D0-494D-82CC-1721-895540010D73}"/>
              </a:ext>
            </a:extLst>
          </p:cNvPr>
          <p:cNvSpPr txBox="1"/>
          <p:nvPr/>
        </p:nvSpPr>
        <p:spPr>
          <a:xfrm>
            <a:off x="7843430" y="4694666"/>
            <a:ext cx="254501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Rest of primers (25 bp)</a:t>
            </a:r>
          </a:p>
        </p:txBody>
      </p:sp>
      <p:sp>
        <p:nvSpPr>
          <p:cNvPr id="7" name="Textfeld 20">
            <a:extLst>
              <a:ext uri="{FF2B5EF4-FFF2-40B4-BE49-F238E27FC236}">
                <a16:creationId xmlns:a16="http://schemas.microsoft.com/office/drawing/2014/main" id="{26AB7F29-2153-5CE2-54BB-73827D722D0E}"/>
              </a:ext>
            </a:extLst>
          </p:cNvPr>
          <p:cNvSpPr txBox="1"/>
          <p:nvPr/>
        </p:nvSpPr>
        <p:spPr>
          <a:xfrm>
            <a:off x="7989826" y="5401790"/>
            <a:ext cx="254501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Rest of dNTPs</a:t>
            </a:r>
          </a:p>
        </p:txBody>
      </p:sp>
      <p:pic>
        <p:nvPicPr>
          <p:cNvPr id="8" name="Picture 27">
            <a:extLst>
              <a:ext uri="{FF2B5EF4-FFF2-40B4-BE49-F238E27FC236}">
                <a16:creationId xmlns:a16="http://schemas.microsoft.com/office/drawing/2014/main" id="{20E45C0F-F0B2-6E83-C0C1-685A2DF264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83" t="8446" r="26229" b="53037"/>
          <a:stretch>
            <a:fillRect/>
          </a:stretch>
        </p:blipFill>
        <p:spPr>
          <a:xfrm rot="16200004">
            <a:off x="3508652" y="2127168"/>
            <a:ext cx="4925443" cy="370166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oup 29">
            <a:extLst>
              <a:ext uri="{FF2B5EF4-FFF2-40B4-BE49-F238E27FC236}">
                <a16:creationId xmlns:a16="http://schemas.microsoft.com/office/drawing/2014/main" id="{3FC6C965-8713-4ED6-31BC-ED66B70BA155}"/>
              </a:ext>
            </a:extLst>
          </p:cNvPr>
          <p:cNvGrpSpPr/>
          <p:nvPr/>
        </p:nvGrpSpPr>
        <p:grpSpPr>
          <a:xfrm>
            <a:off x="4509317" y="1515279"/>
            <a:ext cx="3599453" cy="412879"/>
            <a:chOff x="4509317" y="1515279"/>
            <a:chExt cx="3599453" cy="412879"/>
          </a:xfrm>
        </p:grpSpPr>
        <p:sp>
          <p:nvSpPr>
            <p:cNvPr id="10" name="Textfeld 11">
              <a:extLst>
                <a:ext uri="{FF2B5EF4-FFF2-40B4-BE49-F238E27FC236}">
                  <a16:creationId xmlns:a16="http://schemas.microsoft.com/office/drawing/2014/main" id="{92273668-13C2-C309-3995-255AEA898D6B}"/>
                </a:ext>
              </a:extLst>
            </p:cNvPr>
            <p:cNvSpPr txBox="1"/>
            <p:nvPr/>
          </p:nvSpPr>
          <p:spPr>
            <a:xfrm>
              <a:off x="4509317" y="1552349"/>
              <a:ext cx="66257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1" i="0" u="none" strike="noStrike" kern="1200" cap="none" spc="0" baseline="0">
                  <a:solidFill>
                    <a:srgbClr val="E7E6E6"/>
                  </a:solidFill>
                  <a:uFillTx/>
                  <a:latin typeface="Candara"/>
                </a:rPr>
                <a:t>M</a:t>
              </a:r>
            </a:p>
          </p:txBody>
        </p:sp>
        <p:sp>
          <p:nvSpPr>
            <p:cNvPr id="11" name="Textfeld 12">
              <a:extLst>
                <a:ext uri="{FF2B5EF4-FFF2-40B4-BE49-F238E27FC236}">
                  <a16:creationId xmlns:a16="http://schemas.microsoft.com/office/drawing/2014/main" id="{6E58CBCF-05D1-004E-8293-55400BDBB7B8}"/>
                </a:ext>
              </a:extLst>
            </p:cNvPr>
            <p:cNvSpPr txBox="1"/>
            <p:nvPr/>
          </p:nvSpPr>
          <p:spPr>
            <a:xfrm>
              <a:off x="5038334" y="1530586"/>
              <a:ext cx="66257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1" i="0" u="none" strike="noStrike" kern="1200" cap="none" spc="0" baseline="0">
                  <a:solidFill>
                    <a:srgbClr val="E7E6E6"/>
                  </a:solidFill>
                  <a:uFillTx/>
                  <a:latin typeface="Candara"/>
                </a:rPr>
                <a:t>1</a:t>
              </a:r>
            </a:p>
          </p:txBody>
        </p:sp>
        <p:sp>
          <p:nvSpPr>
            <p:cNvPr id="12" name="Textfeld 14">
              <a:extLst>
                <a:ext uri="{FF2B5EF4-FFF2-40B4-BE49-F238E27FC236}">
                  <a16:creationId xmlns:a16="http://schemas.microsoft.com/office/drawing/2014/main" id="{1F10D27B-E7AA-0C0C-0E8D-C794A4122E6B}"/>
                </a:ext>
              </a:extLst>
            </p:cNvPr>
            <p:cNvSpPr txBox="1"/>
            <p:nvPr/>
          </p:nvSpPr>
          <p:spPr>
            <a:xfrm>
              <a:off x="5537917" y="1552349"/>
              <a:ext cx="66257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1" i="0" u="none" strike="noStrike" kern="1200" cap="none" spc="0" baseline="0">
                  <a:solidFill>
                    <a:srgbClr val="E7E6E6"/>
                  </a:solidFill>
                  <a:uFillTx/>
                  <a:latin typeface="Candara"/>
                </a:rPr>
                <a:t>2</a:t>
              </a:r>
            </a:p>
          </p:txBody>
        </p:sp>
        <p:sp>
          <p:nvSpPr>
            <p:cNvPr id="13" name="Textfeld 15">
              <a:extLst>
                <a:ext uri="{FF2B5EF4-FFF2-40B4-BE49-F238E27FC236}">
                  <a16:creationId xmlns:a16="http://schemas.microsoft.com/office/drawing/2014/main" id="{6A6528BF-ECFA-1A49-6673-09F3160D8D03}"/>
                </a:ext>
              </a:extLst>
            </p:cNvPr>
            <p:cNvSpPr txBox="1"/>
            <p:nvPr/>
          </p:nvSpPr>
          <p:spPr>
            <a:xfrm>
              <a:off x="6026499" y="1515279"/>
              <a:ext cx="66257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1" i="0" u="none" strike="noStrike" kern="1200" cap="none" spc="0" baseline="0">
                  <a:solidFill>
                    <a:srgbClr val="E7E6E6"/>
                  </a:solidFill>
                  <a:uFillTx/>
                  <a:latin typeface="Candara"/>
                </a:rPr>
                <a:t>3</a:t>
              </a:r>
            </a:p>
          </p:txBody>
        </p:sp>
        <p:sp>
          <p:nvSpPr>
            <p:cNvPr id="14" name="Textfeld 16">
              <a:extLst>
                <a:ext uri="{FF2B5EF4-FFF2-40B4-BE49-F238E27FC236}">
                  <a16:creationId xmlns:a16="http://schemas.microsoft.com/office/drawing/2014/main" id="{92F57E69-3268-EB97-0225-71445ED73D42}"/>
                </a:ext>
              </a:extLst>
            </p:cNvPr>
            <p:cNvSpPr txBox="1"/>
            <p:nvPr/>
          </p:nvSpPr>
          <p:spPr>
            <a:xfrm>
              <a:off x="6491700" y="1515279"/>
              <a:ext cx="66257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1" i="0" u="none" strike="noStrike" kern="1200" cap="none" spc="0" baseline="0">
                  <a:solidFill>
                    <a:srgbClr val="E7E6E6"/>
                  </a:solidFill>
                  <a:uFillTx/>
                  <a:latin typeface="Candara"/>
                </a:rPr>
                <a:t>4</a:t>
              </a:r>
            </a:p>
          </p:txBody>
        </p:sp>
        <p:sp>
          <p:nvSpPr>
            <p:cNvPr id="15" name="Textfeld 17">
              <a:extLst>
                <a:ext uri="{FF2B5EF4-FFF2-40B4-BE49-F238E27FC236}">
                  <a16:creationId xmlns:a16="http://schemas.microsoft.com/office/drawing/2014/main" id="{4ABA2E58-AEFE-9159-F28B-078A72A64A93}"/>
                </a:ext>
              </a:extLst>
            </p:cNvPr>
            <p:cNvSpPr txBox="1"/>
            <p:nvPr/>
          </p:nvSpPr>
          <p:spPr>
            <a:xfrm>
              <a:off x="6974412" y="1515279"/>
              <a:ext cx="66257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1" i="0" u="none" strike="noStrike" kern="1200" cap="none" spc="0" baseline="0">
                  <a:solidFill>
                    <a:srgbClr val="E7E6E6"/>
                  </a:solidFill>
                  <a:uFillTx/>
                  <a:latin typeface="Candara"/>
                </a:rPr>
                <a:t>5</a:t>
              </a:r>
            </a:p>
          </p:txBody>
        </p:sp>
        <p:sp>
          <p:nvSpPr>
            <p:cNvPr id="16" name="Textfeld 18">
              <a:extLst>
                <a:ext uri="{FF2B5EF4-FFF2-40B4-BE49-F238E27FC236}">
                  <a16:creationId xmlns:a16="http://schemas.microsoft.com/office/drawing/2014/main" id="{FE392901-D2CD-4555-CCC7-3DA59177EF98}"/>
                </a:ext>
              </a:extLst>
            </p:cNvPr>
            <p:cNvSpPr txBox="1"/>
            <p:nvPr/>
          </p:nvSpPr>
          <p:spPr>
            <a:xfrm>
              <a:off x="7446196" y="1558823"/>
              <a:ext cx="66257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1" i="0" u="none" strike="noStrike" kern="1200" cap="none" spc="0" baseline="0">
                  <a:solidFill>
                    <a:srgbClr val="E7E6E6"/>
                  </a:solidFill>
                  <a:uFillTx/>
                  <a:latin typeface="Candara"/>
                </a:rPr>
                <a:t>6</a:t>
              </a:r>
            </a:p>
          </p:txBody>
        </p:sp>
      </p:grpSp>
      <p:sp>
        <p:nvSpPr>
          <p:cNvPr id="17" name="TextBox 30">
            <a:extLst>
              <a:ext uri="{FF2B5EF4-FFF2-40B4-BE49-F238E27FC236}">
                <a16:creationId xmlns:a16="http://schemas.microsoft.com/office/drawing/2014/main" id="{F6AED09D-4FC3-9A1A-0988-46F8123D84CC}"/>
              </a:ext>
            </a:extLst>
          </p:cNvPr>
          <p:cNvSpPr txBox="1"/>
          <p:nvPr/>
        </p:nvSpPr>
        <p:spPr>
          <a:xfrm>
            <a:off x="4067845" y="1928149"/>
            <a:ext cx="54884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E7E6E6"/>
                </a:solidFill>
                <a:uFillTx/>
                <a:latin typeface="Candara"/>
              </a:rPr>
              <a:t>1000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D45F83CD-5F1F-BDD5-FCCA-C859299613A4}"/>
              </a:ext>
            </a:extLst>
          </p:cNvPr>
          <p:cNvSpPr txBox="1"/>
          <p:nvPr/>
        </p:nvSpPr>
        <p:spPr>
          <a:xfrm>
            <a:off x="4120551" y="2180661"/>
            <a:ext cx="54884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E7E6E6"/>
                </a:solidFill>
                <a:uFillTx/>
                <a:latin typeface="Candara"/>
              </a:rPr>
              <a:t>700</a:t>
            </a: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D9AF56EF-49E5-72D6-B193-A1265386B1E3}"/>
              </a:ext>
            </a:extLst>
          </p:cNvPr>
          <p:cNvSpPr txBox="1"/>
          <p:nvPr/>
        </p:nvSpPr>
        <p:spPr>
          <a:xfrm>
            <a:off x="4120551" y="2439637"/>
            <a:ext cx="54884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E7E6E6"/>
                </a:solidFill>
                <a:uFillTx/>
                <a:latin typeface="Candara"/>
              </a:rPr>
              <a:t>500</a:t>
            </a:r>
          </a:p>
        </p:txBody>
      </p:sp>
      <p:sp>
        <p:nvSpPr>
          <p:cNvPr id="20" name="TextBox 33">
            <a:extLst>
              <a:ext uri="{FF2B5EF4-FFF2-40B4-BE49-F238E27FC236}">
                <a16:creationId xmlns:a16="http://schemas.microsoft.com/office/drawing/2014/main" id="{D8FF05BE-94FB-F932-1672-8337AE67FD0C}"/>
              </a:ext>
            </a:extLst>
          </p:cNvPr>
          <p:cNvSpPr txBox="1"/>
          <p:nvPr/>
        </p:nvSpPr>
        <p:spPr>
          <a:xfrm>
            <a:off x="4120551" y="3275106"/>
            <a:ext cx="54884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E7E6E6"/>
                </a:solidFill>
                <a:uFillTx/>
                <a:latin typeface="Candara"/>
              </a:rPr>
              <a:t>200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:a16="http://schemas.microsoft.com/office/drawing/2014/main" id="{4BDAD163-3803-58C3-8B3A-2899CF5FDA24}"/>
              </a:ext>
            </a:extLst>
          </p:cNvPr>
          <p:cNvSpPr txBox="1"/>
          <p:nvPr/>
        </p:nvSpPr>
        <p:spPr>
          <a:xfrm>
            <a:off x="4120551" y="3918862"/>
            <a:ext cx="54884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E7E6E6"/>
                </a:solidFill>
                <a:uFillTx/>
                <a:latin typeface="Candara"/>
              </a:rPr>
              <a:t>100</a:t>
            </a:r>
          </a:p>
        </p:txBody>
      </p:sp>
      <p:cxnSp>
        <p:nvCxnSpPr>
          <p:cNvPr id="22" name="Straight Connector 36">
            <a:extLst>
              <a:ext uri="{FF2B5EF4-FFF2-40B4-BE49-F238E27FC236}">
                <a16:creationId xmlns:a16="http://schemas.microsoft.com/office/drawing/2014/main" id="{88DDBC28-64E9-372C-0E38-14B6AA7C98BE}"/>
              </a:ext>
            </a:extLst>
          </p:cNvPr>
          <p:cNvCxnSpPr/>
          <p:nvPr/>
        </p:nvCxnSpPr>
        <p:spPr>
          <a:xfrm>
            <a:off x="4616677" y="2599648"/>
            <a:ext cx="3127678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cxnSp>
        <p:nvCxnSpPr>
          <p:cNvPr id="23" name="Straight Connector 38">
            <a:extLst>
              <a:ext uri="{FF2B5EF4-FFF2-40B4-BE49-F238E27FC236}">
                <a16:creationId xmlns:a16="http://schemas.microsoft.com/office/drawing/2014/main" id="{5D57BE2C-AC16-2626-8106-03505BA907A3}"/>
              </a:ext>
            </a:extLst>
          </p:cNvPr>
          <p:cNvCxnSpPr/>
          <p:nvPr/>
        </p:nvCxnSpPr>
        <p:spPr>
          <a:xfrm>
            <a:off x="4554845" y="3429000"/>
            <a:ext cx="3127669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cxnSp>
        <p:nvCxnSpPr>
          <p:cNvPr id="24" name="Straight Connector 39">
            <a:extLst>
              <a:ext uri="{FF2B5EF4-FFF2-40B4-BE49-F238E27FC236}">
                <a16:creationId xmlns:a16="http://schemas.microsoft.com/office/drawing/2014/main" id="{A24ECC04-95DB-08DC-743E-1207A274516D}"/>
              </a:ext>
            </a:extLst>
          </p:cNvPr>
          <p:cNvCxnSpPr/>
          <p:nvPr/>
        </p:nvCxnSpPr>
        <p:spPr>
          <a:xfrm>
            <a:off x="4554845" y="4843713"/>
            <a:ext cx="3127669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cxnSp>
        <p:nvCxnSpPr>
          <p:cNvPr id="25" name="Straight Connector 40">
            <a:extLst>
              <a:ext uri="{FF2B5EF4-FFF2-40B4-BE49-F238E27FC236}">
                <a16:creationId xmlns:a16="http://schemas.microsoft.com/office/drawing/2014/main" id="{B70BCCDC-8086-0003-232C-5F27C0991C5C}"/>
              </a:ext>
            </a:extLst>
          </p:cNvPr>
          <p:cNvCxnSpPr/>
          <p:nvPr/>
        </p:nvCxnSpPr>
        <p:spPr>
          <a:xfrm>
            <a:off x="4554845" y="4622895"/>
            <a:ext cx="3127669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cxnSp>
        <p:nvCxnSpPr>
          <p:cNvPr id="26" name="Straight Arrow Connector 42">
            <a:extLst>
              <a:ext uri="{FF2B5EF4-FFF2-40B4-BE49-F238E27FC236}">
                <a16:creationId xmlns:a16="http://schemas.microsoft.com/office/drawing/2014/main" id="{0C216891-1B6B-BB2B-F8D3-5B82466C7128}"/>
              </a:ext>
            </a:extLst>
          </p:cNvPr>
          <p:cNvCxnSpPr/>
          <p:nvPr/>
        </p:nvCxnSpPr>
        <p:spPr>
          <a:xfrm>
            <a:off x="7989826" y="5381810"/>
            <a:ext cx="15837" cy="447874"/>
          </a:xfrm>
          <a:prstGeom prst="straightConnector1">
            <a:avLst/>
          </a:prstGeom>
          <a:noFill/>
          <a:ln w="6345" cap="flat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C0B8AC21-F7A0-1CDB-280C-A0EDBDF9C34B}"/>
              </a:ext>
            </a:extLst>
          </p:cNvPr>
          <p:cNvSpPr txBox="1"/>
          <p:nvPr/>
        </p:nvSpPr>
        <p:spPr>
          <a:xfrm>
            <a:off x="1567217" y="688863"/>
            <a:ext cx="298326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2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Arial" pitchFamily="34"/>
              </a:rPr>
              <a:t>Evaluation:</a:t>
            </a:r>
          </a:p>
        </p:txBody>
      </p:sp>
      <p:sp>
        <p:nvSpPr>
          <p:cNvPr id="3" name="BlokTextu 3">
            <a:extLst>
              <a:ext uri="{FF2B5EF4-FFF2-40B4-BE49-F238E27FC236}">
                <a16:creationId xmlns:a16="http://schemas.microsoft.com/office/drawing/2014/main" id="{9FE85C0C-1953-7036-F05B-E1E3522D1C16}"/>
              </a:ext>
            </a:extLst>
          </p:cNvPr>
          <p:cNvSpPr txBox="1"/>
          <p:nvPr/>
        </p:nvSpPr>
        <p:spPr>
          <a:xfrm>
            <a:off x="2039797" y="1477249"/>
            <a:ext cx="8393231" cy="45498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Negative Control (Corn Grieß)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–</a:t>
            </a:r>
            <a:r>
              <a:rPr lang="sk-SK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plant origin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Negative Control (Corn Grieß)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 </a:t>
            </a:r>
            <a:r>
              <a:rPr lang="sk-SK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– 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not </a:t>
            </a:r>
            <a:r>
              <a:rPr lang="sk-SK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genetic modified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0" i="0" u="none" strike="noStrike" kern="1200" cap="none" spc="0" baseline="0">
                <a:solidFill>
                  <a:srgbClr val="FF0000"/>
                </a:solidFill>
                <a:uFillTx/>
                <a:latin typeface="Candara"/>
              </a:rPr>
              <a:t>TESTED FOOD –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Candara"/>
              </a:rPr>
              <a:t>OAT</a:t>
            </a:r>
            <a:r>
              <a:rPr lang="sk-SK" sz="2800" b="0" i="0" u="none" strike="noStrike" kern="1200" cap="none" spc="0" baseline="0">
                <a:solidFill>
                  <a:srgbClr val="FF0000"/>
                </a:solidFill>
                <a:uFillTx/>
                <a:latin typeface="Candara"/>
              </a:rPr>
              <a:t> FLAKES – plant origin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0" i="0" u="none" strike="noStrike" kern="1200" cap="none" spc="0" baseline="0">
                <a:solidFill>
                  <a:srgbClr val="FF0000"/>
                </a:solidFill>
                <a:uFillTx/>
                <a:latin typeface="Candara"/>
              </a:rPr>
              <a:t> TESTED FOOD –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Candara"/>
              </a:rPr>
              <a:t>OAT</a:t>
            </a:r>
            <a:r>
              <a:rPr lang="sk-SK" sz="2800" b="0" i="0" u="none" strike="noStrike" kern="1200" cap="none" spc="0" baseline="0">
                <a:solidFill>
                  <a:srgbClr val="FF0000"/>
                </a:solidFill>
                <a:uFillTx/>
                <a:latin typeface="Candara"/>
              </a:rPr>
              <a:t> FLAKES – genetic modified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Positive control – plant origin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</a:rPr>
              <a:t>Positive control – genetic modified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E47C729-5593-8223-AAE9-094BE53053AD}"/>
              </a:ext>
            </a:extLst>
          </p:cNvPr>
          <p:cNvSpPr txBox="1"/>
          <p:nvPr/>
        </p:nvSpPr>
        <p:spPr>
          <a:xfrm>
            <a:off x="929387" y="753035"/>
            <a:ext cx="1100278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Arial" pitchFamily="34"/>
              </a:rPr>
              <a:t>Evaluation: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Arial" pitchFamily="34"/>
              </a:rPr>
              <a:t>Length Estimation of Bands in the Gel by Calibration Curve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D4FF33D-48CD-0CA4-7FE2-C2FC3FEDC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5"/>
          <a:stretch>
            <a:fillRect/>
          </a:stretch>
        </p:blipFill>
        <p:spPr>
          <a:xfrm>
            <a:off x="1555440" y="2120228"/>
            <a:ext cx="9081125" cy="43645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217AF-6A1D-4543-A102-14EDA1CE0F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1216" y="365129"/>
            <a:ext cx="9819805" cy="1325559"/>
          </a:xfrm>
        </p:spPr>
        <p:txBody>
          <a:bodyPr/>
          <a:lstStyle/>
          <a:p>
            <a:pPr lvl="0"/>
            <a:r>
              <a:rPr lang="de-DE">
                <a:cs typeface="Arial" pitchFamily="34"/>
              </a:rPr>
              <a:t>Conclusion</a:t>
            </a:r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350CBD0E-E825-C5B9-5E77-ADBDACE5F3B8}"/>
              </a:ext>
            </a:extLst>
          </p:cNvPr>
          <p:cNvSpPr txBox="1"/>
          <p:nvPr/>
        </p:nvSpPr>
        <p:spPr>
          <a:xfrm>
            <a:off x="1011216" y="1690689"/>
            <a:ext cx="9154753" cy="3046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Arial" pitchFamily="34"/>
              </a:rPr>
              <a:t>Test food is genetically modified.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Arial" pitchFamily="34"/>
              </a:rPr>
              <a:t>Length of gene fragment PSII: 458 bp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Arial" pitchFamily="34"/>
              </a:rPr>
              <a:t>Length of modification: 179 bp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2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0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Arial" pitchFamily="34"/>
              </a:rPr>
              <a:t>Modification is done by regulation sequence of </a:t>
            </a:r>
            <a:r>
              <a:rPr lang="de-DE" sz="3200" b="1" i="0" u="none" strike="noStrike" kern="1200" cap="none" spc="0" baseline="0">
                <a:solidFill>
                  <a:srgbClr val="000000"/>
                </a:solidFill>
                <a:uFillTx/>
                <a:latin typeface="Candara"/>
                <a:cs typeface="Arial" pitchFamily="34"/>
              </a:rPr>
              <a:t>CaMV-Promoter</a:t>
            </a:r>
            <a:endParaRPr lang="de-DE" sz="3200" b="0" i="0" u="none" strike="noStrike" kern="1200" cap="none" spc="0" baseline="0">
              <a:solidFill>
                <a:srgbClr val="000000"/>
              </a:solidFill>
              <a:uFillTx/>
              <a:latin typeface="Candara"/>
              <a:cs typeface="Arial" pitchFamily="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292</Words>
  <Application>Microsoft Macintosh PowerPoint</Application>
  <PresentationFormat>Breitbild</PresentationFormat>
  <Paragraphs>72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Aptos</vt:lpstr>
      <vt:lpstr>Arial</vt:lpstr>
      <vt:lpstr>Candara</vt:lpstr>
      <vt:lpstr>Motív Office</vt:lpstr>
      <vt:lpstr>Food Investigation about Genetical Modified Crops</vt:lpstr>
      <vt:lpstr>GROUP 7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Adrian Braun</cp:lastModifiedBy>
  <cp:revision>26</cp:revision>
  <dcterms:created xsi:type="dcterms:W3CDTF">2023-05-05T07:13:37Z</dcterms:created>
  <dcterms:modified xsi:type="dcterms:W3CDTF">2026-06-09T11:33:23Z</dcterms:modified>
</cp:coreProperties>
</file>