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2" r:id="rId7"/>
    <p:sldId id="264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4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84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F23ABC-A38F-C72D-FD88-5611775EB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0C20CE3-D35F-1014-929C-7A60F8C35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241DDB3-2DF7-9DD5-5B94-3A07E76E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F2332DA-4B2D-EE67-524D-0C40E04B9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EECA46E-F98D-74AB-E1B3-B4E590DEE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140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DD9B7-9023-6B01-6461-8A6FAEB0F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A1C3A6C-677B-BF81-B278-680E93254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AE25599-DEB9-B137-57C5-1558A1D20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B7E796C-9FE3-43B7-DCCC-0102C08C8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4E0C794-B653-0645-65A1-BA2124F8A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24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90703DF2-6BFD-20CB-685D-3969EF16BD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7EDE3E99-1390-D6C2-4565-0C3D73B78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81F8C8D-F513-1CC6-C63D-61BA9D0A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C5D3AF0-1058-5C92-8089-59EE35C9B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106EB6B-5C1E-6645-C43F-40C6F1AA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332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AEE683-D55E-7644-9FC4-6C9D23EEA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1DD31A-96DB-1AE0-C10D-DC72920EE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CC52D08-C826-0DDD-CB5C-18B959418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4BA46A0-27E1-A17B-3FFB-F4969C90C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3E5F179-A66B-96C5-17CA-C8CD71457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9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4A75D7-9A1B-E293-F471-3382F0652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C1BF60-7A99-220F-BEB1-F61364547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76BA829-B13F-53D1-8C5F-ACA88FB70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3898382-DD23-EF2F-8955-0D32A27B0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9F69924-2E20-8FA1-445F-FFC9D87D4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316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10FF2D-B907-DF91-AEA9-36D1F1CB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CC843F8-EA9F-D1A4-B944-EB7C80E296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B1AFA8F-FC0A-F817-B51C-36DCC19D2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DF52517-04DC-E8B4-23F7-C7B05221D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BEAECFE-3297-46B3-B937-F8EF5D907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3C93043-4AC6-490E-0393-110852271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832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4C2543-8007-B4D5-8B80-10272681E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95C45B-B8AA-C578-3A8D-E9D2C8EEA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61BC3F7-F3A2-60F3-D0A9-995004BF5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66EDD5D-CE90-804D-0FDF-ACC2CBDFD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FAEB8BA2-7344-D3A0-7C06-381726510B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8B05728B-FAD7-E773-8DDF-A1183FCF5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603EA872-FC05-6D6D-B85A-A0F122AB0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254A48CC-585D-AE4B-A88F-70AFC1D9B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36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0419AE-0975-3B84-B1BC-CAC627D2C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974B2C7B-B3D1-3316-F47B-5A4AC78C5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8D66F3EC-DB9B-9E27-D501-77002EAD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29123DD-518A-23A1-4FAF-A705B144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61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5A576004-0A72-39E7-51D8-CA55116A1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131A5CD7-A2CA-3510-B3BE-58FB14F1E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CF49C3C-E7CB-A98B-70EC-73CA536FD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608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2CAAAD-86F8-65AA-330E-E9279DC36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2AE0704-B613-6C28-DECF-64D136A90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9616F81-924E-8C90-6CE7-CBFB51325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0CED8DE-4A8B-9F30-A786-2C0706411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6AB1531-8EB9-AECC-B42B-0C5F996F5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70C7453-1CE7-5844-F0C9-92475D033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0631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070D92-F7B3-B624-0919-53F4E7557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1E3AA8F8-8885-F576-E74F-03D9810975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557BE15-3BCB-3589-DBEF-E854268FA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361AC50-E954-A9B7-721D-79D01F793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944D600-DC5F-E6B1-BBB2-FFC23DAC1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9CC7F96-3F0D-B4DF-4CD1-ECD1182E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78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BC174108-E8C6-A658-8E42-6BF972232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5CF34B-826A-909A-AC69-DE001ADD8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030E94D-8945-FD13-7D60-FE064C240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30D5747-6187-ABE3-31C6-2232F8848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F98DFEF-2506-D3F0-C4BC-36F08A9A2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084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0DABA-CA52-889C-D94F-24D235EEA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357414"/>
            <a:ext cx="9144000" cy="2387600"/>
          </a:xfrm>
        </p:spPr>
        <p:txBody>
          <a:bodyPr>
            <a:normAutofit/>
          </a:bodyPr>
          <a:lstStyle/>
          <a:p>
            <a:r>
              <a:rPr lang="sk-SK" b="1" dirty="0" err="1"/>
              <a:t>Food</a:t>
            </a:r>
            <a:r>
              <a:rPr lang="sk-SK" b="1" dirty="0"/>
              <a:t> </a:t>
            </a:r>
            <a:r>
              <a:rPr lang="sk-SK" b="1" dirty="0" err="1"/>
              <a:t>Investigation</a:t>
            </a:r>
            <a:r>
              <a:rPr lang="sk-SK" b="1" dirty="0"/>
              <a:t> </a:t>
            </a:r>
            <a:r>
              <a:rPr lang="sk-SK" b="1" dirty="0" err="1"/>
              <a:t>about</a:t>
            </a:r>
            <a:r>
              <a:rPr lang="sk-SK" b="1" dirty="0"/>
              <a:t> </a:t>
            </a:r>
            <a:r>
              <a:rPr lang="sk-SK" b="1" dirty="0" err="1"/>
              <a:t>Genetical</a:t>
            </a:r>
            <a:r>
              <a:rPr lang="sk-SK" b="1" dirty="0"/>
              <a:t> </a:t>
            </a:r>
            <a:r>
              <a:rPr lang="sk-SK" b="1" dirty="0" err="1"/>
              <a:t>Modified</a:t>
            </a:r>
            <a:r>
              <a:rPr lang="sk-SK" b="1" dirty="0"/>
              <a:t> </a:t>
            </a:r>
            <a:r>
              <a:rPr lang="sk-SK" b="1" dirty="0" err="1"/>
              <a:t>Crops</a:t>
            </a:r>
            <a:endParaRPr lang="sk-SK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A89C2A8-DEB0-BC76-08B8-601137E65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5752215"/>
            <a:ext cx="9144000" cy="1084262"/>
          </a:xfrm>
        </p:spPr>
        <p:txBody>
          <a:bodyPr>
            <a:normAutofit/>
          </a:bodyPr>
          <a:lstStyle/>
          <a:p>
            <a:r>
              <a:rPr lang="sk-SK" sz="3600" dirty="0" err="1"/>
              <a:t>Hartsville</a:t>
            </a:r>
            <a:r>
              <a:rPr lang="sk-SK" sz="3600" dirty="0"/>
              <a:t> (USA) </a:t>
            </a:r>
            <a:r>
              <a:rPr lang="sk-SK" sz="3600" dirty="0" err="1"/>
              <a:t>June</a:t>
            </a:r>
            <a:r>
              <a:rPr lang="sk-SK" sz="3600" dirty="0"/>
              <a:t> 1</a:t>
            </a:r>
            <a:r>
              <a:rPr lang="sk-SK" sz="3600" baseline="30000" dirty="0"/>
              <a:t>st </a:t>
            </a:r>
            <a:r>
              <a:rPr lang="sk-SK" sz="3600" dirty="0"/>
              <a:t>– </a:t>
            </a:r>
            <a:r>
              <a:rPr lang="sk-SK" sz="3600" dirty="0" err="1"/>
              <a:t>June</a:t>
            </a:r>
            <a:r>
              <a:rPr lang="sk-SK" sz="3600" dirty="0"/>
              <a:t> 5</a:t>
            </a:r>
            <a:r>
              <a:rPr lang="sk-SK" sz="3600" baseline="30000" dirty="0"/>
              <a:t>th</a:t>
            </a:r>
            <a:r>
              <a:rPr lang="sk-SK" sz="3600" dirty="0"/>
              <a:t> 2026</a:t>
            </a:r>
          </a:p>
        </p:txBody>
      </p:sp>
      <p:sp>
        <p:nvSpPr>
          <p:cNvPr id="4" name="BlokTextu 5">
            <a:extLst>
              <a:ext uri="{FF2B5EF4-FFF2-40B4-BE49-F238E27FC236}">
                <a16:creationId xmlns:a16="http://schemas.microsoft.com/office/drawing/2014/main" id="{8507FB1A-77C1-247E-E14C-79C8DE60E468}"/>
              </a:ext>
            </a:extLst>
          </p:cNvPr>
          <p:cNvSpPr txBox="1"/>
          <p:nvPr/>
        </p:nvSpPr>
        <p:spPr>
          <a:xfrm>
            <a:off x="2512655" y="4368865"/>
            <a:ext cx="7246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dirty="0"/>
              <a:t>Tested food: </a:t>
            </a:r>
            <a:r>
              <a:rPr lang="de-DE" sz="4400" b="1" dirty="0"/>
              <a:t>SOY SCHNITZEL</a:t>
            </a:r>
            <a:endParaRPr lang="sk-SK" sz="4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BA2C671-B77C-E7D0-D572-287399437124}"/>
              </a:ext>
            </a:extLst>
          </p:cNvPr>
          <p:cNvSpPr txBox="1"/>
          <p:nvPr/>
        </p:nvSpPr>
        <p:spPr>
          <a:xfrm>
            <a:off x="3490234" y="3244334"/>
            <a:ext cx="6098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600" b="1" dirty="0"/>
              <a:t>Results from Workgroup </a:t>
            </a:r>
            <a:r>
              <a:rPr lang="de-DE" sz="3600" b="1" dirty="0"/>
              <a:t>5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58558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94459C-60FC-321B-26F7-C2AB94BC4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5281"/>
            <a:ext cx="9144000" cy="966319"/>
          </a:xfrm>
        </p:spPr>
        <p:txBody>
          <a:bodyPr/>
          <a:lstStyle/>
          <a:p>
            <a:r>
              <a:rPr lang="sk-SK" dirty="0"/>
              <a:t>GROUP </a:t>
            </a:r>
            <a:r>
              <a:rPr lang="de-DE" dirty="0"/>
              <a:t>5</a:t>
            </a:r>
            <a:endParaRPr lang="sk-SK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B3468A5-803B-B45F-C722-B6153B9B64B8}"/>
              </a:ext>
            </a:extLst>
          </p:cNvPr>
          <p:cNvSpPr txBox="1"/>
          <p:nvPr/>
        </p:nvSpPr>
        <p:spPr>
          <a:xfrm>
            <a:off x="9238648" y="3658808"/>
            <a:ext cx="28587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Shree Patel - </a:t>
            </a:r>
            <a:r>
              <a:rPr lang="de-DE" sz="2400" dirty="0" err="1"/>
              <a:t>student</a:t>
            </a:r>
            <a:endParaRPr lang="sk-SK" sz="2400" dirty="0"/>
          </a:p>
          <a:p>
            <a:pPr algn="ctr"/>
            <a:r>
              <a:rPr lang="de-DE" sz="2400" dirty="0"/>
              <a:t>USA</a:t>
            </a:r>
            <a:endParaRPr lang="sk-SK" sz="2400" dirty="0"/>
          </a:p>
          <a:p>
            <a:pPr algn="ctr"/>
            <a:r>
              <a:rPr lang="de-DE" sz="2400" dirty="0" err="1"/>
              <a:t>Governor‘s</a:t>
            </a:r>
            <a:r>
              <a:rPr lang="de-DE" sz="2400" dirty="0"/>
              <a:t> School </a:t>
            </a:r>
            <a:r>
              <a:rPr lang="de-DE" sz="2400" dirty="0" err="1"/>
              <a:t>of</a:t>
            </a:r>
            <a:r>
              <a:rPr lang="de-DE" sz="2400" dirty="0"/>
              <a:t> Science and  </a:t>
            </a:r>
            <a:r>
              <a:rPr lang="de-DE" sz="2400" dirty="0" err="1"/>
              <a:t>Mathematics</a:t>
            </a:r>
            <a:endParaRPr lang="sk-SK" sz="2400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B4879DE6-813A-2E7C-E3AF-23D94525969B}"/>
              </a:ext>
            </a:extLst>
          </p:cNvPr>
          <p:cNvSpPr txBox="1"/>
          <p:nvPr/>
        </p:nvSpPr>
        <p:spPr>
          <a:xfrm>
            <a:off x="87647" y="1812382"/>
            <a:ext cx="32629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Nela </a:t>
            </a:r>
            <a:r>
              <a:rPr lang="de-DE" sz="2400" dirty="0" err="1"/>
              <a:t>Horňáčková</a:t>
            </a:r>
            <a:r>
              <a:rPr lang="de-DE" sz="2400" dirty="0"/>
              <a:t> - </a:t>
            </a:r>
            <a:r>
              <a:rPr lang="de-DE" sz="2400" dirty="0" err="1"/>
              <a:t>student</a:t>
            </a:r>
            <a:endParaRPr lang="sk-SK" sz="2400" dirty="0"/>
          </a:p>
          <a:p>
            <a:pPr algn="ctr"/>
            <a:r>
              <a:rPr lang="de-DE" sz="2400" dirty="0" err="1"/>
              <a:t>Czechia</a:t>
            </a:r>
            <a:endParaRPr lang="sk-SK" sz="2400" dirty="0"/>
          </a:p>
          <a:p>
            <a:pPr algn="ctr"/>
            <a:r>
              <a:rPr lang="pl-PL" sz="2400" dirty="0"/>
              <a:t>Biskupské gymnázium Brno a mateřská škola</a:t>
            </a:r>
            <a:endParaRPr lang="sk-SK" sz="2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8ACB607-43A7-74B3-50D5-3889BF769F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314" b="9225"/>
          <a:stretch>
            <a:fillRect/>
          </a:stretch>
        </p:blipFill>
        <p:spPr>
          <a:xfrm>
            <a:off x="3514569" y="1371600"/>
            <a:ext cx="5396166" cy="5052180"/>
          </a:xfrm>
          <a:prstGeom prst="rect">
            <a:avLst/>
          </a:prstGeom>
        </p:spPr>
      </p:pic>
      <p:pic>
        <p:nvPicPr>
          <p:cNvPr id="1030" name="Picture 6" descr="Vlajka « Vlast.cz">
            <a:extLst>
              <a:ext uri="{FF2B5EF4-FFF2-40B4-BE49-F238E27FC236}">
                <a16:creationId xmlns:a16="http://schemas.microsoft.com/office/drawing/2014/main" id="{5C30B9BF-3389-9E5F-CD67-1888827AF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45" y="600546"/>
            <a:ext cx="2063491" cy="117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3DC85E6-E72F-A51C-D182-727FBE6C0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45" y="3768313"/>
            <a:ext cx="2153700" cy="129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lokTextu 7">
            <a:extLst>
              <a:ext uri="{FF2B5EF4-FFF2-40B4-BE49-F238E27FC236}">
                <a16:creationId xmlns:a16="http://schemas.microsoft.com/office/drawing/2014/main" id="{BB50A387-D313-E599-9247-106B99DE4440}"/>
              </a:ext>
            </a:extLst>
          </p:cNvPr>
          <p:cNvSpPr txBox="1"/>
          <p:nvPr/>
        </p:nvSpPr>
        <p:spPr>
          <a:xfrm>
            <a:off x="105877" y="5102134"/>
            <a:ext cx="3262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Amelie Grözinger - </a:t>
            </a:r>
            <a:r>
              <a:rPr lang="de-DE" sz="2400" dirty="0" err="1"/>
              <a:t>mentor</a:t>
            </a:r>
            <a:endParaRPr lang="sk-SK" sz="2400" dirty="0"/>
          </a:p>
          <a:p>
            <a:pPr algn="ctr"/>
            <a:r>
              <a:rPr lang="de-DE" sz="2400" dirty="0"/>
              <a:t>Germany</a:t>
            </a:r>
          </a:p>
          <a:p>
            <a:pPr algn="ctr"/>
            <a:r>
              <a:rPr lang="de-DE" sz="2400" dirty="0"/>
              <a:t>Johanna-Wittum-Schule</a:t>
            </a:r>
            <a:endParaRPr lang="sk-SK" sz="2400" dirty="0"/>
          </a:p>
        </p:txBody>
      </p:sp>
      <p:pic>
        <p:nvPicPr>
          <p:cNvPr id="1036" name="Picture 12" descr="United States | History, Map, Flag ...">
            <a:extLst>
              <a:ext uri="{FF2B5EF4-FFF2-40B4-BE49-F238E27FC236}">
                <a16:creationId xmlns:a16="http://schemas.microsoft.com/office/drawing/2014/main" id="{BA1223D9-68D4-DEFA-98E6-AAB5319DC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323" y="2115758"/>
            <a:ext cx="29718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895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>
            <a:extLst>
              <a:ext uri="{FF2B5EF4-FFF2-40B4-BE49-F238E27FC236}">
                <a16:creationId xmlns:a16="http://schemas.microsoft.com/office/drawing/2014/main" id="{BCFF4589-BE8D-14E3-C5E7-29F807EABD0A}"/>
              </a:ext>
            </a:extLst>
          </p:cNvPr>
          <p:cNvSpPr txBox="1"/>
          <p:nvPr/>
        </p:nvSpPr>
        <p:spPr>
          <a:xfrm>
            <a:off x="520571" y="514834"/>
            <a:ext cx="7246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dirty="0"/>
              <a:t>Tested food: </a:t>
            </a:r>
            <a:r>
              <a:rPr lang="de-DE" sz="4400" b="1" dirty="0" err="1"/>
              <a:t>soy</a:t>
            </a:r>
            <a:r>
              <a:rPr lang="de-DE" sz="4400" b="1" dirty="0"/>
              <a:t> </a:t>
            </a:r>
            <a:r>
              <a:rPr lang="de-DE" sz="4400" b="1" dirty="0" err="1"/>
              <a:t>schnitzel</a:t>
            </a:r>
            <a:endParaRPr lang="sk-SK" sz="4000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E71C85C1-C224-B4CC-2D89-94AB405E0A55}"/>
              </a:ext>
            </a:extLst>
          </p:cNvPr>
          <p:cNvSpPr txBox="1"/>
          <p:nvPr/>
        </p:nvSpPr>
        <p:spPr>
          <a:xfrm>
            <a:off x="343301" y="1855376"/>
            <a:ext cx="68981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Grown:  </a:t>
            </a:r>
            <a:r>
              <a:rPr lang="de-DE" sz="2800" b="1" dirty="0" err="1"/>
              <a:t>france</a:t>
            </a:r>
            <a:endParaRPr lang="sk-SK" sz="2800" b="1" dirty="0"/>
          </a:p>
          <a:p>
            <a:endParaRPr lang="sk-SK" sz="2800" b="1" dirty="0"/>
          </a:p>
          <a:p>
            <a:r>
              <a:rPr lang="sk-SK" sz="2800" b="1" dirty="0"/>
              <a:t>GMO </a:t>
            </a:r>
            <a:r>
              <a:rPr lang="sk-SK" sz="2800" b="1" dirty="0" err="1"/>
              <a:t>signed</a:t>
            </a:r>
            <a:r>
              <a:rPr lang="sk-SK" sz="2800" b="1" dirty="0"/>
              <a:t>: no</a:t>
            </a:r>
          </a:p>
          <a:p>
            <a:endParaRPr lang="sk-SK" sz="2800" dirty="0"/>
          </a:p>
          <a:p>
            <a:r>
              <a:rPr lang="sk-SK" sz="2800" dirty="0"/>
              <a:t>Country of origin:  </a:t>
            </a:r>
            <a:r>
              <a:rPr lang="de-DE" sz="2800" b="1" dirty="0"/>
              <a:t>Germany</a:t>
            </a:r>
            <a:endParaRPr lang="sk-SK" sz="2800" b="1" dirty="0"/>
          </a:p>
          <a:p>
            <a:endParaRPr lang="sk-SK" sz="2800" b="1" dirty="0"/>
          </a:p>
          <a:p>
            <a:r>
              <a:rPr lang="sk-SK" sz="2800" dirty="0"/>
              <a:t>Brand: </a:t>
            </a:r>
            <a:r>
              <a:rPr lang="de-DE" sz="2800" b="1" dirty="0"/>
              <a:t>Alnatura</a:t>
            </a:r>
            <a:endParaRPr lang="sk-SK" sz="2800" b="1" dirty="0"/>
          </a:p>
          <a:p>
            <a:endParaRPr lang="sk-SK" sz="2800" dirty="0"/>
          </a:p>
          <a:p>
            <a:r>
              <a:rPr lang="sk-SK" sz="2800" dirty="0"/>
              <a:t>Mass: </a:t>
            </a:r>
            <a:r>
              <a:rPr lang="de-DE" sz="2800" b="1" dirty="0"/>
              <a:t>1</a:t>
            </a:r>
            <a:r>
              <a:rPr lang="sk-SK" sz="2800" b="1" dirty="0"/>
              <a:t>50g</a:t>
            </a:r>
          </a:p>
          <a:p>
            <a:endParaRPr lang="sk-SK" sz="2800" dirty="0"/>
          </a:p>
          <a:p>
            <a:r>
              <a:rPr lang="sk-SK" sz="2800" dirty="0"/>
              <a:t>Calorific value: </a:t>
            </a:r>
            <a:r>
              <a:rPr lang="sk-SK" sz="2800" b="1" dirty="0"/>
              <a:t>3</a:t>
            </a:r>
            <a:r>
              <a:rPr lang="de-DE" sz="2800" b="1" dirty="0"/>
              <a:t>60</a:t>
            </a:r>
            <a:r>
              <a:rPr lang="sk-SK" sz="2800" b="1" dirty="0"/>
              <a:t> kcal per 100g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7165DD6-B785-07A0-7F56-CD9546866D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518" t="16599" r="10998" b="4354"/>
          <a:stretch>
            <a:fillRect/>
          </a:stretch>
        </p:blipFill>
        <p:spPr>
          <a:xfrm>
            <a:off x="8341567" y="324921"/>
            <a:ext cx="3256384" cy="542108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96F7FEE-2712-CDA7-521D-5E95DFFAE2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681" t="18553" r="21070" b="24566"/>
          <a:stretch>
            <a:fillRect/>
          </a:stretch>
        </p:blipFill>
        <p:spPr>
          <a:xfrm>
            <a:off x="5570376" y="3035464"/>
            <a:ext cx="2631232" cy="351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15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9231D7E1-ABA1-842B-065F-2B5D0FD02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62460" y="429346"/>
            <a:ext cx="4766665" cy="6858000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15BEB3D8-17B2-2620-8F3A-0D9C3A109CCD}"/>
              </a:ext>
            </a:extLst>
          </p:cNvPr>
          <p:cNvSpPr txBox="1"/>
          <p:nvPr/>
        </p:nvSpPr>
        <p:spPr>
          <a:xfrm>
            <a:off x="222678" y="474110"/>
            <a:ext cx="8452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err="1"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  <a:r>
              <a:rPr lang="sk-SK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sk-SK" sz="3200" dirty="0"/>
              <a:t> </a:t>
            </a:r>
            <a:r>
              <a:rPr lang="sk-SK" sz="3200" dirty="0" err="1"/>
              <a:t>Gel</a:t>
            </a:r>
            <a:r>
              <a:rPr lang="sk-SK" sz="3200" dirty="0"/>
              <a:t> </a:t>
            </a:r>
            <a:r>
              <a:rPr lang="sk-SK" sz="3200" dirty="0" err="1"/>
              <a:t>Pattern</a:t>
            </a:r>
            <a:r>
              <a:rPr lang="sk-SK" sz="3200" dirty="0"/>
              <a:t> of </a:t>
            </a:r>
            <a:r>
              <a:rPr lang="sk-SK" sz="3200" dirty="0" err="1"/>
              <a:t>Electrophoresis</a:t>
            </a:r>
            <a:endParaRPr lang="sk-SK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4B948325-3E2B-7DA6-E405-3FEEE891C6D3}"/>
              </a:ext>
            </a:extLst>
          </p:cNvPr>
          <p:cNvSpPr txBox="1"/>
          <p:nvPr/>
        </p:nvSpPr>
        <p:spPr>
          <a:xfrm>
            <a:off x="9244238" y="261877"/>
            <a:ext cx="22619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1.  -</a:t>
            </a:r>
            <a:r>
              <a:rPr lang="sk-SK" dirty="0" err="1"/>
              <a:t>control</a:t>
            </a:r>
            <a:r>
              <a:rPr lang="sk-SK" dirty="0"/>
              <a:t>  PMM</a:t>
            </a:r>
          </a:p>
          <a:p>
            <a:r>
              <a:rPr lang="sk-SK" dirty="0"/>
              <a:t>2. –</a:t>
            </a:r>
            <a:r>
              <a:rPr lang="sk-SK" dirty="0" err="1"/>
              <a:t>control</a:t>
            </a:r>
            <a:r>
              <a:rPr lang="sk-SK" dirty="0"/>
              <a:t> GMM</a:t>
            </a:r>
          </a:p>
          <a:p>
            <a:endParaRPr lang="sk-SK" dirty="0"/>
          </a:p>
          <a:p>
            <a:r>
              <a:rPr lang="sk-SK" dirty="0"/>
              <a:t>3. </a:t>
            </a:r>
            <a:r>
              <a:rPr lang="sk-SK" dirty="0" err="1"/>
              <a:t>Tested</a:t>
            </a:r>
            <a:r>
              <a:rPr lang="sk-SK" dirty="0"/>
              <a:t> FOOD PMM</a:t>
            </a:r>
          </a:p>
          <a:p>
            <a:r>
              <a:rPr lang="sk-SK" dirty="0"/>
              <a:t>4. </a:t>
            </a:r>
            <a:r>
              <a:rPr lang="sk-SK" dirty="0" err="1"/>
              <a:t>Tested</a:t>
            </a:r>
            <a:r>
              <a:rPr lang="sk-SK" dirty="0"/>
              <a:t> FOOD GMM</a:t>
            </a:r>
          </a:p>
          <a:p>
            <a:endParaRPr lang="sk-SK" dirty="0"/>
          </a:p>
          <a:p>
            <a:r>
              <a:rPr lang="sk-SK" dirty="0"/>
              <a:t>5. +</a:t>
            </a:r>
            <a:r>
              <a:rPr lang="sk-SK" dirty="0" err="1"/>
              <a:t>control</a:t>
            </a:r>
            <a:r>
              <a:rPr lang="sk-SK" dirty="0"/>
              <a:t>  PMM</a:t>
            </a:r>
          </a:p>
          <a:p>
            <a:r>
              <a:rPr lang="sk-SK" dirty="0"/>
              <a:t>6. +</a:t>
            </a:r>
            <a:r>
              <a:rPr lang="sk-SK" dirty="0" err="1"/>
              <a:t>control</a:t>
            </a:r>
            <a:r>
              <a:rPr lang="sk-SK" dirty="0"/>
              <a:t> GMM</a:t>
            </a:r>
          </a:p>
          <a:p>
            <a:endParaRPr lang="sk-SK" dirty="0"/>
          </a:p>
          <a:p>
            <a:endParaRPr lang="sk-SK" dirty="0"/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AFD29A75-3887-76E7-D568-6458478E95C8}"/>
              </a:ext>
            </a:extLst>
          </p:cNvPr>
          <p:cNvCxnSpPr>
            <a:cxnSpLocks/>
          </p:cNvCxnSpPr>
          <p:nvPr/>
        </p:nvCxnSpPr>
        <p:spPr>
          <a:xfrm>
            <a:off x="1773203" y="3282043"/>
            <a:ext cx="717062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5C59A5C9-93F0-1B14-73DD-B0FF447CD815}"/>
              </a:ext>
            </a:extLst>
          </p:cNvPr>
          <p:cNvCxnSpPr>
            <a:cxnSpLocks/>
          </p:cNvCxnSpPr>
          <p:nvPr/>
        </p:nvCxnSpPr>
        <p:spPr>
          <a:xfrm>
            <a:off x="2084441" y="3667704"/>
            <a:ext cx="6844441" cy="723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4EAD482C-9780-DCA9-1C9D-91B77ED5966D}"/>
              </a:ext>
            </a:extLst>
          </p:cNvPr>
          <p:cNvSpPr txBox="1"/>
          <p:nvPr/>
        </p:nvSpPr>
        <p:spPr>
          <a:xfrm>
            <a:off x="9168927" y="3555380"/>
            <a:ext cx="2783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CaMV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/and NOS (220 bp)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5CA676C-CC48-79E3-B498-3FA537BB7622}"/>
              </a:ext>
            </a:extLst>
          </p:cNvPr>
          <p:cNvSpPr txBox="1"/>
          <p:nvPr/>
        </p:nvSpPr>
        <p:spPr>
          <a:xfrm>
            <a:off x="9168927" y="3036479"/>
            <a:ext cx="2228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PS II (455 bp)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5F422A24-0AF0-B75E-09D2-CCDC7303E327}"/>
              </a:ext>
            </a:extLst>
          </p:cNvPr>
          <p:cNvCxnSpPr>
            <a:cxnSpLocks/>
          </p:cNvCxnSpPr>
          <p:nvPr/>
        </p:nvCxnSpPr>
        <p:spPr>
          <a:xfrm>
            <a:off x="1916326" y="4103526"/>
            <a:ext cx="6964087" cy="919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E9892DCB-9463-52DC-AE5F-C046B8013E80}"/>
              </a:ext>
            </a:extLst>
          </p:cNvPr>
          <p:cNvSpPr txBox="1"/>
          <p:nvPr/>
        </p:nvSpPr>
        <p:spPr>
          <a:xfrm>
            <a:off x="9102699" y="4030441"/>
            <a:ext cx="2545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Rest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primers</a:t>
            </a:r>
            <a:r>
              <a:rPr lang="de-DE" dirty="0"/>
              <a:t> (25 bp)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1EC50A3-F32C-9F65-4876-90749AE8A875}"/>
              </a:ext>
            </a:extLst>
          </p:cNvPr>
          <p:cNvSpPr txBox="1"/>
          <p:nvPr/>
        </p:nvSpPr>
        <p:spPr>
          <a:xfrm>
            <a:off x="2493563" y="1844617"/>
            <a:ext cx="65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5DE701C-FA88-994D-7FA7-8541C3A3A290}"/>
              </a:ext>
            </a:extLst>
          </p:cNvPr>
          <p:cNvSpPr txBox="1"/>
          <p:nvPr/>
        </p:nvSpPr>
        <p:spPr>
          <a:xfrm>
            <a:off x="3297692" y="1992867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86192C3-A352-C4F9-45E7-A5EED4CFB7BA}"/>
              </a:ext>
            </a:extLst>
          </p:cNvPr>
          <p:cNvSpPr txBox="1"/>
          <p:nvPr/>
        </p:nvSpPr>
        <p:spPr>
          <a:xfrm>
            <a:off x="4074907" y="1992867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B8DCE2D-701A-248A-3B48-04EF0F2E2543}"/>
              </a:ext>
            </a:extLst>
          </p:cNvPr>
          <p:cNvSpPr txBox="1"/>
          <p:nvPr/>
        </p:nvSpPr>
        <p:spPr>
          <a:xfrm>
            <a:off x="4815186" y="1926022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6EAC1B7-00D8-C31B-BDFC-099FB48B59F3}"/>
              </a:ext>
            </a:extLst>
          </p:cNvPr>
          <p:cNvSpPr txBox="1"/>
          <p:nvPr/>
        </p:nvSpPr>
        <p:spPr>
          <a:xfrm>
            <a:off x="5573933" y="1926022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E487E16-8E1D-6E19-7610-F94EAE760C16}"/>
              </a:ext>
            </a:extLst>
          </p:cNvPr>
          <p:cNvSpPr txBox="1"/>
          <p:nvPr/>
        </p:nvSpPr>
        <p:spPr>
          <a:xfrm>
            <a:off x="6351148" y="1992867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99FE6D9-1FA8-DFBC-47C8-4FE71D2687B2}"/>
              </a:ext>
            </a:extLst>
          </p:cNvPr>
          <p:cNvSpPr txBox="1"/>
          <p:nvPr/>
        </p:nvSpPr>
        <p:spPr>
          <a:xfrm>
            <a:off x="7128363" y="1992867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0452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B3F3801F-692E-4D15-DF9E-DB3AE821B295}"/>
              </a:ext>
            </a:extLst>
          </p:cNvPr>
          <p:cNvSpPr txBox="1"/>
          <p:nvPr/>
        </p:nvSpPr>
        <p:spPr>
          <a:xfrm>
            <a:off x="1567220" y="688862"/>
            <a:ext cx="2983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err="1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sk-SK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98B47EF1-7BE1-0027-0FB3-9A9FAE5D31AC}"/>
              </a:ext>
            </a:extLst>
          </p:cNvPr>
          <p:cNvSpPr txBox="1"/>
          <p:nvPr/>
        </p:nvSpPr>
        <p:spPr>
          <a:xfrm>
            <a:off x="2039800" y="1477248"/>
            <a:ext cx="9324885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sk-SK" sz="2800" dirty="0" err="1"/>
              <a:t>Oat</a:t>
            </a:r>
            <a:r>
              <a:rPr lang="sk-SK" sz="2800" dirty="0"/>
              <a:t> </a:t>
            </a:r>
            <a:r>
              <a:rPr lang="sk-SK" sz="2800" dirty="0" err="1"/>
              <a:t>flakes</a:t>
            </a:r>
            <a:r>
              <a:rPr lang="sk-SK" sz="2800" dirty="0"/>
              <a:t> – </a:t>
            </a:r>
            <a:r>
              <a:rPr lang="sk-SK" sz="2800" dirty="0" err="1"/>
              <a:t>plant</a:t>
            </a:r>
            <a:r>
              <a:rPr lang="sk-SK" sz="2800" dirty="0"/>
              <a:t> </a:t>
            </a:r>
            <a:r>
              <a:rPr lang="sk-SK" sz="2800" dirty="0" err="1"/>
              <a:t>origin</a:t>
            </a:r>
            <a:endParaRPr lang="sk-SK" sz="28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k-SK" sz="2800" dirty="0"/>
              <a:t>Oat flakes  - </a:t>
            </a:r>
            <a:r>
              <a:rPr lang="de-DE" sz="2800" dirty="0"/>
              <a:t>not </a:t>
            </a:r>
            <a:r>
              <a:rPr lang="sk-SK" sz="2800" dirty="0"/>
              <a:t>genetic</a:t>
            </a:r>
            <a:r>
              <a:rPr lang="de-DE" sz="2800" dirty="0" err="1"/>
              <a:t>aly</a:t>
            </a:r>
            <a:r>
              <a:rPr lang="sk-SK" sz="2800" dirty="0"/>
              <a:t> modified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k-SK" sz="2800" dirty="0">
                <a:solidFill>
                  <a:srgbClr val="FF0000"/>
                </a:solidFill>
              </a:rPr>
              <a:t>TESTED FOOD – </a:t>
            </a:r>
            <a:r>
              <a:rPr lang="de-DE" sz="2800" dirty="0">
                <a:solidFill>
                  <a:srgbClr val="FF0000"/>
                </a:solidFill>
              </a:rPr>
              <a:t>SOY SCHNITZEL</a:t>
            </a:r>
            <a:r>
              <a:rPr lang="sk-SK" sz="2800" dirty="0">
                <a:solidFill>
                  <a:srgbClr val="FF0000"/>
                </a:solidFill>
              </a:rPr>
              <a:t>– plant origin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k-SK" sz="2800" dirty="0">
                <a:solidFill>
                  <a:srgbClr val="FF0000"/>
                </a:solidFill>
              </a:rPr>
              <a:t> TESTED FOOD – </a:t>
            </a:r>
            <a:r>
              <a:rPr lang="de-DE" sz="2800" dirty="0">
                <a:solidFill>
                  <a:srgbClr val="FF0000"/>
                </a:solidFill>
              </a:rPr>
              <a:t>SOY SCHNITZEL</a:t>
            </a:r>
            <a:r>
              <a:rPr lang="sk-SK" sz="2800" dirty="0">
                <a:solidFill>
                  <a:srgbClr val="FF0000"/>
                </a:solidFill>
              </a:rPr>
              <a:t>– </a:t>
            </a:r>
            <a:r>
              <a:rPr lang="de-DE" sz="2800" dirty="0">
                <a:solidFill>
                  <a:srgbClr val="FF0000"/>
                </a:solidFill>
              </a:rPr>
              <a:t>not </a:t>
            </a:r>
            <a:r>
              <a:rPr lang="sk-SK" sz="2800" dirty="0">
                <a:solidFill>
                  <a:srgbClr val="FF0000"/>
                </a:solidFill>
              </a:rPr>
              <a:t>geneti</a:t>
            </a:r>
            <a:r>
              <a:rPr lang="de-DE" sz="2800" dirty="0" err="1">
                <a:solidFill>
                  <a:srgbClr val="FF0000"/>
                </a:solidFill>
              </a:rPr>
              <a:t>caly</a:t>
            </a:r>
            <a:r>
              <a:rPr lang="sk-SK" sz="2800" dirty="0">
                <a:solidFill>
                  <a:srgbClr val="FF0000"/>
                </a:solidFill>
              </a:rPr>
              <a:t> modified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k-SK" sz="2800" dirty="0" err="1"/>
              <a:t>Positive</a:t>
            </a:r>
            <a:r>
              <a:rPr lang="sk-SK" sz="2800" dirty="0"/>
              <a:t> </a:t>
            </a:r>
            <a:r>
              <a:rPr lang="sk-SK" sz="2800" dirty="0" err="1"/>
              <a:t>control</a:t>
            </a:r>
            <a:r>
              <a:rPr lang="sk-SK" sz="2800" dirty="0"/>
              <a:t> – </a:t>
            </a:r>
            <a:r>
              <a:rPr lang="sk-SK" sz="2800" dirty="0" err="1"/>
              <a:t>plant</a:t>
            </a:r>
            <a:r>
              <a:rPr lang="sk-SK" sz="2800" dirty="0"/>
              <a:t> </a:t>
            </a:r>
            <a:r>
              <a:rPr lang="sk-SK" sz="2800" dirty="0" err="1"/>
              <a:t>origin</a:t>
            </a:r>
            <a:endParaRPr lang="sk-SK" sz="28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k-SK" sz="2800" dirty="0"/>
              <a:t>Positive control – genetic</a:t>
            </a:r>
            <a:r>
              <a:rPr lang="de-DE" sz="2800" dirty="0" err="1"/>
              <a:t>aly</a:t>
            </a:r>
            <a:r>
              <a:rPr lang="sk-SK" sz="2800" dirty="0"/>
              <a:t> modified</a:t>
            </a:r>
          </a:p>
        </p:txBody>
      </p:sp>
    </p:spTree>
    <p:extLst>
      <p:ext uri="{BB962C8B-B14F-4D97-AF65-F5344CB8AC3E}">
        <p14:creationId xmlns:p14="http://schemas.microsoft.com/office/powerpoint/2010/main" val="2888287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1583CFE-F245-1479-66DE-EB7C8BA33963}"/>
              </a:ext>
            </a:extLst>
          </p:cNvPr>
          <p:cNvSpPr txBox="1"/>
          <p:nvPr/>
        </p:nvSpPr>
        <p:spPr>
          <a:xfrm>
            <a:off x="929391" y="753035"/>
            <a:ext cx="11002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</a:p>
          <a:p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Bands in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Gel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Curve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F18F0BB-CD15-289F-8D87-B0489CF14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947" y="2012183"/>
            <a:ext cx="8634512" cy="436576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51A8B59-1D59-9230-F399-3A7ED8C8D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18" y="2012183"/>
            <a:ext cx="10493562" cy="466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51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5DE41A-2922-27FC-8395-A7EB51F87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19" y="365125"/>
            <a:ext cx="9819807" cy="1325563"/>
          </a:xfrm>
        </p:spPr>
        <p:txBody>
          <a:bodyPr/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1F8F34D-F138-5BA9-562B-E1675C6A6144}"/>
              </a:ext>
            </a:extLst>
          </p:cNvPr>
          <p:cNvSpPr txBox="1"/>
          <p:nvPr/>
        </p:nvSpPr>
        <p:spPr>
          <a:xfrm>
            <a:off x="1011219" y="1690688"/>
            <a:ext cx="91547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modified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gene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fragment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PSII: 464 bp</a:t>
            </a:r>
          </a:p>
          <a:p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modification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0 bp</a:t>
            </a:r>
          </a:p>
          <a:p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Modification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regulation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sequence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CaMV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-Promoter and NOS-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Terminater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was not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modefied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at all.</a:t>
            </a:r>
          </a:p>
        </p:txBody>
      </p:sp>
    </p:spTree>
    <p:extLst>
      <p:ext uri="{BB962C8B-B14F-4D97-AF65-F5344CB8AC3E}">
        <p14:creationId xmlns:p14="http://schemas.microsoft.com/office/powerpoint/2010/main" val="425580875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250</Words>
  <Application>Microsoft Macintosh PowerPoint</Application>
  <PresentationFormat>Breitbild</PresentationFormat>
  <Paragraphs>62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Candara</vt:lpstr>
      <vt:lpstr>Motív Office</vt:lpstr>
      <vt:lpstr>Food Investigation about Genetical Modified Crops</vt:lpstr>
      <vt:lpstr>GROUP 5</vt:lpstr>
      <vt:lpstr>PowerPoint-Präsentation</vt:lpstr>
      <vt:lpstr>PowerPoint-Präsentation</vt:lpstr>
      <vt:lpstr>PowerPoint-Präsentation</vt:lpstr>
      <vt:lpstr>PowerPoint-Präsentation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Učiteľ</dc:creator>
  <cp:lastModifiedBy>Adrian Braun</cp:lastModifiedBy>
  <cp:revision>27</cp:revision>
  <dcterms:created xsi:type="dcterms:W3CDTF">2023-05-05T07:13:37Z</dcterms:created>
  <dcterms:modified xsi:type="dcterms:W3CDTF">2026-06-09T11:30:36Z</dcterms:modified>
</cp:coreProperties>
</file>