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1625F-74CE-476B-AC98-D21CF7C2542F}" v="153" dt="2026-06-02T21:45:0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9" autoAdjust="0"/>
    <p:restoredTop sz="94643"/>
  </p:normalViewPr>
  <p:slideViewPr>
    <p:cSldViewPr snapToGrid="0">
      <p:cViewPr varScale="1">
        <p:scale>
          <a:sx n="108" d="100"/>
          <a:sy n="108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6D00-6DAF-4DB2-BF30-6177BF6E4A03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3FC5-3BA2-43AD-AC95-435357288D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Primer base, spillage (possibility), </a:t>
            </a:r>
            <a:r>
              <a:rPr lang="en-US" dirty="0" err="1"/>
              <a:t>CaMV</a:t>
            </a:r>
            <a:r>
              <a:rPr lang="en-US" dirty="0"/>
              <a:t> and NOS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F3FC5-3BA2-43AD-AC95-435357288D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/>
              <a:t>Food Investigation about Genetical</a:t>
            </a:r>
            <a:r>
              <a:rPr lang="en-US" b="1" dirty="0" err="1"/>
              <a:t>ly</a:t>
            </a:r>
            <a:r>
              <a:rPr lang="sk-SK" b="1" dirty="0"/>
              <a:t> Modified Crops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dirty="0" err="1"/>
              <a:t>Hartsville</a:t>
            </a:r>
            <a:r>
              <a:rPr lang="sk-SK" sz="3600" dirty="0"/>
              <a:t> (USA) </a:t>
            </a:r>
            <a:r>
              <a:rPr lang="sk-SK" sz="3600" dirty="0" err="1"/>
              <a:t>June</a:t>
            </a:r>
            <a:r>
              <a:rPr lang="sk-SK" sz="3600" dirty="0"/>
              <a:t> 1</a:t>
            </a:r>
            <a:r>
              <a:rPr lang="sk-SK" sz="3600" baseline="30000" dirty="0"/>
              <a:t>st </a:t>
            </a:r>
            <a:r>
              <a:rPr lang="sk-SK" sz="3600" dirty="0"/>
              <a:t>– </a:t>
            </a:r>
            <a:r>
              <a:rPr lang="sk-SK" sz="3600" dirty="0" err="1"/>
              <a:t>June</a:t>
            </a:r>
            <a:r>
              <a:rPr lang="sk-SK" sz="3600" dirty="0"/>
              <a:t> 5</a:t>
            </a:r>
            <a:r>
              <a:rPr lang="sk-SK" sz="3600" baseline="30000" dirty="0"/>
              <a:t>th</a:t>
            </a:r>
            <a:r>
              <a:rPr lang="sk-SK" sz="3600" dirty="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sk-SK" sz="4400" b="1" dirty="0"/>
              <a:t>CORN </a:t>
            </a:r>
            <a:r>
              <a:rPr lang="en-US" sz="4400" b="1" dirty="0"/>
              <a:t>MEAL</a:t>
            </a:r>
            <a:r>
              <a:rPr lang="sk-SK" sz="4400" b="1" dirty="0"/>
              <a:t> </a:t>
            </a:r>
            <a:endParaRPr lang="sk-SK" sz="4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490234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/>
              <a:t>Results from Workgroup </a:t>
            </a:r>
            <a:r>
              <a:rPr lang="en-US" sz="3600" b="1" dirty="0"/>
              <a:t>IV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</p:spPr>
        <p:txBody>
          <a:bodyPr/>
          <a:lstStyle/>
          <a:p>
            <a:r>
              <a:rPr lang="sk-SK" dirty="0"/>
              <a:t>GROUP </a:t>
            </a:r>
            <a:r>
              <a:rPr lang="en-US" dirty="0"/>
              <a:t>IV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9333297" y="2328396"/>
            <a:ext cx="2858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Izabel</a:t>
            </a:r>
            <a:r>
              <a:rPr lang="lt-LT" sz="2400" dirty="0"/>
              <a:t>ė</a:t>
            </a:r>
            <a:r>
              <a:rPr lang="en-US" sz="2400" dirty="0"/>
              <a:t> </a:t>
            </a:r>
            <a:r>
              <a:rPr lang="en-US" sz="2400" dirty="0" err="1"/>
              <a:t>Prieskienyt</a:t>
            </a:r>
            <a:r>
              <a:rPr lang="lt-LT" sz="2400" dirty="0"/>
              <a:t>ė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Lithuania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Vilniaus j</a:t>
            </a:r>
            <a:r>
              <a:rPr lang="lt-LT" sz="2400" dirty="0"/>
              <a:t>ė</a:t>
            </a:r>
            <a:r>
              <a:rPr lang="en-US" sz="2400" dirty="0" err="1"/>
              <a:t>zuit</a:t>
            </a:r>
            <a:r>
              <a:rPr lang="lt-LT" sz="2400" dirty="0"/>
              <a:t>ų</a:t>
            </a:r>
            <a:r>
              <a:rPr lang="en-US" sz="2400" dirty="0"/>
              <a:t> </a:t>
            </a:r>
            <a:r>
              <a:rPr lang="en-US" sz="2400" dirty="0" err="1"/>
              <a:t>gimnazija</a:t>
            </a:r>
            <a:endParaRPr lang="sk-SK" sz="24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4879DE6-813A-2E7C-E3AF-23D94525969B}"/>
              </a:ext>
            </a:extLst>
          </p:cNvPr>
          <p:cNvSpPr txBox="1"/>
          <p:nvPr/>
        </p:nvSpPr>
        <p:spPr>
          <a:xfrm>
            <a:off x="105878" y="2328396"/>
            <a:ext cx="3262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Abhi Samala</a:t>
            </a:r>
          </a:p>
          <a:p>
            <a:pPr algn="ctr"/>
            <a:r>
              <a:rPr lang="en-US" sz="2400" dirty="0"/>
              <a:t>Mary Kim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USA</a:t>
            </a:r>
            <a:endParaRPr lang="sk-SK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South Carolina Governor’s School for Science and Mathematics</a:t>
            </a:r>
            <a:endParaRPr lang="sk-SK" sz="2400" dirty="0"/>
          </a:p>
        </p:txBody>
      </p:sp>
      <p:pic>
        <p:nvPicPr>
          <p:cNvPr id="3" name="Picture 2" descr="Flag of the United States - Wikipedia">
            <a:extLst>
              <a:ext uri="{FF2B5EF4-FFF2-40B4-BE49-F238E27FC236}">
                <a16:creationId xmlns:a16="http://schemas.microsoft.com/office/drawing/2014/main" id="{425AE512-7B55-618C-CD43-3811D9B3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8" y="689173"/>
            <a:ext cx="2525028" cy="13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lag of Lithuania | History, Colors, Symbols | Britannica">
            <a:extLst>
              <a:ext uri="{FF2B5EF4-FFF2-40B4-BE49-F238E27FC236}">
                <a16:creationId xmlns:a16="http://schemas.microsoft.com/office/drawing/2014/main" id="{D8230F91-E321-FD98-B2BB-C3AB216D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486" y="689173"/>
            <a:ext cx="2525028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DA6AE-31C6-8480-FE3D-6E735F749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0"/>
          <a:stretch>
            <a:fillRect/>
          </a:stretch>
        </p:blipFill>
        <p:spPr>
          <a:xfrm>
            <a:off x="3449493" y="1619579"/>
            <a:ext cx="5588937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sk-SK" sz="4400" b="1" dirty="0"/>
              <a:t>CORN </a:t>
            </a:r>
            <a:r>
              <a:rPr lang="en-US" sz="4400" b="1" dirty="0"/>
              <a:t>MEAL</a:t>
            </a:r>
            <a:r>
              <a:rPr lang="sk-SK" sz="4400" b="1" dirty="0"/>
              <a:t> 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343301" y="1855376"/>
            <a:ext cx="6898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Grown:  </a:t>
            </a:r>
            <a:r>
              <a:rPr lang="en-US" sz="2800" b="1" dirty="0"/>
              <a:t>North Carolina (USA)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b="1" dirty="0"/>
              <a:t>GMO </a:t>
            </a:r>
            <a:r>
              <a:rPr lang="sk-SK" sz="2800" b="1" dirty="0" err="1"/>
              <a:t>signed</a:t>
            </a:r>
            <a:r>
              <a:rPr lang="sk-SK" sz="2800" b="1" dirty="0"/>
              <a:t>: no</a:t>
            </a:r>
          </a:p>
          <a:p>
            <a:endParaRPr lang="sk-SK" sz="2800" dirty="0"/>
          </a:p>
          <a:p>
            <a:r>
              <a:rPr lang="sk-SK" sz="2800" dirty="0"/>
              <a:t>Country of origin:  </a:t>
            </a:r>
            <a:r>
              <a:rPr lang="en-US" sz="2800" b="1" dirty="0"/>
              <a:t>USA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/>
              <a:t>Brand: </a:t>
            </a:r>
            <a:r>
              <a:rPr lang="en-US" sz="2800" b="1" dirty="0"/>
              <a:t>House Autry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Mass: </a:t>
            </a:r>
            <a:r>
              <a:rPr lang="en-US" sz="2800" b="1" dirty="0"/>
              <a:t>907</a:t>
            </a:r>
            <a:r>
              <a:rPr lang="sk-SK" sz="2800" b="1" dirty="0"/>
              <a:t>g</a:t>
            </a:r>
          </a:p>
          <a:p>
            <a:endParaRPr lang="sk-SK" sz="2800" dirty="0"/>
          </a:p>
          <a:p>
            <a:r>
              <a:rPr lang="sk-SK" sz="2800" dirty="0"/>
              <a:t>Calorific value: </a:t>
            </a:r>
            <a:r>
              <a:rPr lang="en-US" sz="2800" b="1" dirty="0"/>
              <a:t>110</a:t>
            </a:r>
            <a:r>
              <a:rPr lang="sk-SK" sz="2800" b="1" dirty="0"/>
              <a:t> kcal per </a:t>
            </a:r>
            <a:r>
              <a:rPr lang="en-US" sz="2800" b="1" dirty="0"/>
              <a:t>30g</a:t>
            </a:r>
            <a:endParaRPr lang="sk-SK" sz="2800" b="1" dirty="0"/>
          </a:p>
        </p:txBody>
      </p:sp>
      <p:pic>
        <p:nvPicPr>
          <p:cNvPr id="2050" name="Picture 2" descr="House-Autry Corn Meal, Yellow Plain">
            <a:extLst>
              <a:ext uri="{FF2B5EF4-FFF2-40B4-BE49-F238E27FC236}">
                <a16:creationId xmlns:a16="http://schemas.microsoft.com/office/drawing/2014/main" id="{9046BB86-9507-3445-5D36-41D30C80B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13186"/>
          <a:stretch>
            <a:fillRect/>
          </a:stretch>
        </p:blipFill>
        <p:spPr bwMode="auto">
          <a:xfrm>
            <a:off x="8703833" y="383959"/>
            <a:ext cx="3144866" cy="42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use-Autry Corn Meal, Yellow Plain (2 lb) Delivery or Pickup Near Me -  Instacart">
            <a:extLst>
              <a:ext uri="{FF2B5EF4-FFF2-40B4-BE49-F238E27FC236}">
                <a16:creationId xmlns:a16="http://schemas.microsoft.com/office/drawing/2014/main" id="{CB2B89AE-C9FA-105D-D88F-8370CB339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21620"/>
          <a:stretch>
            <a:fillRect/>
          </a:stretch>
        </p:blipFill>
        <p:spPr bwMode="auto">
          <a:xfrm>
            <a:off x="5815540" y="1473470"/>
            <a:ext cx="2851731" cy="50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A33DAAA-80F6-53D5-FBDE-B58943D5D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18528" b="33570"/>
          <a:stretch>
            <a:fillRect/>
          </a:stretch>
        </p:blipFill>
        <p:spPr>
          <a:xfrm>
            <a:off x="114697" y="1957730"/>
            <a:ext cx="9075995" cy="400592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90" y="606069"/>
            <a:ext cx="845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3200" dirty="0"/>
              <a:t> </a:t>
            </a:r>
            <a:r>
              <a:rPr lang="sk-SK" sz="3200" dirty="0" err="1"/>
              <a:t>Gel</a:t>
            </a:r>
            <a:r>
              <a:rPr lang="sk-SK" sz="3200" dirty="0"/>
              <a:t> </a:t>
            </a:r>
            <a:r>
              <a:rPr lang="sk-SK" sz="3200" dirty="0" err="1"/>
              <a:t>Pattern</a:t>
            </a:r>
            <a:r>
              <a:rPr lang="sk-SK" sz="3200" dirty="0"/>
              <a:t> of </a:t>
            </a:r>
            <a:r>
              <a:rPr lang="sk-SK" sz="3200" dirty="0" err="1"/>
              <a:t>Electrophoresis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9815366" y="252495"/>
            <a:ext cx="2261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 -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2. –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3. </a:t>
            </a:r>
            <a:r>
              <a:rPr lang="sk-SK" dirty="0" err="1"/>
              <a:t>Tested</a:t>
            </a:r>
            <a:r>
              <a:rPr lang="sk-SK" dirty="0"/>
              <a:t> FOOD PMM</a:t>
            </a:r>
          </a:p>
          <a:p>
            <a:r>
              <a:rPr lang="sk-SK" dirty="0"/>
              <a:t>4. </a:t>
            </a:r>
            <a:r>
              <a:rPr lang="sk-SK" dirty="0" err="1"/>
              <a:t>Tested</a:t>
            </a:r>
            <a:r>
              <a:rPr lang="sk-SK" dirty="0"/>
              <a:t> FOOD GMM</a:t>
            </a:r>
          </a:p>
          <a:p>
            <a:endParaRPr lang="sk-SK" dirty="0"/>
          </a:p>
          <a:p>
            <a:r>
              <a:rPr lang="sk-SK" dirty="0"/>
              <a:t>5.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6.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AFD29A75-3887-76E7-D568-6458478E95C8}"/>
              </a:ext>
            </a:extLst>
          </p:cNvPr>
          <p:cNvCxnSpPr>
            <a:cxnSpLocks/>
          </p:cNvCxnSpPr>
          <p:nvPr/>
        </p:nvCxnSpPr>
        <p:spPr>
          <a:xfrm>
            <a:off x="1681018" y="3276600"/>
            <a:ext cx="7327341" cy="456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EAD482C-9780-DCA9-1C9D-91B77ED5966D}"/>
              </a:ext>
            </a:extLst>
          </p:cNvPr>
          <p:cNvSpPr txBox="1"/>
          <p:nvPr/>
        </p:nvSpPr>
        <p:spPr>
          <a:xfrm>
            <a:off x="9135487" y="3610527"/>
            <a:ext cx="278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CaMV and/or NOS (220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676C-CC48-79E3-B498-3FA537BB7622}"/>
              </a:ext>
            </a:extLst>
          </p:cNvPr>
          <p:cNvSpPr txBox="1"/>
          <p:nvPr/>
        </p:nvSpPr>
        <p:spPr>
          <a:xfrm>
            <a:off x="9142828" y="3128928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PS II (455 bp)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F422A24-0AF0-B75E-09D2-CCDC7303E327}"/>
              </a:ext>
            </a:extLst>
          </p:cNvPr>
          <p:cNvCxnSpPr>
            <a:cxnSpLocks/>
          </p:cNvCxnSpPr>
          <p:nvPr/>
        </p:nvCxnSpPr>
        <p:spPr>
          <a:xfrm>
            <a:off x="1779411" y="4659050"/>
            <a:ext cx="7310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9892DCB-9463-52DC-AE5F-C046B8013E80}"/>
              </a:ext>
            </a:extLst>
          </p:cNvPr>
          <p:cNvSpPr txBox="1"/>
          <p:nvPr/>
        </p:nvSpPr>
        <p:spPr>
          <a:xfrm>
            <a:off x="9135487" y="4535027"/>
            <a:ext cx="323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of primers/dNTPs (25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C50A3-F32C-9F65-4876-90749AE8A875}"/>
              </a:ext>
            </a:extLst>
          </p:cNvPr>
          <p:cNvSpPr txBox="1"/>
          <p:nvPr/>
        </p:nvSpPr>
        <p:spPr>
          <a:xfrm>
            <a:off x="858049" y="1389621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DE701C-FA88-994D-7FA7-8541C3A3A290}"/>
              </a:ext>
            </a:extLst>
          </p:cNvPr>
          <p:cNvSpPr txBox="1"/>
          <p:nvPr/>
        </p:nvSpPr>
        <p:spPr>
          <a:xfrm>
            <a:off x="2139674" y="1376680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6192C3-A352-C4F9-45E7-A5EED4CFB7BA}"/>
              </a:ext>
            </a:extLst>
          </p:cNvPr>
          <p:cNvSpPr txBox="1"/>
          <p:nvPr/>
        </p:nvSpPr>
        <p:spPr>
          <a:xfrm>
            <a:off x="3254726" y="1397431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8DCE2D-701A-248A-3B48-04EF0F2E2543}"/>
              </a:ext>
            </a:extLst>
          </p:cNvPr>
          <p:cNvSpPr txBox="1"/>
          <p:nvPr/>
        </p:nvSpPr>
        <p:spPr>
          <a:xfrm>
            <a:off x="4505111" y="1376680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EAC1B7-00D8-C31B-BDFC-099FB48B59F3}"/>
              </a:ext>
            </a:extLst>
          </p:cNvPr>
          <p:cNvSpPr txBox="1"/>
          <p:nvPr/>
        </p:nvSpPr>
        <p:spPr>
          <a:xfrm>
            <a:off x="5769847" y="1398702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487E16-8E1D-6E19-7610-F94EAE760C16}"/>
              </a:ext>
            </a:extLst>
          </p:cNvPr>
          <p:cNvSpPr txBox="1"/>
          <p:nvPr/>
        </p:nvSpPr>
        <p:spPr>
          <a:xfrm>
            <a:off x="7172619" y="1376680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FE6D9-1FA8-DFBC-47C8-4FE71D2687B2}"/>
              </a:ext>
            </a:extLst>
          </p:cNvPr>
          <p:cNvSpPr txBox="1"/>
          <p:nvPr/>
        </p:nvSpPr>
        <p:spPr>
          <a:xfrm>
            <a:off x="8381085" y="138799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2" name="AutoShape 2" descr="Image preview">
            <a:extLst>
              <a:ext uri="{FF2B5EF4-FFF2-40B4-BE49-F238E27FC236}">
                <a16:creationId xmlns:a16="http://schemas.microsoft.com/office/drawing/2014/main" id="{E63F1F93-9AAA-95C6-C63E-FE54F7E57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1347" y="894347"/>
            <a:ext cx="2687053" cy="26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Image preview">
            <a:extLst>
              <a:ext uri="{FF2B5EF4-FFF2-40B4-BE49-F238E27FC236}">
                <a16:creationId xmlns:a16="http://schemas.microsoft.com/office/drawing/2014/main" id="{DF330C24-224A-F84F-377A-9295B2ED0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1" name="Gerade Verbindung 5">
            <a:extLst>
              <a:ext uri="{FF2B5EF4-FFF2-40B4-BE49-F238E27FC236}">
                <a16:creationId xmlns:a16="http://schemas.microsoft.com/office/drawing/2014/main" id="{F7BB491E-16C8-107B-39C4-27E89B214F9A}"/>
              </a:ext>
            </a:extLst>
          </p:cNvPr>
          <p:cNvCxnSpPr>
            <a:cxnSpLocks/>
          </p:cNvCxnSpPr>
          <p:nvPr/>
        </p:nvCxnSpPr>
        <p:spPr>
          <a:xfrm>
            <a:off x="1779411" y="3911211"/>
            <a:ext cx="72289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414695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1161288" y="1273637"/>
            <a:ext cx="11832336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Soy</a:t>
            </a:r>
            <a:r>
              <a:rPr lang="sk-SK" sz="2800" dirty="0"/>
              <a:t> flakes – plant origin</a:t>
            </a:r>
            <a:r>
              <a:rPr lang="en-US" sz="2800" dirty="0"/>
              <a:t> (positive for PS II)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Soy</a:t>
            </a:r>
            <a:r>
              <a:rPr lang="sk-SK" sz="2800" dirty="0"/>
              <a:t> flakes </a:t>
            </a:r>
            <a:r>
              <a:rPr lang="en-US" sz="2800" dirty="0"/>
              <a:t>– </a:t>
            </a:r>
            <a:r>
              <a:rPr lang="sk-SK" sz="2800" dirty="0"/>
              <a:t>genetic</a:t>
            </a:r>
            <a:r>
              <a:rPr lang="en-US" sz="2800" dirty="0"/>
              <a:t>ally</a:t>
            </a:r>
            <a:r>
              <a:rPr lang="sk-SK" sz="2800" dirty="0"/>
              <a:t> modified</a:t>
            </a:r>
            <a:r>
              <a:rPr lang="en-US" sz="2800" dirty="0"/>
              <a:t> (negative for </a:t>
            </a:r>
            <a:r>
              <a:rPr lang="en-US" sz="2800" dirty="0" err="1"/>
              <a:t>CaMV</a:t>
            </a:r>
            <a:r>
              <a:rPr lang="en-US" sz="2800" dirty="0"/>
              <a:t>/NOS)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TESTED FOOD – CORN </a:t>
            </a:r>
            <a:r>
              <a:rPr lang="en-US" sz="2800" dirty="0">
                <a:solidFill>
                  <a:srgbClr val="FF0000"/>
                </a:solidFill>
              </a:rPr>
              <a:t>MEAL</a:t>
            </a:r>
            <a:r>
              <a:rPr lang="sk-SK" sz="2800" dirty="0">
                <a:solidFill>
                  <a:srgbClr val="FF0000"/>
                </a:solidFill>
              </a:rPr>
              <a:t> – plant origin</a:t>
            </a:r>
            <a:r>
              <a:rPr lang="en-US" sz="2800" dirty="0">
                <a:solidFill>
                  <a:srgbClr val="FF0000"/>
                </a:solidFill>
              </a:rPr>
              <a:t> (positive for PS II)</a:t>
            </a:r>
            <a:endParaRPr lang="sk-SK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 TESTED FOOD – CORN </a:t>
            </a:r>
            <a:r>
              <a:rPr lang="en-US" sz="2800" dirty="0">
                <a:solidFill>
                  <a:srgbClr val="FF0000"/>
                </a:solidFill>
              </a:rPr>
              <a:t>MEAL</a:t>
            </a:r>
            <a:r>
              <a:rPr lang="sk-SK" sz="2800" dirty="0">
                <a:solidFill>
                  <a:srgbClr val="FF0000"/>
                </a:solidFill>
              </a:rPr>
              <a:t> – genetic</a:t>
            </a:r>
            <a:r>
              <a:rPr lang="en-US" sz="2800" dirty="0">
                <a:solidFill>
                  <a:srgbClr val="FF0000"/>
                </a:solidFill>
              </a:rPr>
              <a:t>ally</a:t>
            </a:r>
            <a:r>
              <a:rPr lang="sk-SK" sz="2800" dirty="0">
                <a:solidFill>
                  <a:srgbClr val="FF0000"/>
                </a:solidFill>
              </a:rPr>
              <a:t> modified</a:t>
            </a:r>
            <a:r>
              <a:rPr lang="en-US" sz="2800" dirty="0">
                <a:solidFill>
                  <a:srgbClr val="FF0000"/>
                </a:solidFill>
              </a:rPr>
              <a:t> (positive for </a:t>
            </a:r>
            <a:r>
              <a:rPr lang="en-US" sz="2800" dirty="0" err="1">
                <a:solidFill>
                  <a:srgbClr val="FF0000"/>
                </a:solidFill>
              </a:rPr>
              <a:t>CaMV</a:t>
            </a:r>
            <a:r>
              <a:rPr lang="en-US" sz="2800" dirty="0">
                <a:solidFill>
                  <a:srgbClr val="FF0000"/>
                </a:solidFill>
              </a:rPr>
              <a:t>/NOS)</a:t>
            </a:r>
            <a:endParaRPr lang="sk-SK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Positive control – plant origin</a:t>
            </a:r>
            <a:r>
              <a:rPr lang="en-US" sz="2800" dirty="0"/>
              <a:t> (positive for PSII)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Positive control – genetic</a:t>
            </a:r>
            <a:r>
              <a:rPr lang="en-US" sz="2800" dirty="0"/>
              <a:t>ally</a:t>
            </a:r>
            <a:r>
              <a:rPr lang="sk-SK" sz="2800" dirty="0"/>
              <a:t> modified</a:t>
            </a:r>
            <a:r>
              <a:rPr lang="en-US" sz="2800" dirty="0"/>
              <a:t> (positive for </a:t>
            </a:r>
            <a:r>
              <a:rPr lang="en-US" sz="2800" dirty="0" err="1"/>
              <a:t>CaMV</a:t>
            </a:r>
            <a:r>
              <a:rPr lang="en-US" sz="2800" dirty="0"/>
              <a:t>/NOS)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929391" y="753035"/>
            <a:ext cx="1100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Bands in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Gel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158D8-E020-7436-D954-48BB7D21E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64" y="2024017"/>
            <a:ext cx="9748471" cy="44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1011219" y="1690688"/>
            <a:ext cx="91547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gene fragment PSII: 427 bp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modification is 196 bp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Modification is done by regulation sequence of CaMV-Promoter (more probability) and/or NOS-Terminator</a:t>
            </a:r>
          </a:p>
        </p:txBody>
      </p: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294</Words>
  <Application>Microsoft Macintosh PowerPoint</Application>
  <PresentationFormat>Breitbild</PresentationFormat>
  <Paragraphs>64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Arial</vt:lpstr>
      <vt:lpstr>Candara</vt:lpstr>
      <vt:lpstr>Motív Office</vt:lpstr>
      <vt:lpstr>Food Investigation about Genetically Modified Crops</vt:lpstr>
      <vt:lpstr>GROUP IV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27</cp:revision>
  <dcterms:created xsi:type="dcterms:W3CDTF">2023-05-05T07:13:37Z</dcterms:created>
  <dcterms:modified xsi:type="dcterms:W3CDTF">2026-06-09T11:29:59Z</dcterms:modified>
</cp:coreProperties>
</file>