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4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4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3ABC-A38F-C72D-FD88-5611775E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C20CE3-D35F-1014-929C-7A60F8C3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1DDB3-2DF7-9DD5-5B94-3A07E76E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2332DA-4B2D-EE67-524D-0C40E04B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ECA46E-F98D-74AB-E1B3-B4E590D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0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DD9B7-9023-6B01-6461-8A6FAEB0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A1C3A6C-677B-BF81-B278-680E9325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E25599-DEB9-B137-57C5-1558A1D2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E796C-9FE3-43B7-DCCC-0102C08C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E0C794-B653-0645-65A1-BA2124F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0703DF2-6BFD-20CB-685D-3969EF16B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DE3E99-1390-D6C2-4565-0C3D73B78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1F8C8D-F513-1CC6-C63D-61BA9D0A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5D3AF0-1058-5C92-8089-59EE35C9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06EB6B-5C1E-6645-C43F-40C6F1AA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EE683-D55E-7644-9FC4-6C9D23E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DD31A-96DB-1AE0-C10D-DC72920E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C52D08-C826-0DDD-CB5C-18B95941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BA46A0-27E1-A17B-3FFB-F4969C9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E5F179-A66B-96C5-17CA-C8CD7145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A75D7-9A1B-E293-F471-3382F065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C1BF60-7A99-220F-BEB1-F6136454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6BA829-B13F-53D1-8C5F-ACA88FB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898382-DD23-EF2F-8955-0D32A27B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F69924-2E20-8FA1-445F-FFC9D87D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1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0FF2D-B907-DF91-AEA9-36D1F1C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C843F8-EA9F-D1A4-B944-EB7C80E2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1AFA8F-FC0A-F817-B51C-36DCC19D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DF52517-04DC-E8B4-23F7-C7B0522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EAECFE-3297-46B3-B937-F8EF5D90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C93043-4AC6-490E-0393-11085227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3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C2543-8007-B4D5-8B80-10272681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95C45B-B8AA-C578-3A8D-E9D2C8EE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1BC3F7-F3A2-60F3-D0A9-995004BF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EDD5D-CE90-804D-0FDF-ACC2CBDFD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AEB8BA2-7344-D3A0-7C06-381726510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B05728B-FAD7-E773-8DDF-A1183FCF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3EA872-FC05-6D6D-B85A-A0F122AB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54A48CC-585D-AE4B-A88F-70AFC1D9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419AE-0975-3B84-B1BC-CAC627D2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4B2C7B-B3D1-3316-F47B-5A4AC78C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D66F3EC-DB9B-9E27-D501-77002EA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9123DD-518A-23A1-4FAF-A705B144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A576004-0A72-39E7-51D8-CA55116A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5CD7-A2CA-3510-B3BE-58FB14F1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F49C3C-E7CB-A98B-70EC-73CA536F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0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AAAD-86F8-65AA-330E-E9279DC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E0704-B613-6C28-DECF-64D136A9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6F81-924E-8C90-6CE7-CBFB5132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CED8DE-4A8B-9F30-A786-2C070641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6AB1531-8EB9-AECC-B42B-0C5F996F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0C7453-1CE7-5844-F0C9-92475D0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6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70D92-F7B3-B624-0919-53F4E75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E3AA8F8-8885-F576-E74F-03D98109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57BE15-3BCB-3589-DBEF-E854268F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61AC50-E954-A9B7-721D-79D01F79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944D600-DC5F-E6B1-BBB2-FFC23DA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CC7F96-3F0D-B4DF-4CD1-ECD118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C174108-E8C6-A658-8E42-6BF9722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5CF34B-826A-909A-AC69-DE001ADD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30E94D-8945-FD13-7D60-FE064C24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0D5747-6187-ABE3-31C6-2232F884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98DFEF-2506-D3F0-C4BC-36F08A9A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</p:spPr>
        <p:txBody>
          <a:bodyPr>
            <a:normAutofit/>
          </a:bodyPr>
          <a:lstStyle/>
          <a:p>
            <a:r>
              <a:rPr lang="sk-SK" b="1" dirty="0" err="1"/>
              <a:t>Food</a:t>
            </a:r>
            <a:r>
              <a:rPr lang="sk-SK" b="1" dirty="0"/>
              <a:t> </a:t>
            </a:r>
            <a:r>
              <a:rPr lang="sk-SK" b="1" dirty="0" err="1"/>
              <a:t>Investigation</a:t>
            </a:r>
            <a:r>
              <a:rPr lang="sk-SK" b="1" dirty="0"/>
              <a:t> </a:t>
            </a:r>
            <a:r>
              <a:rPr lang="sk-SK" b="1" dirty="0" err="1"/>
              <a:t>about</a:t>
            </a:r>
            <a:r>
              <a:rPr lang="sk-SK" b="1" dirty="0"/>
              <a:t> </a:t>
            </a:r>
            <a:r>
              <a:rPr lang="sk-SK" b="1" dirty="0" err="1"/>
              <a:t>Genetical</a:t>
            </a:r>
            <a:r>
              <a:rPr lang="sk-SK" b="1" dirty="0"/>
              <a:t> </a:t>
            </a:r>
            <a:r>
              <a:rPr lang="sk-SK" b="1" dirty="0" err="1"/>
              <a:t>Modified</a:t>
            </a:r>
            <a:r>
              <a:rPr lang="sk-SK" b="1" dirty="0"/>
              <a:t> </a:t>
            </a:r>
            <a:r>
              <a:rPr lang="sk-SK" b="1" dirty="0" err="1"/>
              <a:t>Crops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</p:spPr>
        <p:txBody>
          <a:bodyPr>
            <a:normAutofit/>
          </a:bodyPr>
          <a:lstStyle/>
          <a:p>
            <a:r>
              <a:rPr lang="sk-SK" sz="3600" dirty="0" err="1"/>
              <a:t>Hartsville</a:t>
            </a:r>
            <a:r>
              <a:rPr lang="sk-SK" sz="3600" dirty="0"/>
              <a:t> (USA) </a:t>
            </a:r>
            <a:r>
              <a:rPr lang="sk-SK" sz="3600" dirty="0" err="1"/>
              <a:t>June</a:t>
            </a:r>
            <a:r>
              <a:rPr lang="sk-SK" sz="3600" dirty="0"/>
              <a:t> 1</a:t>
            </a:r>
            <a:r>
              <a:rPr lang="sk-SK" sz="3600" baseline="30000" dirty="0"/>
              <a:t>st </a:t>
            </a:r>
            <a:r>
              <a:rPr lang="sk-SK" sz="3600" dirty="0"/>
              <a:t>– </a:t>
            </a:r>
            <a:r>
              <a:rPr lang="sk-SK" sz="3600" dirty="0" err="1"/>
              <a:t>June</a:t>
            </a:r>
            <a:r>
              <a:rPr lang="sk-SK" sz="3600" dirty="0"/>
              <a:t> 5</a:t>
            </a:r>
            <a:r>
              <a:rPr lang="sk-SK" sz="3600" baseline="30000" dirty="0"/>
              <a:t>th</a:t>
            </a:r>
            <a:r>
              <a:rPr lang="sk-SK" sz="3600" dirty="0"/>
              <a:t> 2026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507FB1A-77C1-247E-E14C-79C8DE60E468}"/>
              </a:ext>
            </a:extLst>
          </p:cNvPr>
          <p:cNvSpPr txBox="1"/>
          <p:nvPr/>
        </p:nvSpPr>
        <p:spPr>
          <a:xfrm>
            <a:off x="2512655" y="4368865"/>
            <a:ext cx="724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en-US" sz="4400" b="1" dirty="0"/>
              <a:t>Hodgson Mill Soy Flour</a:t>
            </a:r>
            <a:endParaRPr lang="sk-SK" sz="4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A2C671-B77C-E7D0-D572-287399437124}"/>
              </a:ext>
            </a:extLst>
          </p:cNvPr>
          <p:cNvSpPr txBox="1"/>
          <p:nvPr/>
        </p:nvSpPr>
        <p:spPr>
          <a:xfrm>
            <a:off x="3490234" y="3244334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b="1" dirty="0"/>
              <a:t>Results from Workgroup </a:t>
            </a:r>
            <a:r>
              <a:rPr lang="en-US" sz="3600" b="1" dirty="0"/>
              <a:t>3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459C-60FC-321B-26F7-C2AB94BC4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717"/>
            <a:ext cx="9144000" cy="966319"/>
          </a:xfrm>
        </p:spPr>
        <p:txBody>
          <a:bodyPr/>
          <a:lstStyle/>
          <a:p>
            <a:r>
              <a:rPr lang="sk-SK" dirty="0"/>
              <a:t>GROUP </a:t>
            </a:r>
            <a:r>
              <a:rPr lang="en-US" dirty="0"/>
              <a:t>3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3468A5-803B-B45F-C722-B6153B9B64B8}"/>
              </a:ext>
            </a:extLst>
          </p:cNvPr>
          <p:cNvSpPr txBox="1"/>
          <p:nvPr/>
        </p:nvSpPr>
        <p:spPr>
          <a:xfrm>
            <a:off x="1042872" y="2328396"/>
            <a:ext cx="2858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Patrik </a:t>
            </a:r>
            <a:r>
              <a:rPr lang="en-US" sz="2400" dirty="0" err="1"/>
              <a:t>Ráček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sk-SK" sz="2400" dirty="0"/>
              <a:t>Slovakia</a:t>
            </a:r>
          </a:p>
          <a:p>
            <a:pPr algn="ctr"/>
            <a:endParaRPr lang="sk-SK" sz="2400" dirty="0"/>
          </a:p>
          <a:p>
            <a:pPr algn="ctr"/>
            <a:r>
              <a:rPr lang="en-US" sz="2400" dirty="0" err="1"/>
              <a:t>Biskupské</a:t>
            </a:r>
            <a:r>
              <a:rPr lang="en-US" sz="2400" dirty="0"/>
              <a:t> gymnasium a </a:t>
            </a:r>
            <a:r>
              <a:rPr lang="en-US" sz="2400" dirty="0" err="1"/>
              <a:t>mateřská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,</a:t>
            </a:r>
          </a:p>
          <a:p>
            <a:pPr algn="ctr"/>
            <a:r>
              <a:rPr lang="en-US" sz="2400" dirty="0"/>
              <a:t>Brno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4879DE6-813A-2E7C-E3AF-23D94525969B}"/>
              </a:ext>
            </a:extLst>
          </p:cNvPr>
          <p:cNvSpPr txBox="1"/>
          <p:nvPr/>
        </p:nvSpPr>
        <p:spPr>
          <a:xfrm>
            <a:off x="8553513" y="2328396"/>
            <a:ext cx="3262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Samuel Lewis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America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South Carolina Governors School for Science and Mathematics,</a:t>
            </a:r>
          </a:p>
          <a:p>
            <a:pPr algn="ctr"/>
            <a:r>
              <a:rPr lang="en-US" sz="2400" dirty="0"/>
              <a:t> Hartsville</a:t>
            </a:r>
            <a:endParaRPr lang="sk-SK" sz="2400" dirty="0"/>
          </a:p>
        </p:txBody>
      </p:sp>
      <p:pic>
        <p:nvPicPr>
          <p:cNvPr id="3" name="Picture 2" descr="Flag of the United States - Wikipedia">
            <a:extLst>
              <a:ext uri="{FF2B5EF4-FFF2-40B4-BE49-F238E27FC236}">
                <a16:creationId xmlns:a16="http://schemas.microsoft.com/office/drawing/2014/main" id="{77C8CC5C-D506-66F3-FB4C-5FCDC59B0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513" y="437966"/>
            <a:ext cx="2952750" cy="1552575"/>
          </a:xfrm>
          <a:prstGeom prst="rect">
            <a:avLst/>
          </a:prstGeom>
        </p:spPr>
      </p:pic>
      <p:pic>
        <p:nvPicPr>
          <p:cNvPr id="4" name="Picture 3" descr="Flag of the Czech Republic - Wikipedia">
            <a:extLst>
              <a:ext uri="{FF2B5EF4-FFF2-40B4-BE49-F238E27FC236}">
                <a16:creationId xmlns:a16="http://schemas.microsoft.com/office/drawing/2014/main" id="{E2BA89F3-7E97-2631-BDB2-52E325001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00" y="342717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8F706-2C29-7473-D639-E4A050590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65" y="1461443"/>
            <a:ext cx="3862669" cy="51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CFF4589-BE8D-14E3-C5E7-29F807EABD0A}"/>
              </a:ext>
            </a:extLst>
          </p:cNvPr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en-US" sz="4400" b="1" dirty="0"/>
              <a:t>Soy flour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1C85C1-C224-B4CC-2D89-94AB405E0A55}"/>
              </a:ext>
            </a:extLst>
          </p:cNvPr>
          <p:cNvSpPr txBox="1"/>
          <p:nvPr/>
        </p:nvSpPr>
        <p:spPr>
          <a:xfrm>
            <a:off x="343301" y="1880938"/>
            <a:ext cx="68981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Grown:</a:t>
            </a:r>
            <a:r>
              <a:rPr lang="en-US" sz="2800" dirty="0"/>
              <a:t> United States (midwestern states)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b="1" dirty="0"/>
              <a:t>GMO signed: no</a:t>
            </a:r>
            <a:r>
              <a:rPr lang="en-US" sz="2800" b="1" dirty="0"/>
              <a:t> </a:t>
            </a:r>
            <a:r>
              <a:rPr lang="en-US" sz="2800" b="1" dirty="0" err="1"/>
              <a:t>gmo</a:t>
            </a:r>
            <a:r>
              <a:rPr lang="en-US" sz="2800" b="1" dirty="0"/>
              <a:t> label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/>
              <a:t>Country of origin:  </a:t>
            </a:r>
            <a:r>
              <a:rPr lang="en-US" sz="2800" b="1" dirty="0"/>
              <a:t>United States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/>
              <a:t>Brand: </a:t>
            </a:r>
            <a:r>
              <a:rPr lang="en-US" sz="2800" b="1" dirty="0"/>
              <a:t>Hodgson Mill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/>
              <a:t>Mass: </a:t>
            </a:r>
            <a:r>
              <a:rPr lang="sk-SK" sz="2800" b="1" dirty="0"/>
              <a:t>6</a:t>
            </a:r>
            <a:r>
              <a:rPr lang="en-US" sz="2800" b="1" dirty="0"/>
              <a:t>8</a:t>
            </a:r>
            <a:r>
              <a:rPr lang="sk-SK" sz="2800" b="1" dirty="0"/>
              <a:t>0g</a:t>
            </a:r>
          </a:p>
          <a:p>
            <a:endParaRPr lang="sk-SK" sz="2800" dirty="0"/>
          </a:p>
          <a:p>
            <a:r>
              <a:rPr lang="sk-SK" sz="2800" dirty="0"/>
              <a:t>Calorific value: </a:t>
            </a:r>
            <a:r>
              <a:rPr lang="en-US" sz="2800" b="1" dirty="0"/>
              <a:t>Around 400</a:t>
            </a:r>
            <a:r>
              <a:rPr lang="sk-SK" sz="2800" b="1" dirty="0"/>
              <a:t> kcal per 100g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BFD541-D817-AB51-B844-FB2605A90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59" y="144970"/>
            <a:ext cx="5450542" cy="54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D1AB20D-1B42-7EC1-94DA-56EC56C2D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44350"/>
          <a:stretch>
            <a:fillRect/>
          </a:stretch>
        </p:blipFill>
        <p:spPr>
          <a:xfrm>
            <a:off x="2893250" y="1874348"/>
            <a:ext cx="5343827" cy="328596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5BEB3D8-17B2-2620-8F3A-0D9C3A109CCD}"/>
              </a:ext>
            </a:extLst>
          </p:cNvPr>
          <p:cNvSpPr txBox="1"/>
          <p:nvPr/>
        </p:nvSpPr>
        <p:spPr>
          <a:xfrm>
            <a:off x="1543790" y="606069"/>
            <a:ext cx="845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3200" dirty="0"/>
              <a:t> </a:t>
            </a:r>
            <a:r>
              <a:rPr lang="sk-SK" sz="3200" dirty="0" err="1"/>
              <a:t>Gel</a:t>
            </a:r>
            <a:r>
              <a:rPr lang="sk-SK" sz="3200" dirty="0"/>
              <a:t> </a:t>
            </a:r>
            <a:r>
              <a:rPr lang="sk-SK" sz="3200" dirty="0" err="1"/>
              <a:t>Pattern</a:t>
            </a:r>
            <a:r>
              <a:rPr lang="sk-SK" sz="3200" dirty="0"/>
              <a:t> of </a:t>
            </a:r>
            <a:r>
              <a:rPr lang="sk-SK" sz="3200" dirty="0" err="1"/>
              <a:t>Electrophoresis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948325-3E2B-7DA6-E405-3FEEE891C6D3}"/>
              </a:ext>
            </a:extLst>
          </p:cNvPr>
          <p:cNvSpPr txBox="1"/>
          <p:nvPr/>
        </p:nvSpPr>
        <p:spPr>
          <a:xfrm>
            <a:off x="9476095" y="1225887"/>
            <a:ext cx="2261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1.  -control</a:t>
            </a:r>
            <a:r>
              <a:rPr lang="en-US" dirty="0"/>
              <a:t> </a:t>
            </a:r>
            <a:r>
              <a:rPr lang="en-US" dirty="0" err="1"/>
              <a:t>Alnatura</a:t>
            </a:r>
            <a:r>
              <a:rPr lang="en-US" dirty="0"/>
              <a:t> Soy</a:t>
            </a:r>
            <a:r>
              <a:rPr lang="sk-SK" dirty="0"/>
              <a:t> PMM</a:t>
            </a:r>
          </a:p>
          <a:p>
            <a:r>
              <a:rPr lang="sk-SK" dirty="0"/>
              <a:t>2. </a:t>
            </a:r>
            <a:r>
              <a:rPr lang="en-US" dirty="0"/>
              <a:t>-</a:t>
            </a:r>
            <a:r>
              <a:rPr lang="sk-SK" dirty="0"/>
              <a:t>control </a:t>
            </a:r>
            <a:r>
              <a:rPr lang="en-US" dirty="0" err="1"/>
              <a:t>Alnatura</a:t>
            </a:r>
            <a:r>
              <a:rPr lang="en-US" dirty="0"/>
              <a:t> Soy </a:t>
            </a:r>
            <a:r>
              <a:rPr lang="sk-SK" dirty="0"/>
              <a:t>GMM</a:t>
            </a:r>
          </a:p>
          <a:p>
            <a:endParaRPr lang="sk-SK" dirty="0"/>
          </a:p>
          <a:p>
            <a:r>
              <a:rPr lang="sk-SK" dirty="0"/>
              <a:t>3. Tested </a:t>
            </a:r>
            <a:r>
              <a:rPr lang="en-US" dirty="0"/>
              <a:t>Hodgson Mill Soy Flour</a:t>
            </a:r>
            <a:r>
              <a:rPr lang="sk-SK" dirty="0"/>
              <a:t> PMM</a:t>
            </a:r>
          </a:p>
          <a:p>
            <a:r>
              <a:rPr lang="sk-SK" dirty="0"/>
              <a:t>4. Tested </a:t>
            </a:r>
            <a:r>
              <a:rPr lang="en-US" dirty="0"/>
              <a:t>Hodgson Mill soy Flour</a:t>
            </a:r>
            <a:r>
              <a:rPr lang="sk-SK" dirty="0"/>
              <a:t> GMM</a:t>
            </a:r>
          </a:p>
          <a:p>
            <a:endParaRPr lang="sk-SK" dirty="0"/>
          </a:p>
          <a:p>
            <a:r>
              <a:rPr lang="sk-SK" dirty="0"/>
              <a:t>5. +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6. +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endParaRPr lang="sk-SK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AFD29A75-3887-76E7-D568-6458478E95C8}"/>
              </a:ext>
            </a:extLst>
          </p:cNvPr>
          <p:cNvCxnSpPr>
            <a:cxnSpLocks/>
          </p:cNvCxnSpPr>
          <p:nvPr/>
        </p:nvCxnSpPr>
        <p:spPr>
          <a:xfrm>
            <a:off x="2098572" y="2840114"/>
            <a:ext cx="6705600" cy="121464"/>
          </a:xfrm>
          <a:prstGeom prst="line">
            <a:avLst/>
          </a:prstGeom>
          <a:ln w="31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C59A5C9-93F0-1B14-73DD-B0FF447CD815}"/>
              </a:ext>
            </a:extLst>
          </p:cNvPr>
          <p:cNvCxnSpPr>
            <a:cxnSpLocks/>
          </p:cNvCxnSpPr>
          <p:nvPr/>
        </p:nvCxnSpPr>
        <p:spPr>
          <a:xfrm>
            <a:off x="2036370" y="3122316"/>
            <a:ext cx="6804212" cy="139485"/>
          </a:xfrm>
          <a:prstGeom prst="line">
            <a:avLst/>
          </a:prstGeom>
          <a:ln w="31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EAD482C-9780-DCA9-1C9D-91B77ED5966D}"/>
              </a:ext>
            </a:extLst>
          </p:cNvPr>
          <p:cNvSpPr txBox="1"/>
          <p:nvPr/>
        </p:nvSpPr>
        <p:spPr>
          <a:xfrm>
            <a:off x="6383569" y="5491245"/>
            <a:ext cx="278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CaMV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/and NOS (220 bp)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CA676C-CC48-79E3-B498-3FA537BB7622}"/>
              </a:ext>
            </a:extLst>
          </p:cNvPr>
          <p:cNvSpPr txBox="1"/>
          <p:nvPr/>
        </p:nvSpPr>
        <p:spPr>
          <a:xfrm>
            <a:off x="6439125" y="5134714"/>
            <a:ext cx="22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PS II (455 bp)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892DCB-9463-52DC-AE5F-C046B8013E80}"/>
              </a:ext>
            </a:extLst>
          </p:cNvPr>
          <p:cNvSpPr txBox="1"/>
          <p:nvPr/>
        </p:nvSpPr>
        <p:spPr>
          <a:xfrm>
            <a:off x="6439125" y="5860577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primers</a:t>
            </a:r>
            <a:r>
              <a:rPr lang="de-DE" dirty="0"/>
              <a:t> (25 bp)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EC50A3-F32C-9F65-4876-90749AE8A875}"/>
              </a:ext>
            </a:extLst>
          </p:cNvPr>
          <p:cNvSpPr txBox="1"/>
          <p:nvPr/>
        </p:nvSpPr>
        <p:spPr>
          <a:xfrm>
            <a:off x="3202689" y="1453245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DE701C-FA88-994D-7FA7-8541C3A3A290}"/>
              </a:ext>
            </a:extLst>
          </p:cNvPr>
          <p:cNvSpPr txBox="1"/>
          <p:nvPr/>
        </p:nvSpPr>
        <p:spPr>
          <a:xfrm>
            <a:off x="3904364" y="1505016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6192C3-A352-C4F9-45E7-A5EED4CFB7BA}"/>
              </a:ext>
            </a:extLst>
          </p:cNvPr>
          <p:cNvSpPr txBox="1"/>
          <p:nvPr/>
        </p:nvSpPr>
        <p:spPr>
          <a:xfrm>
            <a:off x="4547073" y="1494341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8DCE2D-701A-248A-3B48-04EF0F2E2543}"/>
              </a:ext>
            </a:extLst>
          </p:cNvPr>
          <p:cNvSpPr txBox="1"/>
          <p:nvPr/>
        </p:nvSpPr>
        <p:spPr>
          <a:xfrm>
            <a:off x="5259182" y="1486874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EAC1B7-00D8-C31B-BDFC-099FB48B59F3}"/>
              </a:ext>
            </a:extLst>
          </p:cNvPr>
          <p:cNvSpPr txBox="1"/>
          <p:nvPr/>
        </p:nvSpPr>
        <p:spPr>
          <a:xfrm>
            <a:off x="5912326" y="1467384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487E16-8E1D-6E19-7610-F94EAE760C16}"/>
              </a:ext>
            </a:extLst>
          </p:cNvPr>
          <p:cNvSpPr txBox="1"/>
          <p:nvPr/>
        </p:nvSpPr>
        <p:spPr>
          <a:xfrm>
            <a:off x="6439125" y="1452450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9FE6D9-1FA8-DFBC-47C8-4FE71D2687B2}"/>
              </a:ext>
            </a:extLst>
          </p:cNvPr>
          <p:cNvSpPr txBox="1"/>
          <p:nvPr/>
        </p:nvSpPr>
        <p:spPr>
          <a:xfrm>
            <a:off x="6938064" y="1494341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7850516-CA3A-0E18-9BD5-674265E43156}"/>
              </a:ext>
            </a:extLst>
          </p:cNvPr>
          <p:cNvSpPr txBox="1"/>
          <p:nvPr/>
        </p:nvSpPr>
        <p:spPr>
          <a:xfrm>
            <a:off x="6439124" y="6251931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dNTPs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859553D4-69D0-EAF3-4FFC-89043E9948DD}"/>
              </a:ext>
            </a:extLst>
          </p:cNvPr>
          <p:cNvSpPr/>
          <p:nvPr/>
        </p:nvSpPr>
        <p:spPr>
          <a:xfrm rot="19959964">
            <a:off x="5953493" y="3255470"/>
            <a:ext cx="388906" cy="8036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1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3F3801F-692E-4D15-DF9E-DB3AE821B295}"/>
              </a:ext>
            </a:extLst>
          </p:cNvPr>
          <p:cNvSpPr txBox="1"/>
          <p:nvPr/>
        </p:nvSpPr>
        <p:spPr>
          <a:xfrm>
            <a:off x="1567220" y="688862"/>
            <a:ext cx="298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8B47EF1-7BE1-0027-0FB3-9A9FAE5D31AC}"/>
              </a:ext>
            </a:extLst>
          </p:cNvPr>
          <p:cNvSpPr txBox="1"/>
          <p:nvPr/>
        </p:nvSpPr>
        <p:spPr>
          <a:xfrm>
            <a:off x="2039801" y="1477248"/>
            <a:ext cx="839323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/>
              <a:t>Alnatura</a:t>
            </a:r>
            <a:r>
              <a:rPr lang="en-US" sz="2400" dirty="0"/>
              <a:t> Soy -</a:t>
            </a:r>
            <a:r>
              <a:rPr lang="sk-SK" sz="2400" dirty="0"/>
              <a:t> plant origin</a:t>
            </a:r>
            <a:r>
              <a:rPr lang="en-US" sz="2400" dirty="0"/>
              <a:t>, tested positive for the PS2 protein</a:t>
            </a:r>
            <a:endParaRPr lang="sk-SK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/>
              <a:t>Alnatura</a:t>
            </a:r>
            <a:r>
              <a:rPr lang="en-US" sz="2400" dirty="0"/>
              <a:t> Soy </a:t>
            </a:r>
            <a:r>
              <a:rPr lang="sk-SK" sz="2400" dirty="0"/>
              <a:t>- genetic modified</a:t>
            </a:r>
            <a:r>
              <a:rPr lang="en-US" sz="2400" dirty="0"/>
              <a:t>, tested negative for both gene sequence lengths</a:t>
            </a:r>
            <a:endParaRPr lang="sk-SK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Hodgson Mill </a:t>
            </a:r>
            <a:r>
              <a:rPr lang="sk-SK" sz="2400" dirty="0">
                <a:solidFill>
                  <a:srgbClr val="FF0000"/>
                </a:solidFill>
              </a:rPr>
              <a:t>– </a:t>
            </a:r>
            <a:r>
              <a:rPr lang="en-US" sz="2400" dirty="0">
                <a:solidFill>
                  <a:srgbClr val="FF0000"/>
                </a:solidFill>
              </a:rPr>
              <a:t>Soy Flour </a:t>
            </a:r>
            <a:r>
              <a:rPr lang="sk-SK" sz="2400" dirty="0">
                <a:solidFill>
                  <a:srgbClr val="FF0000"/>
                </a:solidFill>
              </a:rPr>
              <a:t>– plant origin</a:t>
            </a:r>
            <a:r>
              <a:rPr lang="en-US" sz="2400" dirty="0">
                <a:solidFill>
                  <a:srgbClr val="FF0000"/>
                </a:solidFill>
              </a:rPr>
              <a:t>, no result</a:t>
            </a:r>
            <a:endParaRPr lang="sk-SK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Hodgson Mill </a:t>
            </a:r>
            <a:r>
              <a:rPr lang="sk-SK" sz="2400" dirty="0">
                <a:solidFill>
                  <a:srgbClr val="FF0000"/>
                </a:solidFill>
              </a:rPr>
              <a:t>– </a:t>
            </a:r>
            <a:r>
              <a:rPr lang="en-US" sz="2400" dirty="0">
                <a:solidFill>
                  <a:srgbClr val="FF0000"/>
                </a:solidFill>
              </a:rPr>
              <a:t>Soy Flour </a:t>
            </a:r>
            <a:r>
              <a:rPr lang="sk-SK" sz="2400" dirty="0">
                <a:solidFill>
                  <a:srgbClr val="FF0000"/>
                </a:solidFill>
              </a:rPr>
              <a:t>– genetic modified</a:t>
            </a:r>
            <a:r>
              <a:rPr lang="en-US" sz="2400" dirty="0">
                <a:solidFill>
                  <a:srgbClr val="FF0000"/>
                </a:solidFill>
              </a:rPr>
              <a:t>, tested positive</a:t>
            </a:r>
            <a:endParaRPr lang="sk-SK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400" dirty="0"/>
              <a:t>Positive control – plant origin</a:t>
            </a:r>
            <a:r>
              <a:rPr lang="en-US" sz="2400" dirty="0"/>
              <a:t>, tested positive for the PS2 protein</a:t>
            </a:r>
            <a:endParaRPr lang="sk-SK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400" dirty="0"/>
              <a:t>Positive control – genetic modified</a:t>
            </a:r>
            <a:r>
              <a:rPr lang="en-US" sz="2400" dirty="0"/>
              <a:t>, tested positive for CAMV or NOS terminator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8828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583CFE-F245-1479-66DE-EB7C8BA33963}"/>
              </a:ext>
            </a:extLst>
          </p:cNvPr>
          <p:cNvSpPr txBox="1"/>
          <p:nvPr/>
        </p:nvSpPr>
        <p:spPr>
          <a:xfrm>
            <a:off x="929391" y="753035"/>
            <a:ext cx="1100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E6F7C-2B2F-3FC1-F406-B80664F1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6"/>
          <a:stretch>
            <a:fillRect/>
          </a:stretch>
        </p:blipFill>
        <p:spPr>
          <a:xfrm>
            <a:off x="0" y="1337810"/>
            <a:ext cx="12192000" cy="59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DE41A-2922-27FC-8395-A7EB51F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F8F34D-F138-5BA9-562B-E1675C6A6144}"/>
              </a:ext>
            </a:extLst>
          </p:cNvPr>
          <p:cNvSpPr txBox="1"/>
          <p:nvPr/>
        </p:nvSpPr>
        <p:spPr>
          <a:xfrm>
            <a:off x="1011219" y="1690688"/>
            <a:ext cx="915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Length of gene fragment PSII: 455bp, our found to be similar at around 477bp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Length of modification is 203 Or 225 bp, ours seemed to be 228bp being closer to the NOS Terminator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Modification is most likley done by regulation sequence of NOS terminator</a:t>
            </a:r>
          </a:p>
        </p:txBody>
      </p:sp>
    </p:spTree>
    <p:extLst>
      <p:ext uri="{BB962C8B-B14F-4D97-AF65-F5344CB8AC3E}">
        <p14:creationId xmlns:p14="http://schemas.microsoft.com/office/powerpoint/2010/main" val="4255808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303</Words>
  <Application>Microsoft Macintosh PowerPoint</Application>
  <PresentationFormat>Breitbild</PresentationFormat>
  <Paragraphs>63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Candara</vt:lpstr>
      <vt:lpstr>Motív Office</vt:lpstr>
      <vt:lpstr>Food Investigation about Genetical Modified Crops</vt:lpstr>
      <vt:lpstr>GROUP 3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Adrian Braun</cp:lastModifiedBy>
  <cp:revision>28</cp:revision>
  <dcterms:created xsi:type="dcterms:W3CDTF">2023-05-05T07:13:37Z</dcterms:created>
  <dcterms:modified xsi:type="dcterms:W3CDTF">2026-06-09T11:29:27Z</dcterms:modified>
</cp:coreProperties>
</file>