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4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23ABC-A38F-C72D-FD88-5611775EB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C20CE3-D35F-1014-929C-7A60F8C3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1DDB3-2DF7-9DD5-5B94-3A07E76E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2332DA-4B2D-EE67-524D-0C40E04B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ECA46E-F98D-74AB-E1B3-B4E590DE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40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DD9B7-9023-6B01-6461-8A6FAEB0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A1C3A6C-677B-BF81-B278-680E93254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AE25599-DEB9-B137-57C5-1558A1D2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B7E796C-9FE3-43B7-DCCC-0102C08C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E0C794-B653-0645-65A1-BA2124F8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2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0703DF2-6BFD-20CB-685D-3969EF16B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DE3E99-1390-D6C2-4565-0C3D73B7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1F8C8D-F513-1CC6-C63D-61BA9D0A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C5D3AF0-1058-5C92-8089-59EE35C9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06EB6B-5C1E-6645-C43F-40C6F1AA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2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EE683-D55E-7644-9FC4-6C9D23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1DD31A-96DB-1AE0-C10D-DC72920E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CC52D08-C826-0DDD-CB5C-18B95941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BA46A0-27E1-A17B-3FFB-F4969C90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E5F179-A66B-96C5-17CA-C8CD7145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9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A75D7-9A1B-E293-F471-3382F065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1BF60-7A99-220F-BEB1-F6136454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6BA829-B13F-53D1-8C5F-ACA88FB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898382-DD23-EF2F-8955-0D32A27B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F69924-2E20-8FA1-445F-FFC9D87D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31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0FF2D-B907-DF91-AEA9-36D1F1CB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CC843F8-EA9F-D1A4-B944-EB7C80E2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B1AFA8F-FC0A-F817-B51C-36DCC19D2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DF52517-04DC-E8B4-23F7-C7B05221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EAECFE-3297-46B3-B937-F8EF5D90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93043-4AC6-490E-0393-11085227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3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C2543-8007-B4D5-8B80-10272681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95C45B-B8AA-C578-3A8D-E9D2C8EEA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61BC3F7-F3A2-60F3-D0A9-995004BF5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EDD5D-CE90-804D-0FDF-ACC2CBDFD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AEB8BA2-7344-D3A0-7C06-381726510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B05728B-FAD7-E773-8DDF-A1183FCF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3EA872-FC05-6D6D-B85A-A0F122AB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54A48CC-585D-AE4B-A88F-70AFC1D9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419AE-0975-3B84-B1BC-CAC627D2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74B2C7B-B3D1-3316-F47B-5A4AC78C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D66F3EC-DB9B-9E27-D501-77002EA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9123DD-518A-23A1-4FAF-A705B144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1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A576004-0A72-39E7-51D8-CA55116A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5CD7-A2CA-3510-B3BE-58FB14F1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CF49C3C-E7CB-A98B-70EC-73CA536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608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CAAAD-86F8-65AA-330E-E9279DC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AE0704-B613-6C28-DECF-64D136A9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616F81-924E-8C90-6CE7-CBFB5132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0CED8DE-4A8B-9F30-A786-2C070641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6AB1531-8EB9-AECC-B42B-0C5F996F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70C7453-1CE7-5844-F0C9-92475D03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063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70D92-F7B3-B624-0919-53F4E75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E3AA8F8-8885-F576-E74F-03D98109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57BE15-3BCB-3589-DBEF-E854268FA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361AC50-E954-A9B7-721D-79D01F79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944D600-DC5F-E6B1-BBB2-FFC23DA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9CC7F96-3F0D-B4DF-4CD1-ECD1182E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78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C174108-E8C6-A658-8E42-6BF972232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5CF34B-826A-909A-AC69-DE001ADD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030E94D-8945-FD13-7D60-FE064C24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3A01-3E39-44EA-AB1C-6D50F4090590}" type="datetimeFigureOut">
              <a:rPr lang="sk-SK" smtClean="0"/>
              <a:t>9.6.2026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30D5747-6187-ABE3-31C6-2232F884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98DFEF-2506-D3F0-C4BC-36F08A9A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0DD2-3D22-4341-824E-AC215F200030}" type="slidenum">
              <a:rPr lang="sk-SK" smtClean="0"/>
              <a:t>‹Nr.›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8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57414"/>
            <a:ext cx="9144000" cy="2387600"/>
          </a:xfrm>
        </p:spPr>
        <p:txBody>
          <a:bodyPr>
            <a:normAutofit/>
          </a:bodyPr>
          <a:lstStyle/>
          <a:p>
            <a:r>
              <a:rPr lang="sk-SK" b="1" dirty="0"/>
              <a:t>Food Investigation about Genetical</a:t>
            </a:r>
            <a:r>
              <a:rPr lang="en-US" b="1" dirty="0" err="1"/>
              <a:t>ly</a:t>
            </a:r>
            <a:r>
              <a:rPr lang="sk-SK" b="1" dirty="0"/>
              <a:t> Modified Crops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5773738"/>
            <a:ext cx="9144000" cy="1084262"/>
          </a:xfrm>
        </p:spPr>
        <p:txBody>
          <a:bodyPr>
            <a:normAutofit/>
          </a:bodyPr>
          <a:lstStyle/>
          <a:p>
            <a:r>
              <a:rPr lang="sk-SK" sz="3600" dirty="0" err="1"/>
              <a:t>Hartsville</a:t>
            </a:r>
            <a:r>
              <a:rPr lang="sk-SK" sz="3600" dirty="0"/>
              <a:t> (USA) </a:t>
            </a:r>
            <a:r>
              <a:rPr lang="sk-SK" sz="3600" dirty="0" err="1"/>
              <a:t>June</a:t>
            </a:r>
            <a:r>
              <a:rPr lang="sk-SK" sz="3600" dirty="0"/>
              <a:t> 1</a:t>
            </a:r>
            <a:r>
              <a:rPr lang="sk-SK" sz="3600" baseline="30000" dirty="0"/>
              <a:t>st </a:t>
            </a:r>
            <a:r>
              <a:rPr lang="sk-SK" sz="3600" dirty="0"/>
              <a:t>– </a:t>
            </a:r>
            <a:r>
              <a:rPr lang="sk-SK" sz="3600" dirty="0" err="1"/>
              <a:t>June</a:t>
            </a:r>
            <a:r>
              <a:rPr lang="sk-SK" sz="3600" dirty="0"/>
              <a:t> 5</a:t>
            </a:r>
            <a:r>
              <a:rPr lang="sk-SK" sz="3600" baseline="30000" dirty="0"/>
              <a:t>th</a:t>
            </a:r>
            <a:r>
              <a:rPr lang="sk-SK" sz="3600" dirty="0"/>
              <a:t> 2026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507FB1A-77C1-247E-E14C-79C8DE60E468}"/>
              </a:ext>
            </a:extLst>
          </p:cNvPr>
          <p:cNvSpPr txBox="1"/>
          <p:nvPr/>
        </p:nvSpPr>
        <p:spPr>
          <a:xfrm>
            <a:off x="2512655" y="4368865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en-US" sz="4400" b="1" dirty="0"/>
              <a:t>Czech Corn</a:t>
            </a:r>
            <a:endParaRPr lang="sk-SK" sz="4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A2C671-B77C-E7D0-D572-287399437124}"/>
              </a:ext>
            </a:extLst>
          </p:cNvPr>
          <p:cNvSpPr txBox="1"/>
          <p:nvPr/>
        </p:nvSpPr>
        <p:spPr>
          <a:xfrm>
            <a:off x="3490234" y="3244334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600" b="1" dirty="0"/>
              <a:t>Results from Workgroup </a:t>
            </a:r>
            <a:r>
              <a:rPr lang="en-US" sz="3600" b="1" dirty="0"/>
              <a:t>2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459C-60FC-321B-26F7-C2AB94BC4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717"/>
            <a:ext cx="9144000" cy="966319"/>
          </a:xfrm>
        </p:spPr>
        <p:txBody>
          <a:bodyPr/>
          <a:lstStyle/>
          <a:p>
            <a:r>
              <a:rPr lang="sk-SK" dirty="0"/>
              <a:t>GROUP </a:t>
            </a:r>
            <a:r>
              <a:rPr lang="en-US" dirty="0"/>
              <a:t>2</a:t>
            </a: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3468A5-803B-B45F-C722-B6153B9B64B8}"/>
              </a:ext>
            </a:extLst>
          </p:cNvPr>
          <p:cNvSpPr txBox="1"/>
          <p:nvPr/>
        </p:nvSpPr>
        <p:spPr>
          <a:xfrm>
            <a:off x="3586990" y="2595341"/>
            <a:ext cx="20672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Albert Mathisz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U.S.A.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South Carolina Governor’s School for Science and Mathematics</a:t>
            </a:r>
            <a:endParaRPr lang="sk-SK" sz="2400" dirty="0"/>
          </a:p>
          <a:p>
            <a:pPr algn="ctr"/>
            <a:endParaRPr lang="sk-SK" sz="24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4879DE6-813A-2E7C-E3AF-23D94525969B}"/>
              </a:ext>
            </a:extLst>
          </p:cNvPr>
          <p:cNvSpPr txBox="1"/>
          <p:nvPr/>
        </p:nvSpPr>
        <p:spPr>
          <a:xfrm>
            <a:off x="-98300" y="2595340"/>
            <a:ext cx="20672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Pranciškus Petrauskas</a:t>
            </a:r>
            <a:endParaRPr lang="sk-SK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Lithuania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/>
              <a:t>Vilniaus J</a:t>
            </a:r>
            <a:r>
              <a:rPr lang="lt-LT" sz="2400" dirty="0"/>
              <a:t>ė</a:t>
            </a:r>
            <a:r>
              <a:rPr lang="en-US" sz="2400" dirty="0" err="1"/>
              <a:t>zuit</a:t>
            </a:r>
            <a:r>
              <a:rPr lang="lt-LT" sz="2400" dirty="0"/>
              <a:t>ų</a:t>
            </a:r>
            <a:r>
              <a:rPr lang="en-US" sz="2400" dirty="0"/>
              <a:t> </a:t>
            </a:r>
            <a:r>
              <a:rPr lang="en-US" sz="2400" dirty="0" err="1"/>
              <a:t>Gimnazija</a:t>
            </a:r>
            <a:endParaRPr lang="sk-SK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45986-50A7-A131-25DC-B346F1C3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54" y="1507557"/>
            <a:ext cx="5897513" cy="4231466"/>
          </a:xfrm>
          <a:prstGeom prst="rect">
            <a:avLst/>
          </a:prstGeom>
        </p:spPr>
      </p:pic>
      <p:pic>
        <p:nvPicPr>
          <p:cNvPr id="5" name="Picture 4" descr="File:Flag of the United States (DDD-F-416E specifications).svg">
            <a:extLst>
              <a:ext uri="{FF2B5EF4-FFF2-40B4-BE49-F238E27FC236}">
                <a16:creationId xmlns:a16="http://schemas.microsoft.com/office/drawing/2014/main" id="{BAF9D699-B985-3845-BBB6-1A93FACDB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975" y="1444807"/>
            <a:ext cx="1925241" cy="1014763"/>
          </a:xfrm>
          <a:prstGeom prst="rect">
            <a:avLst/>
          </a:prstGeom>
        </p:spPr>
      </p:pic>
      <p:pic>
        <p:nvPicPr>
          <p:cNvPr id="9" name="Picture 8" descr="Flag of Lithuania">
            <a:extLst>
              <a:ext uri="{FF2B5EF4-FFF2-40B4-BE49-F238E27FC236}">
                <a16:creationId xmlns:a16="http://schemas.microsoft.com/office/drawing/2014/main" id="{3FBAA319-98D4-7802-DEBD-BCCD96DD2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9" y="1444808"/>
            <a:ext cx="1691272" cy="1014763"/>
          </a:xfrm>
          <a:prstGeom prst="rect">
            <a:avLst/>
          </a:prstGeom>
        </p:spPr>
      </p:pic>
      <p:sp>
        <p:nvSpPr>
          <p:cNvPr id="10" name="BlokTextu 7">
            <a:extLst>
              <a:ext uri="{FF2B5EF4-FFF2-40B4-BE49-F238E27FC236}">
                <a16:creationId xmlns:a16="http://schemas.microsoft.com/office/drawing/2014/main" id="{4ECD812F-63D4-3208-1D68-C6730676B143}"/>
              </a:ext>
            </a:extLst>
          </p:cNvPr>
          <p:cNvSpPr txBox="1"/>
          <p:nvPr/>
        </p:nvSpPr>
        <p:spPr>
          <a:xfrm>
            <a:off x="1685853" y="2595341"/>
            <a:ext cx="2067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Štěpán </a:t>
            </a:r>
          </a:p>
          <a:p>
            <a:pPr algn="ctr"/>
            <a:r>
              <a:rPr lang="en-US" sz="2400" dirty="0"/>
              <a:t>Vlach</a:t>
            </a:r>
            <a:endParaRPr lang="sk-SK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Czech Republic</a:t>
            </a:r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en-US" sz="2400" dirty="0" err="1"/>
              <a:t>Biskupské</a:t>
            </a:r>
            <a:r>
              <a:rPr lang="en-US" sz="2400" dirty="0"/>
              <a:t> </a:t>
            </a:r>
            <a:r>
              <a:rPr lang="en-US" sz="2400" dirty="0" err="1"/>
              <a:t>gymnázium</a:t>
            </a:r>
            <a:r>
              <a:rPr lang="en-US" sz="2400" dirty="0"/>
              <a:t> Brno</a:t>
            </a:r>
            <a:endParaRPr lang="sk-SK" sz="2400" dirty="0"/>
          </a:p>
        </p:txBody>
      </p:sp>
      <p:pic>
        <p:nvPicPr>
          <p:cNvPr id="12" name="Picture 11" descr="Flag of Czechia">
            <a:extLst>
              <a:ext uri="{FF2B5EF4-FFF2-40B4-BE49-F238E27FC236}">
                <a16:creationId xmlns:a16="http://schemas.microsoft.com/office/drawing/2014/main" id="{F174ECBA-3976-EDED-217B-1CEEA661D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386" y="1444807"/>
            <a:ext cx="1522144" cy="10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CFF4589-BE8D-14E3-C5E7-29F807EABD0A}"/>
              </a:ext>
            </a:extLst>
          </p:cNvPr>
          <p:cNvSpPr txBox="1"/>
          <p:nvPr/>
        </p:nvSpPr>
        <p:spPr>
          <a:xfrm>
            <a:off x="520571" y="514834"/>
            <a:ext cx="7246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/>
              <a:t>Tested food: </a:t>
            </a:r>
            <a:r>
              <a:rPr lang="en-US" sz="4400" b="1" dirty="0"/>
              <a:t>Czech Corn</a:t>
            </a:r>
            <a:endParaRPr lang="sk-SK" sz="40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1C85C1-C224-B4CC-2D89-94AB405E0A55}"/>
              </a:ext>
            </a:extLst>
          </p:cNvPr>
          <p:cNvSpPr txBox="1"/>
          <p:nvPr/>
        </p:nvSpPr>
        <p:spPr>
          <a:xfrm>
            <a:off x="343301" y="1815619"/>
            <a:ext cx="68981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Grown:</a:t>
            </a:r>
            <a:r>
              <a:rPr lang="en-US" sz="2800" dirty="0"/>
              <a:t> </a:t>
            </a:r>
            <a:r>
              <a:rPr lang="en-US" sz="2800" b="1" dirty="0"/>
              <a:t>European Union</a:t>
            </a:r>
            <a:endParaRPr lang="en-US" sz="2800" dirty="0"/>
          </a:p>
          <a:p>
            <a:endParaRPr lang="sk-SK" sz="2800" b="1" dirty="0"/>
          </a:p>
          <a:p>
            <a:r>
              <a:rPr lang="sk-SK" sz="2800" b="1" dirty="0"/>
              <a:t>GMO </a:t>
            </a:r>
            <a:r>
              <a:rPr lang="en-US" sz="2800" b="1" dirty="0"/>
              <a:t>Signed</a:t>
            </a:r>
            <a:r>
              <a:rPr lang="sk-SK" sz="2800" b="1" dirty="0"/>
              <a:t>: </a:t>
            </a:r>
            <a:r>
              <a:rPr lang="en-US" sz="2800" b="1" dirty="0"/>
              <a:t>NOT Signed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Country of origin:  </a:t>
            </a:r>
            <a:r>
              <a:rPr lang="en-US" sz="2800" b="1" dirty="0"/>
              <a:t>Czech Republic</a:t>
            </a:r>
            <a:endParaRPr lang="sk-SK" sz="2800" b="1" dirty="0"/>
          </a:p>
          <a:p>
            <a:endParaRPr lang="sk-SK" sz="2800" b="1" dirty="0"/>
          </a:p>
          <a:p>
            <a:r>
              <a:rPr lang="sk-SK" sz="2800" dirty="0"/>
              <a:t>Brand: </a:t>
            </a:r>
            <a:r>
              <a:rPr lang="en-US" sz="2800" b="1" dirty="0"/>
              <a:t>Sunar</a:t>
            </a:r>
          </a:p>
          <a:p>
            <a:endParaRPr lang="sk-SK" sz="2800" dirty="0"/>
          </a:p>
          <a:p>
            <a:r>
              <a:rPr lang="sk-SK" sz="2800" dirty="0"/>
              <a:t>Mass: </a:t>
            </a:r>
            <a:r>
              <a:rPr lang="en-US" sz="2800" b="1" dirty="0"/>
              <a:t>25g</a:t>
            </a:r>
            <a:endParaRPr lang="sk-SK" sz="2800" b="1" dirty="0"/>
          </a:p>
          <a:p>
            <a:endParaRPr lang="sk-SK" sz="2800" dirty="0"/>
          </a:p>
          <a:p>
            <a:r>
              <a:rPr lang="sk-SK" sz="2800" dirty="0"/>
              <a:t>Calorific value: </a:t>
            </a:r>
            <a:r>
              <a:rPr lang="en-US" sz="2800" b="1" dirty="0"/>
              <a:t>368</a:t>
            </a:r>
            <a:r>
              <a:rPr lang="sk-SK" sz="2800" b="1" dirty="0"/>
              <a:t> kcal per </a:t>
            </a:r>
            <a:r>
              <a:rPr lang="en-US" sz="2800" b="1" dirty="0"/>
              <a:t>100 g</a:t>
            </a:r>
            <a:endParaRPr lang="sk-SK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FD858-A834-C6A6-A22B-7BA5ADDE9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26234" r="14536" b="10430"/>
          <a:stretch>
            <a:fillRect/>
          </a:stretch>
        </p:blipFill>
        <p:spPr>
          <a:xfrm>
            <a:off x="8288594" y="1629501"/>
            <a:ext cx="3797710" cy="4343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53FB7-121E-EEF3-0299-403EF0A1B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29300" r="18355" b="10483"/>
          <a:stretch>
            <a:fillRect/>
          </a:stretch>
        </p:blipFill>
        <p:spPr>
          <a:xfrm>
            <a:off x="5599141" y="2396613"/>
            <a:ext cx="2689453" cy="3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1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5BEB3D8-17B2-2620-8F3A-0D9C3A109CCD}"/>
              </a:ext>
            </a:extLst>
          </p:cNvPr>
          <p:cNvSpPr txBox="1"/>
          <p:nvPr/>
        </p:nvSpPr>
        <p:spPr>
          <a:xfrm>
            <a:off x="1543790" y="606069"/>
            <a:ext cx="845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k-SK" sz="3200" dirty="0"/>
              <a:t> </a:t>
            </a:r>
            <a:r>
              <a:rPr lang="sk-SK" sz="3200" dirty="0" err="1"/>
              <a:t>Gel</a:t>
            </a:r>
            <a:r>
              <a:rPr lang="sk-SK" sz="3200" dirty="0"/>
              <a:t> </a:t>
            </a:r>
            <a:r>
              <a:rPr lang="sk-SK" sz="3200" dirty="0" err="1"/>
              <a:t>Pattern</a:t>
            </a:r>
            <a:r>
              <a:rPr lang="sk-SK" sz="3200" dirty="0"/>
              <a:t> of </a:t>
            </a:r>
            <a:r>
              <a:rPr lang="sk-SK" sz="3200" dirty="0" err="1"/>
              <a:t>Electrophoresis</a:t>
            </a:r>
            <a:endParaRPr lang="sk-SK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948325-3E2B-7DA6-E405-3FEEE891C6D3}"/>
              </a:ext>
            </a:extLst>
          </p:cNvPr>
          <p:cNvSpPr txBox="1"/>
          <p:nvPr/>
        </p:nvSpPr>
        <p:spPr>
          <a:xfrm>
            <a:off x="9485685" y="1190844"/>
            <a:ext cx="22619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 -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2. –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r>
              <a:rPr lang="sk-SK" dirty="0"/>
              <a:t>3. </a:t>
            </a:r>
            <a:r>
              <a:rPr lang="sk-SK" dirty="0" err="1"/>
              <a:t>Tested</a:t>
            </a:r>
            <a:r>
              <a:rPr lang="sk-SK" dirty="0"/>
              <a:t> FOOD PMM</a:t>
            </a:r>
          </a:p>
          <a:p>
            <a:r>
              <a:rPr lang="sk-SK" dirty="0"/>
              <a:t>4. </a:t>
            </a:r>
            <a:r>
              <a:rPr lang="sk-SK" dirty="0" err="1"/>
              <a:t>Tested</a:t>
            </a:r>
            <a:r>
              <a:rPr lang="sk-SK" dirty="0"/>
              <a:t> FOOD GMM</a:t>
            </a:r>
          </a:p>
          <a:p>
            <a:endParaRPr lang="sk-SK" dirty="0"/>
          </a:p>
          <a:p>
            <a:r>
              <a:rPr lang="sk-SK" dirty="0"/>
              <a:t>5. +</a:t>
            </a:r>
            <a:r>
              <a:rPr lang="sk-SK" dirty="0" err="1"/>
              <a:t>control</a:t>
            </a:r>
            <a:r>
              <a:rPr lang="sk-SK" dirty="0"/>
              <a:t>  PMM</a:t>
            </a:r>
          </a:p>
          <a:p>
            <a:r>
              <a:rPr lang="sk-SK" dirty="0"/>
              <a:t>6. +</a:t>
            </a:r>
            <a:r>
              <a:rPr lang="sk-SK" dirty="0" err="1"/>
              <a:t>control</a:t>
            </a:r>
            <a:r>
              <a:rPr lang="sk-SK" dirty="0"/>
              <a:t> GMM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AD482C-9780-DCA9-1C9D-91B77ED5966D}"/>
              </a:ext>
            </a:extLst>
          </p:cNvPr>
          <p:cNvSpPr txBox="1"/>
          <p:nvPr/>
        </p:nvSpPr>
        <p:spPr>
          <a:xfrm>
            <a:off x="9193033" y="4313911"/>
            <a:ext cx="283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CaMV or/and NOS (~217 bp)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CA676C-CC48-79E3-B498-3FA537BB7622}"/>
              </a:ext>
            </a:extLst>
          </p:cNvPr>
          <p:cNvSpPr txBox="1"/>
          <p:nvPr/>
        </p:nvSpPr>
        <p:spPr>
          <a:xfrm>
            <a:off x="9193033" y="3801505"/>
            <a:ext cx="2228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PS II (~466 bp)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892DCB-9463-52DC-AE5F-C046B8013E80}"/>
              </a:ext>
            </a:extLst>
          </p:cNvPr>
          <p:cNvSpPr txBox="1"/>
          <p:nvPr/>
        </p:nvSpPr>
        <p:spPr>
          <a:xfrm>
            <a:off x="9193033" y="4983398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of primers (~25 bp)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EC50A3-F32C-9F65-4876-90749AE8A875}"/>
              </a:ext>
            </a:extLst>
          </p:cNvPr>
          <p:cNvSpPr txBox="1"/>
          <p:nvPr/>
        </p:nvSpPr>
        <p:spPr>
          <a:xfrm>
            <a:off x="1918579" y="2140916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DE701C-FA88-994D-7FA7-8541C3A3A290}"/>
              </a:ext>
            </a:extLst>
          </p:cNvPr>
          <p:cNvSpPr txBox="1"/>
          <p:nvPr/>
        </p:nvSpPr>
        <p:spPr>
          <a:xfrm>
            <a:off x="2925492" y="2169989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86192C3-A352-C4F9-45E7-A5EED4CFB7BA}"/>
              </a:ext>
            </a:extLst>
          </p:cNvPr>
          <p:cNvSpPr txBox="1"/>
          <p:nvPr/>
        </p:nvSpPr>
        <p:spPr>
          <a:xfrm>
            <a:off x="3785951" y="2154679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8DCE2D-701A-248A-3B48-04EF0F2E2543}"/>
              </a:ext>
            </a:extLst>
          </p:cNvPr>
          <p:cNvSpPr txBox="1"/>
          <p:nvPr/>
        </p:nvSpPr>
        <p:spPr>
          <a:xfrm>
            <a:off x="4609164" y="2158267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EAC1B7-00D8-C31B-BDFC-099FB48B59F3}"/>
              </a:ext>
            </a:extLst>
          </p:cNvPr>
          <p:cNvSpPr txBox="1"/>
          <p:nvPr/>
        </p:nvSpPr>
        <p:spPr>
          <a:xfrm>
            <a:off x="5469623" y="2145491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487E16-8E1D-6E19-7610-F94EAE760C16}"/>
              </a:ext>
            </a:extLst>
          </p:cNvPr>
          <p:cNvSpPr txBox="1"/>
          <p:nvPr/>
        </p:nvSpPr>
        <p:spPr>
          <a:xfrm>
            <a:off x="6414088" y="2154679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99FE6D9-1FA8-DFBC-47C8-4FE71D2687B2}"/>
              </a:ext>
            </a:extLst>
          </p:cNvPr>
          <p:cNvSpPr txBox="1"/>
          <p:nvPr/>
        </p:nvSpPr>
        <p:spPr>
          <a:xfrm>
            <a:off x="7297878" y="2211824"/>
            <a:ext cx="4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7850516-CA3A-0E18-9BD5-674265E43156}"/>
              </a:ext>
            </a:extLst>
          </p:cNvPr>
          <p:cNvSpPr txBox="1"/>
          <p:nvPr/>
        </p:nvSpPr>
        <p:spPr>
          <a:xfrm>
            <a:off x="9239698" y="5454818"/>
            <a:ext cx="254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Rest </a:t>
            </a:r>
            <a:r>
              <a:rPr lang="de-DE" dirty="0" err="1"/>
              <a:t>of</a:t>
            </a:r>
            <a:r>
              <a:rPr lang="de-DE" dirty="0"/>
              <a:t> dNTPs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F10165-80B7-348A-3425-A5E806A0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55266" r="13355" b="13333"/>
          <a:stretch>
            <a:fillRect/>
          </a:stretch>
        </p:blipFill>
        <p:spPr>
          <a:xfrm>
            <a:off x="1566758" y="2698830"/>
            <a:ext cx="7481696" cy="3782428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AFD29A75-3887-76E7-D568-6458478E95C8}"/>
              </a:ext>
            </a:extLst>
          </p:cNvPr>
          <p:cNvCxnSpPr>
            <a:cxnSpLocks/>
          </p:cNvCxnSpPr>
          <p:nvPr/>
        </p:nvCxnSpPr>
        <p:spPr>
          <a:xfrm>
            <a:off x="2729922" y="3983290"/>
            <a:ext cx="63185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C59A5C9-93F0-1B14-73DD-B0FF447CD815}"/>
              </a:ext>
            </a:extLst>
          </p:cNvPr>
          <p:cNvCxnSpPr>
            <a:cxnSpLocks/>
          </p:cNvCxnSpPr>
          <p:nvPr/>
        </p:nvCxnSpPr>
        <p:spPr>
          <a:xfrm flipV="1">
            <a:off x="2716696" y="4541205"/>
            <a:ext cx="6331758" cy="80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5F422A24-0AF0-B75E-09D2-CCDC7303E327}"/>
              </a:ext>
            </a:extLst>
          </p:cNvPr>
          <p:cNvCxnSpPr>
            <a:cxnSpLocks/>
          </p:cNvCxnSpPr>
          <p:nvPr/>
        </p:nvCxnSpPr>
        <p:spPr>
          <a:xfrm>
            <a:off x="2499687" y="5095830"/>
            <a:ext cx="6548767" cy="5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005A41B-0613-314F-CD27-EB30C13D77E0}"/>
              </a:ext>
            </a:extLst>
          </p:cNvPr>
          <p:cNvCxnSpPr>
            <a:cxnSpLocks/>
          </p:cNvCxnSpPr>
          <p:nvPr/>
        </p:nvCxnSpPr>
        <p:spPr>
          <a:xfrm>
            <a:off x="2618656" y="5639484"/>
            <a:ext cx="642979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5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B3F3801F-692E-4D15-DF9E-DB3AE821B295}"/>
              </a:ext>
            </a:extLst>
          </p:cNvPr>
          <p:cNvSpPr txBox="1"/>
          <p:nvPr/>
        </p:nvSpPr>
        <p:spPr>
          <a:xfrm>
            <a:off x="1567220" y="688862"/>
            <a:ext cx="29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sk-SK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8B47EF1-7BE1-0027-0FB3-9A9FAE5D31AC}"/>
              </a:ext>
            </a:extLst>
          </p:cNvPr>
          <p:cNvSpPr txBox="1"/>
          <p:nvPr/>
        </p:nvSpPr>
        <p:spPr>
          <a:xfrm>
            <a:off x="1270341" y="1477248"/>
            <a:ext cx="9616542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Crushed Wheat </a:t>
            </a:r>
            <a:r>
              <a:rPr lang="sk-SK" sz="2800" dirty="0"/>
              <a:t>– </a:t>
            </a:r>
            <a:r>
              <a:rPr lang="en-US" sz="2800" dirty="0"/>
              <a:t>P</a:t>
            </a:r>
            <a:r>
              <a:rPr lang="sk-SK" sz="2800" dirty="0"/>
              <a:t>lant </a:t>
            </a:r>
            <a:r>
              <a:rPr lang="en-US" sz="2800" dirty="0"/>
              <a:t>O</a:t>
            </a:r>
            <a:r>
              <a:rPr lang="sk-SK" sz="2800" dirty="0"/>
              <a:t>rigin</a:t>
            </a:r>
            <a:r>
              <a:rPr lang="en-US" sz="2800" dirty="0"/>
              <a:t> (FAILED)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/>
              <a:t>Crushed Wheat </a:t>
            </a:r>
            <a:r>
              <a:rPr lang="sk-SK" sz="2800" dirty="0"/>
              <a:t>– </a:t>
            </a:r>
            <a:r>
              <a:rPr lang="en-US" sz="2800" dirty="0"/>
              <a:t>Non-</a:t>
            </a:r>
            <a:r>
              <a:rPr lang="sk-SK" sz="2800" dirty="0"/>
              <a:t>genetic</a:t>
            </a:r>
            <a:r>
              <a:rPr lang="en-US" sz="2800" dirty="0"/>
              <a:t>ally</a:t>
            </a:r>
            <a:r>
              <a:rPr lang="sk-SK" sz="2800" dirty="0"/>
              <a:t> </a:t>
            </a:r>
            <a:r>
              <a:rPr lang="en-US" sz="2800" dirty="0"/>
              <a:t>M</a:t>
            </a:r>
            <a:r>
              <a:rPr lang="sk-SK" sz="2800" dirty="0"/>
              <a:t>odified</a:t>
            </a:r>
            <a:r>
              <a:rPr lang="en-US" sz="2800" dirty="0"/>
              <a:t> (FAILED)</a:t>
            </a:r>
            <a:endParaRPr lang="sk-SK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TESTED FOOD – </a:t>
            </a:r>
            <a:r>
              <a:rPr lang="en-US" sz="2800" dirty="0">
                <a:solidFill>
                  <a:srgbClr val="FF0000"/>
                </a:solidFill>
              </a:rPr>
              <a:t>Czech Corn </a:t>
            </a:r>
            <a:r>
              <a:rPr lang="sk-SK" sz="2800" dirty="0">
                <a:solidFill>
                  <a:srgbClr val="FF0000"/>
                </a:solidFill>
              </a:rPr>
              <a:t>–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sk-SK" sz="2800" dirty="0">
                <a:solidFill>
                  <a:srgbClr val="FF0000"/>
                </a:solidFill>
              </a:rPr>
              <a:t>lant 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sk-SK" sz="2800" dirty="0">
                <a:solidFill>
                  <a:srgbClr val="FF0000"/>
                </a:solidFill>
              </a:rPr>
              <a:t>rigin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 TESTED FOOD – </a:t>
            </a:r>
            <a:r>
              <a:rPr lang="en-US" sz="2800" dirty="0">
                <a:solidFill>
                  <a:srgbClr val="FF0000"/>
                </a:solidFill>
              </a:rPr>
              <a:t>Czech Corn </a:t>
            </a:r>
            <a:r>
              <a:rPr lang="sk-SK" sz="2800" dirty="0">
                <a:solidFill>
                  <a:srgbClr val="FF0000"/>
                </a:solidFill>
              </a:rPr>
              <a:t>– </a:t>
            </a:r>
            <a:r>
              <a:rPr lang="en-US" sz="2800" dirty="0">
                <a:solidFill>
                  <a:srgbClr val="FF0000"/>
                </a:solidFill>
              </a:rPr>
              <a:t>Non-</a:t>
            </a:r>
            <a:r>
              <a:rPr lang="sk-SK" sz="2800" dirty="0">
                <a:solidFill>
                  <a:srgbClr val="FF0000"/>
                </a:solidFill>
              </a:rPr>
              <a:t>genetic</a:t>
            </a:r>
            <a:r>
              <a:rPr lang="en-US" sz="2800" dirty="0">
                <a:solidFill>
                  <a:srgbClr val="FF0000"/>
                </a:solidFill>
              </a:rPr>
              <a:t>ally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sk-SK" sz="2800" dirty="0">
                <a:solidFill>
                  <a:srgbClr val="FF0000"/>
                </a:solidFill>
              </a:rPr>
              <a:t>odified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</a:t>
            </a:r>
            <a:r>
              <a:rPr lang="en-US" sz="2800" dirty="0"/>
              <a:t>P</a:t>
            </a:r>
            <a:r>
              <a:rPr lang="sk-SK" sz="2800" dirty="0"/>
              <a:t>lant </a:t>
            </a:r>
            <a:r>
              <a:rPr lang="en-US" sz="2800" dirty="0"/>
              <a:t>Or</a:t>
            </a:r>
            <a:r>
              <a:rPr lang="sk-SK" sz="2800" dirty="0"/>
              <a:t>igin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sz="2800" dirty="0"/>
              <a:t>Positive control – </a:t>
            </a:r>
            <a:r>
              <a:rPr lang="en-US" sz="2800" dirty="0"/>
              <a:t>G</a:t>
            </a:r>
            <a:r>
              <a:rPr lang="sk-SK" sz="2800" dirty="0"/>
              <a:t>enetic</a:t>
            </a:r>
            <a:r>
              <a:rPr lang="en-US" sz="2800" dirty="0"/>
              <a:t>ally</a:t>
            </a:r>
            <a:r>
              <a:rPr lang="sk-SK" sz="2800" dirty="0"/>
              <a:t> </a:t>
            </a:r>
            <a:r>
              <a:rPr lang="en-US" sz="2800" dirty="0"/>
              <a:t>M</a:t>
            </a:r>
            <a:r>
              <a:rPr lang="sk-SK" sz="2800" dirty="0"/>
              <a:t>odified</a:t>
            </a:r>
          </a:p>
        </p:txBody>
      </p:sp>
    </p:spTree>
    <p:extLst>
      <p:ext uri="{BB962C8B-B14F-4D97-AF65-F5344CB8AC3E}">
        <p14:creationId xmlns:p14="http://schemas.microsoft.com/office/powerpoint/2010/main" val="288828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583CFE-F245-1479-66DE-EB7C8BA33963}"/>
              </a:ext>
            </a:extLst>
          </p:cNvPr>
          <p:cNvSpPr txBox="1"/>
          <p:nvPr/>
        </p:nvSpPr>
        <p:spPr>
          <a:xfrm>
            <a:off x="553065" y="753035"/>
            <a:ext cx="11379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Estimation of Bands in the Gel by a Calibration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64528-6786-A04D-395B-6EF3E46E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3"/>
          <a:stretch>
            <a:fillRect/>
          </a:stretch>
        </p:blipFill>
        <p:spPr>
          <a:xfrm>
            <a:off x="2347963" y="2117235"/>
            <a:ext cx="7496073" cy="4298906"/>
          </a:xfrm>
          <a:prstGeom prst="rect">
            <a:avLst/>
          </a:prstGeom>
        </p:spPr>
      </p:pic>
      <p:sp>
        <p:nvSpPr>
          <p:cNvPr id="6" name="BlokTextu 6">
            <a:extLst>
              <a:ext uri="{FF2B5EF4-FFF2-40B4-BE49-F238E27FC236}">
                <a16:creationId xmlns:a16="http://schemas.microsoft.com/office/drawing/2014/main" id="{BCF826FF-63F5-2CC9-BF69-E436F08CD531}"/>
              </a:ext>
            </a:extLst>
          </p:cNvPr>
          <p:cNvSpPr txBox="1"/>
          <p:nvPr/>
        </p:nvSpPr>
        <p:spPr>
          <a:xfrm>
            <a:off x="1446330" y="4938813"/>
            <a:ext cx="2261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PS II ---&gt;</a:t>
            </a:r>
          </a:p>
          <a:p>
            <a:r>
              <a:rPr lang="en-US" dirty="0" err="1"/>
              <a:t>CaMV</a:t>
            </a:r>
            <a:r>
              <a:rPr lang="en-US" dirty="0"/>
              <a:t> -&gt;</a:t>
            </a:r>
          </a:p>
          <a:p>
            <a:r>
              <a:rPr lang="en-US" dirty="0"/>
              <a:t>NOS ---&gt;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3051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DE41A-2922-27FC-8395-A7EB51F87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19" y="365125"/>
            <a:ext cx="9819807" cy="1325563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F8F34D-F138-5BA9-562B-E1675C6A6144}"/>
              </a:ext>
            </a:extLst>
          </p:cNvPr>
          <p:cNvSpPr txBox="1"/>
          <p:nvPr/>
        </p:nvSpPr>
        <p:spPr>
          <a:xfrm>
            <a:off x="1011219" y="1690688"/>
            <a:ext cx="9154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Test food is NOT modified.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gene fragment PSII: 466 bp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Length of modification is 195 or/and 217 bp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We did not find modifications containing a CaMV-Promoter or/and NOS-Terminator.</a:t>
            </a:r>
          </a:p>
        </p:txBody>
      </p:sp>
    </p:spTree>
    <p:extLst>
      <p:ext uri="{BB962C8B-B14F-4D97-AF65-F5344CB8AC3E}">
        <p14:creationId xmlns:p14="http://schemas.microsoft.com/office/powerpoint/2010/main" val="425580875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280</Words>
  <Application>Microsoft Macintosh PowerPoint</Application>
  <PresentationFormat>Breitbild</PresentationFormat>
  <Paragraphs>71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Candara</vt:lpstr>
      <vt:lpstr>Motív Office</vt:lpstr>
      <vt:lpstr>Food Investigation about Genetically Modified Crops</vt:lpstr>
      <vt:lpstr>GROUP 2</vt:lpstr>
      <vt:lpstr>PowerPoint-Präsentation</vt:lpstr>
      <vt:lpstr>PowerPoint-Präsentation</vt:lpstr>
      <vt:lpstr>PowerPoint-Präsentation</vt:lpstr>
      <vt:lpstr>PowerPoint-Präsentation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Učiteľ</dc:creator>
  <cp:lastModifiedBy>Adrian Braun</cp:lastModifiedBy>
  <cp:revision>25</cp:revision>
  <dcterms:created xsi:type="dcterms:W3CDTF">2023-05-05T07:13:37Z</dcterms:created>
  <dcterms:modified xsi:type="dcterms:W3CDTF">2026-06-09T11:28:53Z</dcterms:modified>
</cp:coreProperties>
</file>