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ndara" panose="020E0502030303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8v3mUOEHn4L61c6ljk/qaAPfq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3"/>
  </p:normalViewPr>
  <p:slideViewPr>
    <p:cSldViewPr snapToGrid="0">
      <p:cViewPr varScale="1">
        <p:scale>
          <a:sx n="110" d="100"/>
          <a:sy n="110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e74dcc0d7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-SK" sz="2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Evaluation</a:t>
            </a: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dara"/>
              <a:buChar char="●"/>
            </a:pPr>
            <a:r>
              <a:rPr lang="sk-SK" sz="2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PSII is detected in every sample</a:t>
            </a: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dara"/>
              <a:buChar char="●"/>
            </a:pPr>
            <a:r>
              <a:rPr lang="sk-SK" sz="2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Genetic modifications are found in test food </a:t>
            </a: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-SK" sz="2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Conclusion</a:t>
            </a: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dara"/>
              <a:buChar char="●"/>
            </a:pPr>
            <a:r>
              <a:rPr lang="sk-SK" sz="2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Test food is genetically modified </a:t>
            </a: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3e74dcc0d7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e74dcc0d75_9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e74dcc0d75_9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ndar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ndar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ndar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ndar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  <a:defRPr sz="4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638300" y="357414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ndara"/>
              <a:buNone/>
            </a:pPr>
            <a:r>
              <a:rPr lang="sk-SK" b="1"/>
              <a:t>Food Investigation about Genetically Modified Crops</a:t>
            </a:r>
            <a:endParaRPr b="1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638300" y="5752215"/>
            <a:ext cx="9144000" cy="10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sk-SK" sz="3600"/>
              <a:t>Hartsville (USA) June 1</a:t>
            </a:r>
            <a:r>
              <a:rPr lang="sk-SK" sz="3600" baseline="30000"/>
              <a:t>st </a:t>
            </a:r>
            <a:r>
              <a:rPr lang="sk-SK" sz="3600"/>
              <a:t>– June 5</a:t>
            </a:r>
            <a:r>
              <a:rPr lang="sk-SK" sz="3600" baseline="30000"/>
              <a:t>th</a:t>
            </a:r>
            <a:r>
              <a:rPr lang="sk-SK" sz="3600"/>
              <a:t> 2026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2512655" y="4368865"/>
            <a:ext cx="724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Tested food: </a:t>
            </a:r>
            <a:r>
              <a:rPr lang="sk-SK" sz="4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Dr. Jay’s OAT</a:t>
            </a:r>
            <a:r>
              <a:rPr lang="sk-SK" sz="4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40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3490234" y="3244334"/>
            <a:ext cx="609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Results from Workgroup </a:t>
            </a:r>
            <a:r>
              <a:rPr lang="sk-SK" sz="36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14</a:t>
            </a:r>
            <a:endParaRPr sz="36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ctrTitle"/>
          </p:nvPr>
        </p:nvSpPr>
        <p:spPr>
          <a:xfrm>
            <a:off x="1087975" y="174167"/>
            <a:ext cx="9144000" cy="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ndara"/>
              <a:buNone/>
            </a:pPr>
            <a:r>
              <a:rPr lang="sk-SK"/>
              <a:t>GROUP 14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2819725" y="1285588"/>
            <a:ext cx="3060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Janki Patel (M oF Ms)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United States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2819728" y="3241221"/>
            <a:ext cx="3263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Konrad Brodziak (M)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Poland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2" descr="Flag of Poland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155" y="3104879"/>
            <a:ext cx="2154990" cy="1319392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149" y="1354886"/>
            <a:ext cx="2155003" cy="11331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021935" y="5145046"/>
            <a:ext cx="2858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Noah Coleman (M)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United States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149" y="5250850"/>
            <a:ext cx="2155000" cy="113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 l="9933" t="19890" r="12710" b="13766"/>
          <a:stretch/>
        </p:blipFill>
        <p:spPr>
          <a:xfrm>
            <a:off x="6855419" y="1285602"/>
            <a:ext cx="4335429" cy="4957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520571" y="514834"/>
            <a:ext cx="724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Tested food: </a:t>
            </a:r>
            <a:r>
              <a:rPr lang="sk-SK" sz="4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Dr. Jay’s OATs</a:t>
            </a:r>
            <a:endParaRPr sz="4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343301" y="1855376"/>
            <a:ext cx="6898200" cy="4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Grown:  </a:t>
            </a:r>
            <a:r>
              <a:rPr lang="sk-SK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N/A</a:t>
            </a:r>
            <a:endParaRPr sz="28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GMO signed: N/A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Country of origin:  </a:t>
            </a:r>
            <a:r>
              <a:rPr lang="sk-SK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America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Brand: </a:t>
            </a:r>
            <a:r>
              <a:rPr lang="sk-SK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Doctor Jay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Mass: </a:t>
            </a:r>
            <a:r>
              <a:rPr lang="sk-SK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N/A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Calorific value: </a:t>
            </a:r>
            <a:r>
              <a:rPr lang="sk-SK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N/A</a:t>
            </a:r>
            <a:endParaRPr/>
          </a:p>
        </p:txBody>
      </p:sp>
      <p:pic>
        <p:nvPicPr>
          <p:cNvPr id="106" name="Google Shape;106;p3" title="PXL_20260601_161720208.jpg"/>
          <p:cNvPicPr preferRelativeResize="0"/>
          <p:nvPr/>
        </p:nvPicPr>
        <p:blipFill rotWithShape="1">
          <a:blip r:embed="rId3">
            <a:alphaModFix/>
          </a:blip>
          <a:srcRect l="20318" r="8689" b="21439"/>
          <a:stretch/>
        </p:blipFill>
        <p:spPr>
          <a:xfrm>
            <a:off x="5547300" y="1696550"/>
            <a:ext cx="6519798" cy="40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e74dcc0d75_3_0"/>
          <p:cNvSpPr txBox="1"/>
          <p:nvPr/>
        </p:nvSpPr>
        <p:spPr>
          <a:xfrm>
            <a:off x="1543790" y="606069"/>
            <a:ext cx="8452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Observation:</a:t>
            </a:r>
            <a:r>
              <a:rPr lang="sk-SK" sz="3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Gel Pattern of Electrophoresis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3e74dcc0d75_3_0"/>
          <p:cNvSpPr txBox="1"/>
          <p:nvPr/>
        </p:nvSpPr>
        <p:spPr>
          <a:xfrm>
            <a:off x="9897524" y="1997550"/>
            <a:ext cx="24312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1.  -control  PMM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2. –control GMM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3. Tested FOOD PMM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4. Tested FOOD GMM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5. +control  PMM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6. +control GMM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3" name="Google Shape;113;g3e74dcc0d75_3_0"/>
          <p:cNvSpPr txBox="1"/>
          <p:nvPr/>
        </p:nvSpPr>
        <p:spPr>
          <a:xfrm>
            <a:off x="5001826" y="3564350"/>
            <a:ext cx="160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CaMV or/and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NOS (220 bp)</a:t>
            </a:r>
            <a:endParaRPr/>
          </a:p>
        </p:txBody>
      </p:sp>
      <p:sp>
        <p:nvSpPr>
          <p:cNvPr id="114" name="Google Shape;114;g3e74dcc0d75_3_0"/>
          <p:cNvSpPr txBox="1"/>
          <p:nvPr/>
        </p:nvSpPr>
        <p:spPr>
          <a:xfrm>
            <a:off x="5042024" y="2988900"/>
            <a:ext cx="152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PS II (455 bp)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5" name="Google Shape;115;g3e74dcc0d75_3_0"/>
          <p:cNvSpPr txBox="1"/>
          <p:nvPr/>
        </p:nvSpPr>
        <p:spPr>
          <a:xfrm>
            <a:off x="4756901" y="4745100"/>
            <a:ext cx="1889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Rest of primers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(25 bp)</a:t>
            </a:r>
            <a:endParaRPr/>
          </a:p>
        </p:txBody>
      </p:sp>
      <p:sp>
        <p:nvSpPr>
          <p:cNvPr id="116" name="Google Shape;116;g3e74dcc0d75_3_0"/>
          <p:cNvSpPr txBox="1"/>
          <p:nvPr/>
        </p:nvSpPr>
        <p:spPr>
          <a:xfrm>
            <a:off x="8647064" y="1531620"/>
            <a:ext cx="4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</a:t>
            </a:r>
            <a:endParaRPr/>
          </a:p>
        </p:txBody>
      </p:sp>
      <p:sp>
        <p:nvSpPr>
          <p:cNvPr id="117" name="Google Shape;117;g3e74dcc0d75_3_0"/>
          <p:cNvSpPr txBox="1"/>
          <p:nvPr/>
        </p:nvSpPr>
        <p:spPr>
          <a:xfrm>
            <a:off x="9903850" y="5220375"/>
            <a:ext cx="207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Rest of dNTPs</a:t>
            </a:r>
            <a:endParaRPr/>
          </a:p>
        </p:txBody>
      </p:sp>
      <p:pic>
        <p:nvPicPr>
          <p:cNvPr id="118" name="Google Shape;118;g3e74dcc0d75_3_0"/>
          <p:cNvPicPr preferRelativeResize="0"/>
          <p:nvPr/>
        </p:nvPicPr>
        <p:blipFill rotWithShape="1">
          <a:blip r:embed="rId3">
            <a:alphaModFix/>
          </a:blip>
          <a:srcRect l="29896" t="51555" r="35313" b="31784"/>
          <a:stretch/>
        </p:blipFill>
        <p:spPr>
          <a:xfrm rot="-5400000">
            <a:off x="5663462" y="2128219"/>
            <a:ext cx="5185722" cy="331142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3e74dcc0d75_3_0"/>
          <p:cNvSpPr txBox="1"/>
          <p:nvPr/>
        </p:nvSpPr>
        <p:spPr>
          <a:xfrm>
            <a:off x="8404014" y="2289345"/>
            <a:ext cx="4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6</a:t>
            </a:r>
            <a:endParaRPr/>
          </a:p>
        </p:txBody>
      </p:sp>
      <p:sp>
        <p:nvSpPr>
          <p:cNvPr id="120" name="Google Shape;120;g3e74dcc0d75_3_0"/>
          <p:cNvSpPr txBox="1"/>
          <p:nvPr/>
        </p:nvSpPr>
        <p:spPr>
          <a:xfrm>
            <a:off x="8020664" y="2234845"/>
            <a:ext cx="4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5</a:t>
            </a:r>
            <a:endParaRPr/>
          </a:p>
        </p:txBody>
      </p:sp>
      <p:sp>
        <p:nvSpPr>
          <p:cNvPr id="121" name="Google Shape;121;g3e74dcc0d75_3_0"/>
          <p:cNvSpPr txBox="1"/>
          <p:nvPr/>
        </p:nvSpPr>
        <p:spPr>
          <a:xfrm>
            <a:off x="7706689" y="2234845"/>
            <a:ext cx="4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4</a:t>
            </a:r>
            <a:endParaRPr/>
          </a:p>
        </p:txBody>
      </p:sp>
      <p:sp>
        <p:nvSpPr>
          <p:cNvPr id="122" name="Google Shape;122;g3e74dcc0d75_3_0"/>
          <p:cNvSpPr txBox="1"/>
          <p:nvPr/>
        </p:nvSpPr>
        <p:spPr>
          <a:xfrm>
            <a:off x="7392764" y="2234845"/>
            <a:ext cx="4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</a:t>
            </a:r>
            <a:endParaRPr/>
          </a:p>
        </p:txBody>
      </p:sp>
      <p:sp>
        <p:nvSpPr>
          <p:cNvPr id="123" name="Google Shape;123;g3e74dcc0d75_3_0"/>
          <p:cNvSpPr txBox="1"/>
          <p:nvPr/>
        </p:nvSpPr>
        <p:spPr>
          <a:xfrm>
            <a:off x="7009364" y="2289345"/>
            <a:ext cx="4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endParaRPr/>
          </a:p>
        </p:txBody>
      </p:sp>
      <p:sp>
        <p:nvSpPr>
          <p:cNvPr id="124" name="Google Shape;124;g3e74dcc0d75_3_0"/>
          <p:cNvSpPr txBox="1"/>
          <p:nvPr/>
        </p:nvSpPr>
        <p:spPr>
          <a:xfrm>
            <a:off x="6645989" y="2289345"/>
            <a:ext cx="4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endParaRPr/>
          </a:p>
        </p:txBody>
      </p:sp>
      <p:sp>
        <p:nvSpPr>
          <p:cNvPr id="125" name="Google Shape;125;g3e74dcc0d75_3_0"/>
          <p:cNvSpPr txBox="1"/>
          <p:nvPr/>
        </p:nvSpPr>
        <p:spPr>
          <a:xfrm>
            <a:off x="8767389" y="2234845"/>
            <a:ext cx="4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</a:t>
            </a:r>
            <a:endParaRPr/>
          </a:p>
        </p:txBody>
      </p:sp>
      <p:cxnSp>
        <p:nvCxnSpPr>
          <p:cNvPr id="126" name="Google Shape;126;g3e74dcc0d75_3_0"/>
          <p:cNvCxnSpPr/>
          <p:nvPr/>
        </p:nvCxnSpPr>
        <p:spPr>
          <a:xfrm rot="10800000" flipH="1">
            <a:off x="6569025" y="5397314"/>
            <a:ext cx="3328500" cy="21900"/>
          </a:xfrm>
          <a:prstGeom prst="straightConnector1">
            <a:avLst/>
          </a:prstGeom>
          <a:noFill/>
          <a:ln w="19050" cap="flat" cmpd="sng">
            <a:solidFill>
              <a:srgbClr val="00FFF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7" name="Google Shape;127;g3e74dcc0d75_3_0"/>
          <p:cNvCxnSpPr/>
          <p:nvPr/>
        </p:nvCxnSpPr>
        <p:spPr>
          <a:xfrm rot="10800000" flipH="1">
            <a:off x="6608724" y="3194771"/>
            <a:ext cx="3328500" cy="219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8" name="Google Shape;128;g3e74dcc0d75_3_0"/>
          <p:cNvCxnSpPr/>
          <p:nvPr/>
        </p:nvCxnSpPr>
        <p:spPr>
          <a:xfrm rot="10800000" flipH="1">
            <a:off x="6569023" y="3824346"/>
            <a:ext cx="3328500" cy="219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9" name="Google Shape;129;g3e74dcc0d75_3_0"/>
          <p:cNvCxnSpPr/>
          <p:nvPr/>
        </p:nvCxnSpPr>
        <p:spPr>
          <a:xfrm rot="10800000" flipH="1">
            <a:off x="6569026" y="5011933"/>
            <a:ext cx="3328500" cy="219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0" name="Google Shape;130;g3e74dcc0d75_3_0"/>
          <p:cNvCxnSpPr/>
          <p:nvPr/>
        </p:nvCxnSpPr>
        <p:spPr>
          <a:xfrm rot="10800000" flipH="1">
            <a:off x="6598462" y="1896975"/>
            <a:ext cx="3305400" cy="21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1" name="Google Shape;131;g3e74dcc0d75_3_0"/>
          <p:cNvSpPr txBox="1"/>
          <p:nvPr/>
        </p:nvSpPr>
        <p:spPr>
          <a:xfrm>
            <a:off x="195400" y="1322425"/>
            <a:ext cx="4492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PAGE Gel is stained by ethidium bromide</a:t>
            </a: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2" name="Google Shape;132;g3e74dcc0d75_3_0"/>
          <p:cNvSpPr txBox="1"/>
          <p:nvPr/>
        </p:nvSpPr>
        <p:spPr>
          <a:xfrm>
            <a:off x="264700" y="2500475"/>
            <a:ext cx="42483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Observations:</a:t>
            </a: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dara"/>
              <a:buChar char="●"/>
            </a:pPr>
            <a:r>
              <a:rPr lang="sk-SK" sz="2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Bands around 500 bp in PMM samples</a:t>
            </a: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dara"/>
              <a:buChar char="●"/>
            </a:pPr>
            <a:r>
              <a:rPr lang="sk-SK" sz="2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band around 180 bp in sample 4. and 6.</a:t>
            </a: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dara"/>
              <a:buChar char="●"/>
            </a:pPr>
            <a:r>
              <a:rPr lang="sk-SK" sz="2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There is spillover in every sample</a:t>
            </a: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/>
        </p:nvSpPr>
        <p:spPr>
          <a:xfrm>
            <a:off x="388195" y="660437"/>
            <a:ext cx="2983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Evaluation:</a:t>
            </a:r>
            <a:endParaRPr/>
          </a:p>
        </p:txBody>
      </p:sp>
      <p:sp>
        <p:nvSpPr>
          <p:cNvPr id="138" name="Google Shape;138;p5"/>
          <p:cNvSpPr txBox="1"/>
          <p:nvPr/>
        </p:nvSpPr>
        <p:spPr>
          <a:xfrm>
            <a:off x="388200" y="1227900"/>
            <a:ext cx="114156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AutoNum type="arabicPeriod"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Negative Control (Alnatura Soy Flakes) - plant origin (PSII detected)</a:t>
            </a: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AutoNum type="arabicPeriod"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Negative Control (Alnatura Soy Flakes)  - no genetic modifications</a:t>
            </a: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ndara"/>
              <a:buAutoNum type="arabicPeriod"/>
            </a:pPr>
            <a:r>
              <a:rPr lang="sk-SK" sz="28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TESTED FOOD - Dr. Jays Oats - plant origin (PSII detected)</a:t>
            </a:r>
            <a:endParaRPr sz="280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ndara"/>
              <a:buAutoNum type="arabicPeriod"/>
            </a:pPr>
            <a:r>
              <a:rPr lang="sk-SK" sz="28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TESTED FOOD - Dr. Jays Oats - genetically modified (NOS/CaMV detected)</a:t>
            </a:r>
            <a:endParaRPr sz="280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AutoNum type="arabicPeriod"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Positive control - plant origin (PSII detected)</a:t>
            </a: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AutoNum type="arabicPeriod"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Positive control - genetically modified (NOS/CaMV detected)</a:t>
            </a: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/>
        </p:nvSpPr>
        <p:spPr>
          <a:xfrm>
            <a:off x="929391" y="753035"/>
            <a:ext cx="110028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Length Estimation of Bands in the Gel by Calibration Curve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8725" y="1830335"/>
            <a:ext cx="10344150" cy="46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>
            <a:spLocks noGrp="1"/>
          </p:cNvSpPr>
          <p:nvPr>
            <p:ph type="title"/>
          </p:nvPr>
        </p:nvSpPr>
        <p:spPr>
          <a:xfrm>
            <a:off x="1011219" y="365125"/>
            <a:ext cx="9819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Conclusion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1011226" y="1690700"/>
            <a:ext cx="101997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food </a:t>
            </a:r>
            <a:r>
              <a:rPr lang="sk-SK" sz="3200">
                <a:solidFill>
                  <a:schemeClr val="dk1"/>
                </a:solidFill>
              </a:rPr>
              <a:t>(</a:t>
            </a:r>
            <a:r>
              <a:rPr lang="sk-SK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Jays Oats) is modified.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Length of gene fragment PSII: </a:t>
            </a:r>
            <a:r>
              <a:rPr lang="sk-SK" sz="3200">
                <a:solidFill>
                  <a:schemeClr val="dk1"/>
                </a:solidFill>
              </a:rPr>
              <a:t>472 bp (exp. 455bp)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Length of modification is </a:t>
            </a:r>
            <a:r>
              <a:rPr lang="sk-SK" sz="3200">
                <a:solidFill>
                  <a:schemeClr val="dk1"/>
                </a:solidFill>
              </a:rPr>
              <a:t>181 </a:t>
            </a:r>
            <a:r>
              <a:rPr lang="sk-SK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bp (exp</a:t>
            </a:r>
            <a:r>
              <a:rPr lang="sk-SK" sz="3200">
                <a:solidFill>
                  <a:schemeClr val="dk1"/>
                </a:solidFill>
              </a:rPr>
              <a:t>. 203/225bp)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Modification is done by regulation sequence of CaMV-Promoter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e74dcc0d75_9_7"/>
          <p:cNvSpPr txBox="1">
            <a:spLocks noGrp="1"/>
          </p:cNvSpPr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600"/>
              <a:t>Thank you for your attention</a:t>
            </a:r>
            <a:endParaRPr sz="6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Macintosh PowerPoint</Application>
  <PresentationFormat>Breitbild</PresentationFormat>
  <Paragraphs>72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Candara</vt:lpstr>
      <vt:lpstr>Arial</vt:lpstr>
      <vt:lpstr>Motív Office</vt:lpstr>
      <vt:lpstr>Food Investigation about Genetically Modified Crops</vt:lpstr>
      <vt:lpstr>GROUP 14</vt:lpstr>
      <vt:lpstr>PowerPoint-Präsentation</vt:lpstr>
      <vt:lpstr>PowerPoint-Präsentation</vt:lpstr>
      <vt:lpstr>PowerPoint-Präsentation</vt:lpstr>
      <vt:lpstr>PowerPoint-Präsentation</vt:lpstr>
      <vt:lpstr>Conclusion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Investigation about Genetically Modified Crops</dc:title>
  <dc:creator>Učiteľ</dc:creator>
  <cp:lastModifiedBy>Adrian Braun</cp:lastModifiedBy>
  <cp:revision>1</cp:revision>
  <dcterms:created xsi:type="dcterms:W3CDTF">2023-05-05T07:13:37Z</dcterms:created>
  <dcterms:modified xsi:type="dcterms:W3CDTF">2026-06-09T11:24:35Z</dcterms:modified>
</cp:coreProperties>
</file>