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5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3ABC-A38F-C72D-FD88-5611775E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C20CE3-D35F-1014-929C-7A60F8C3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1DDB3-2DF7-9DD5-5B94-3A07E76E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2332DA-4B2D-EE67-524D-0C40E04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ECA46E-F98D-74AB-E1B3-B4E590D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DD9B7-9023-6B01-6461-8A6FAEB0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1C3A6C-677B-BF81-B278-680E932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E25599-DEB9-B137-57C5-1558A1D2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796C-9FE3-43B7-DCCC-0102C08C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E0C794-B653-0645-65A1-BA2124F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0703DF2-6BFD-20CB-685D-3969EF16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DE3E99-1390-D6C2-4565-0C3D73B7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F8C8D-F513-1CC6-C63D-61BA9D0A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5D3AF0-1058-5C92-8089-59EE35C9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06EB6B-5C1E-6645-C43F-40C6F1AA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E683-D55E-7644-9FC4-6C9D23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DD31A-96DB-1AE0-C10D-DC72920E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52D08-C826-0DDD-CB5C-18B9594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A46A0-27E1-A17B-3FFB-F4969C9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E5F179-A66B-96C5-17CA-C8CD7145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A75D7-9A1B-E293-F471-3382F065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1BF60-7A99-220F-BEB1-F6136454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BA829-B13F-53D1-8C5F-ACA88FB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898382-DD23-EF2F-8955-0D32A27B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69924-2E20-8FA1-445F-FFC9D87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FF2D-B907-DF91-AEA9-36D1F1C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843F8-EA9F-D1A4-B944-EB7C80E2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1AFA8F-FC0A-F817-B51C-36DCC19D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F52517-04DC-E8B4-23F7-C7B052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EAECFE-3297-46B3-B937-F8EF5D90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93043-4AC6-490E-0393-11085227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3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2543-8007-B4D5-8B80-10272681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C45B-B8AA-C578-3A8D-E9D2C8E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1BC3F7-F3A2-60F3-D0A9-995004BF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EDD5D-CE90-804D-0FDF-ACC2CBD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AEB8BA2-7344-D3A0-7C06-38172651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B05728B-FAD7-E773-8DDF-A1183FCF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3EA872-FC05-6D6D-B85A-A0F122AB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4A48CC-585D-AE4B-A88F-70AFC1D9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419AE-0975-3B84-B1BC-CAC627D2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4B2C7B-B3D1-3316-F47B-5A4AC78C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66F3EC-DB9B-9E27-D501-77002E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9123DD-518A-23A1-4FAF-A705B144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A576004-0A72-39E7-51D8-CA55116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5CD7-A2CA-3510-B3BE-58FB14F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9C3C-E7CB-A98B-70EC-73CA536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0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AAAD-86F8-65AA-330E-E9279DC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E0704-B613-6C28-DECF-64D136A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6F81-924E-8C90-6CE7-CBFB5132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CED8DE-4A8B-9F30-A786-2C070641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AB1531-8EB9-AECC-B42B-0C5F996F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0C7453-1CE7-5844-F0C9-92475D0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6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70D92-F7B3-B624-0919-53F4E75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E3AA8F8-8885-F576-E74F-03D98109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BE15-3BCB-3589-DBEF-E854268F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61AC50-E954-A9B7-721D-79D01F7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944D600-DC5F-E6B1-BBB2-FFC23DA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CC7F96-3F0D-B4DF-4CD1-ECD118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74108-E8C6-A658-8E42-6BF9722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CF34B-826A-909A-AC69-DE001ADD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30E94D-8945-FD13-7D60-FE064C24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0D5747-6187-ABE3-31C6-2232F884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98DFEF-2506-D3F0-C4BC-36F08A9A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</p:spPr>
        <p:txBody>
          <a:bodyPr>
            <a:normAutofit/>
          </a:bodyPr>
          <a:lstStyle/>
          <a:p>
            <a:r>
              <a:rPr lang="sk-SK" b="1" dirty="0"/>
              <a:t>Food Investigation about </a:t>
            </a:r>
            <a:r>
              <a:rPr lang="en-US" b="1" dirty="0"/>
              <a:t>Genetically</a:t>
            </a:r>
            <a:r>
              <a:rPr lang="sk-SK" b="1" dirty="0"/>
              <a:t> Modified Crops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</p:spPr>
        <p:txBody>
          <a:bodyPr>
            <a:normAutofit/>
          </a:bodyPr>
          <a:lstStyle/>
          <a:p>
            <a:r>
              <a:rPr lang="sk-SK" sz="3600" dirty="0" err="1"/>
              <a:t>Hartsville</a:t>
            </a:r>
            <a:r>
              <a:rPr lang="sk-SK" sz="3600" dirty="0"/>
              <a:t> (USA) </a:t>
            </a:r>
            <a:r>
              <a:rPr lang="sk-SK" sz="3600" dirty="0" err="1"/>
              <a:t>June</a:t>
            </a:r>
            <a:r>
              <a:rPr lang="sk-SK" sz="3600" dirty="0"/>
              <a:t> 1</a:t>
            </a:r>
            <a:r>
              <a:rPr lang="sk-SK" sz="3600" baseline="30000" dirty="0"/>
              <a:t>st </a:t>
            </a:r>
            <a:r>
              <a:rPr lang="sk-SK" sz="3600" dirty="0"/>
              <a:t>– </a:t>
            </a:r>
            <a:r>
              <a:rPr lang="sk-SK" sz="3600" dirty="0" err="1"/>
              <a:t>June</a:t>
            </a:r>
            <a:r>
              <a:rPr lang="sk-SK" sz="3600" dirty="0"/>
              <a:t> 5</a:t>
            </a:r>
            <a:r>
              <a:rPr lang="sk-SK" sz="3600" baseline="30000" dirty="0"/>
              <a:t>th</a:t>
            </a:r>
            <a:r>
              <a:rPr lang="sk-SK" sz="3600" dirty="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507FB1A-77C1-247E-E14C-79C8DE60E468}"/>
              </a:ext>
            </a:extLst>
          </p:cNvPr>
          <p:cNvSpPr txBox="1"/>
          <p:nvPr/>
        </p:nvSpPr>
        <p:spPr>
          <a:xfrm>
            <a:off x="2512655" y="4368865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en-US" sz="4400" b="1" dirty="0"/>
              <a:t>Oat Flakes</a:t>
            </a:r>
            <a:endParaRPr lang="sk-SK" sz="4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2C671-B77C-E7D0-D572-287399437124}"/>
              </a:ext>
            </a:extLst>
          </p:cNvPr>
          <p:cNvSpPr txBox="1"/>
          <p:nvPr/>
        </p:nvSpPr>
        <p:spPr>
          <a:xfrm>
            <a:off x="3490234" y="3244334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 dirty="0"/>
              <a:t>Results from Workgroup</a:t>
            </a:r>
            <a:r>
              <a:rPr lang="en-US" sz="3600" b="1" dirty="0"/>
              <a:t> 13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459C-60FC-321B-26F7-C2AB94BC4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</p:spPr>
        <p:txBody>
          <a:bodyPr/>
          <a:lstStyle/>
          <a:p>
            <a:r>
              <a:rPr lang="sk-SK" dirty="0"/>
              <a:t>GROUP </a:t>
            </a:r>
            <a:r>
              <a:rPr lang="en-US" dirty="0"/>
              <a:t>13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3468A5-803B-B45F-C722-B6153B9B64B8}"/>
              </a:ext>
            </a:extLst>
          </p:cNvPr>
          <p:cNvSpPr txBox="1"/>
          <p:nvPr/>
        </p:nvSpPr>
        <p:spPr>
          <a:xfrm>
            <a:off x="9238648" y="3538379"/>
            <a:ext cx="2858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Ieva </a:t>
            </a:r>
            <a:r>
              <a:rPr lang="en-US" sz="2400" dirty="0" err="1"/>
              <a:t>Stundžytė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Lithuania</a:t>
            </a:r>
            <a:endParaRPr lang="sk-SK" sz="24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4879DE6-813A-2E7C-E3AF-23D94525969B}"/>
              </a:ext>
            </a:extLst>
          </p:cNvPr>
          <p:cNvSpPr txBox="1"/>
          <p:nvPr/>
        </p:nvSpPr>
        <p:spPr>
          <a:xfrm>
            <a:off x="21517" y="3429000"/>
            <a:ext cx="3262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Christian Torres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USA</a:t>
            </a:r>
            <a:endParaRPr lang="sk-SK" sz="2400" dirty="0"/>
          </a:p>
        </p:txBody>
      </p:sp>
      <p:sp>
        <p:nvSpPr>
          <p:cNvPr id="3" name="AutoShape 2" descr="Lithuania Flag Copy And Paste at Sebastian Montefiore blog">
            <a:extLst>
              <a:ext uri="{FF2B5EF4-FFF2-40B4-BE49-F238E27FC236}">
                <a16:creationId xmlns:a16="http://schemas.microsoft.com/office/drawing/2014/main" id="{CA14648E-6F9D-AFE6-035C-91A7F871BA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0141" y="3386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The image is a vibrant display of the American flag, featuring the classic red, white, and blue stripes with white stars on a blue field.&#10;&#10;AI-generated content may be incorrect.">
            <a:extLst>
              <a:ext uri="{FF2B5EF4-FFF2-40B4-BE49-F238E27FC236}">
                <a16:creationId xmlns:a16="http://schemas.microsoft.com/office/drawing/2014/main" id="{DDC4442C-2AEF-4455-6D57-0117DA9F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81" y="1743013"/>
            <a:ext cx="2158438" cy="1356187"/>
          </a:xfrm>
          <a:prstGeom prst="rect">
            <a:avLst/>
          </a:prstGeom>
        </p:spPr>
      </p:pic>
      <p:pic>
        <p:nvPicPr>
          <p:cNvPr id="11" name="Picture 10" descr="The image depicts a vibrant yellow and green stripe with a red stripe, representing the flag of Bangladesh.&#10;&#10;AI-generated content may be incorrect.">
            <a:extLst>
              <a:ext uri="{FF2B5EF4-FFF2-40B4-BE49-F238E27FC236}">
                <a16:creationId xmlns:a16="http://schemas.microsoft.com/office/drawing/2014/main" id="{2B960EFB-ECFA-73EC-CCCB-26C0E6E56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04" y="1743013"/>
            <a:ext cx="2271531" cy="1361389"/>
          </a:xfrm>
          <a:prstGeom prst="rect">
            <a:avLst/>
          </a:prstGeom>
        </p:spPr>
      </p:pic>
      <p:pic>
        <p:nvPicPr>
          <p:cNvPr id="15" name="Picture 14" descr="GSSM.&#10;&#10;AI-generated content may be incorrect.">
            <a:extLst>
              <a:ext uri="{FF2B5EF4-FFF2-40B4-BE49-F238E27FC236}">
                <a16:creationId xmlns:a16="http://schemas.microsoft.com/office/drawing/2014/main" id="{F67C0015-F8BE-E706-55E2-7B93C6313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2862" y="1970856"/>
            <a:ext cx="5294557" cy="39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CFF4589-BE8D-14E3-C5E7-29F807EABD0A}"/>
              </a:ext>
            </a:extLst>
          </p:cNvPr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en-US" sz="4400" b="1" dirty="0"/>
              <a:t>Oats Flakes</a:t>
            </a:r>
            <a:r>
              <a:rPr lang="sk-SK" sz="4400" b="1" dirty="0"/>
              <a:t> 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1C85C1-C224-B4CC-2D89-94AB405E0A55}"/>
              </a:ext>
            </a:extLst>
          </p:cNvPr>
          <p:cNvSpPr txBox="1"/>
          <p:nvPr/>
        </p:nvSpPr>
        <p:spPr>
          <a:xfrm>
            <a:off x="520571" y="1511074"/>
            <a:ext cx="68981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Grown:</a:t>
            </a:r>
            <a:r>
              <a:rPr lang="en-US" sz="2800" dirty="0"/>
              <a:t> </a:t>
            </a:r>
            <a:r>
              <a:rPr lang="en-US" sz="2800" b="1" dirty="0"/>
              <a:t>N.D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b="1" dirty="0"/>
              <a:t>GMO signed:</a:t>
            </a:r>
            <a:r>
              <a:rPr lang="en-US" sz="2800" b="1" dirty="0"/>
              <a:t> N.D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Country of origin:  </a:t>
            </a:r>
            <a:r>
              <a:rPr lang="en-US" sz="2800" b="1" dirty="0"/>
              <a:t>America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/>
              <a:t>Brand: </a:t>
            </a:r>
            <a:r>
              <a:rPr lang="en-US" sz="2800" b="1" dirty="0"/>
              <a:t>Dr. J’s Oats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Mass:</a:t>
            </a:r>
            <a:r>
              <a:rPr lang="en-US" sz="2800" dirty="0"/>
              <a:t> </a:t>
            </a:r>
            <a:r>
              <a:rPr lang="en-US" sz="2800" b="1" dirty="0"/>
              <a:t>N.D</a:t>
            </a:r>
          </a:p>
          <a:p>
            <a:endParaRPr lang="sk-SK" sz="2800" dirty="0"/>
          </a:p>
          <a:p>
            <a:r>
              <a:rPr lang="sk-SK" sz="2800" dirty="0"/>
              <a:t>Calorific value:</a:t>
            </a:r>
            <a:r>
              <a:rPr lang="en-US" sz="2800" dirty="0"/>
              <a:t> </a:t>
            </a:r>
            <a:r>
              <a:rPr lang="en-US" sz="2800" b="1" dirty="0"/>
              <a:t>N.D</a:t>
            </a:r>
            <a:endParaRPr lang="sk-SK" sz="2800" b="1" dirty="0"/>
          </a:p>
        </p:txBody>
      </p:sp>
      <p:sp>
        <p:nvSpPr>
          <p:cNvPr id="2" name="AutoShape 2" descr="Image result for question mark image">
            <a:extLst>
              <a:ext uri="{FF2B5EF4-FFF2-40B4-BE49-F238E27FC236}">
                <a16:creationId xmlns:a16="http://schemas.microsoft.com/office/drawing/2014/main" id="{ADD4D416-D267-96F4-70E1-0F720481EF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948545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red question mark character with an amused facial expression, depicted as a cartoonish pencil figure.&#10;&#10;AI-generated content may be incorrect.">
            <a:extLst>
              <a:ext uri="{FF2B5EF4-FFF2-40B4-BE49-F238E27FC236}">
                <a16:creationId xmlns:a16="http://schemas.microsoft.com/office/drawing/2014/main" id="{D73762FB-46AD-A673-AE42-53DB9B16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065" y="1511074"/>
            <a:ext cx="4048690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1543790" y="606069"/>
            <a:ext cx="845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3200" dirty="0"/>
              <a:t> </a:t>
            </a:r>
            <a:r>
              <a:rPr lang="sk-SK" sz="3200" dirty="0" err="1"/>
              <a:t>Gel</a:t>
            </a:r>
            <a:r>
              <a:rPr lang="sk-SK" sz="3200" dirty="0"/>
              <a:t> </a:t>
            </a:r>
            <a:r>
              <a:rPr lang="sk-SK" sz="3200" dirty="0" err="1"/>
              <a:t>Pattern</a:t>
            </a:r>
            <a:r>
              <a:rPr lang="sk-SK" sz="3200" dirty="0"/>
              <a:t> of </a:t>
            </a:r>
            <a:r>
              <a:rPr lang="sk-SK" sz="3200" dirty="0" err="1"/>
              <a:t>Electrophoresis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0" y="2012766"/>
            <a:ext cx="2261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  -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2. –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3. </a:t>
            </a:r>
            <a:r>
              <a:rPr lang="sk-SK" dirty="0" err="1"/>
              <a:t>Tested</a:t>
            </a:r>
            <a:r>
              <a:rPr lang="sk-SK" dirty="0"/>
              <a:t> FOOD PMM</a:t>
            </a:r>
          </a:p>
          <a:p>
            <a:r>
              <a:rPr lang="sk-SK" dirty="0"/>
              <a:t>4. </a:t>
            </a:r>
            <a:r>
              <a:rPr lang="sk-SK" dirty="0" err="1"/>
              <a:t>Tested</a:t>
            </a:r>
            <a:r>
              <a:rPr lang="sk-SK" dirty="0"/>
              <a:t> FOOD GMM</a:t>
            </a:r>
          </a:p>
          <a:p>
            <a:endParaRPr lang="sk-SK" dirty="0"/>
          </a:p>
          <a:p>
            <a:r>
              <a:rPr lang="sk-SK" dirty="0"/>
              <a:t>5.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6. +control GMM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AD482C-9780-DCA9-1C9D-91B77ED5966D}"/>
              </a:ext>
            </a:extLst>
          </p:cNvPr>
          <p:cNvSpPr txBox="1"/>
          <p:nvPr/>
        </p:nvSpPr>
        <p:spPr>
          <a:xfrm>
            <a:off x="9049643" y="3881509"/>
            <a:ext cx="244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CaMV or/and NOS (203/225 bp)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A676C-CC48-79E3-B498-3FA537BB7622}"/>
              </a:ext>
            </a:extLst>
          </p:cNvPr>
          <p:cNvSpPr txBox="1"/>
          <p:nvPr/>
        </p:nvSpPr>
        <p:spPr>
          <a:xfrm>
            <a:off x="9268422" y="3497766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PS II (455 bp)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892DCB-9463-52DC-AE5F-C046B8013E80}"/>
              </a:ext>
            </a:extLst>
          </p:cNvPr>
          <p:cNvSpPr txBox="1"/>
          <p:nvPr/>
        </p:nvSpPr>
        <p:spPr>
          <a:xfrm>
            <a:off x="9044404" y="4860425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primers</a:t>
            </a:r>
            <a:r>
              <a:rPr lang="de-DE" dirty="0"/>
              <a:t> (25 bp)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EC50A3-F32C-9F65-4876-90749AE8A875}"/>
              </a:ext>
            </a:extLst>
          </p:cNvPr>
          <p:cNvSpPr txBox="1"/>
          <p:nvPr/>
        </p:nvSpPr>
        <p:spPr>
          <a:xfrm>
            <a:off x="3202689" y="1453245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DE701C-FA88-994D-7FA7-8541C3A3A290}"/>
              </a:ext>
            </a:extLst>
          </p:cNvPr>
          <p:cNvSpPr txBox="1"/>
          <p:nvPr/>
        </p:nvSpPr>
        <p:spPr>
          <a:xfrm>
            <a:off x="3893929" y="144235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6192C3-A352-C4F9-45E7-A5EED4CFB7BA}"/>
              </a:ext>
            </a:extLst>
          </p:cNvPr>
          <p:cNvSpPr txBox="1"/>
          <p:nvPr/>
        </p:nvSpPr>
        <p:spPr>
          <a:xfrm>
            <a:off x="4547073" y="1442355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8DCE2D-701A-248A-3B48-04EF0F2E2543}"/>
              </a:ext>
            </a:extLst>
          </p:cNvPr>
          <p:cNvSpPr txBox="1"/>
          <p:nvPr/>
        </p:nvSpPr>
        <p:spPr>
          <a:xfrm>
            <a:off x="5396166" y="1442355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EAC1B7-00D8-C31B-BDFC-099FB48B59F3}"/>
              </a:ext>
            </a:extLst>
          </p:cNvPr>
          <p:cNvSpPr txBox="1"/>
          <p:nvPr/>
        </p:nvSpPr>
        <p:spPr>
          <a:xfrm>
            <a:off x="6196264" y="1475013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487E16-8E1D-6E19-7610-F94EAE760C16}"/>
              </a:ext>
            </a:extLst>
          </p:cNvPr>
          <p:cNvSpPr txBox="1"/>
          <p:nvPr/>
        </p:nvSpPr>
        <p:spPr>
          <a:xfrm>
            <a:off x="6996367" y="1458685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FE6D9-1FA8-DFBC-47C8-4FE71D2687B2}"/>
              </a:ext>
            </a:extLst>
          </p:cNvPr>
          <p:cNvSpPr txBox="1"/>
          <p:nvPr/>
        </p:nvSpPr>
        <p:spPr>
          <a:xfrm>
            <a:off x="7714823" y="1491342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7850516-CA3A-0E18-9BD5-674265E43156}"/>
              </a:ext>
            </a:extLst>
          </p:cNvPr>
          <p:cNvSpPr txBox="1"/>
          <p:nvPr/>
        </p:nvSpPr>
        <p:spPr>
          <a:xfrm>
            <a:off x="9168926" y="5129333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dNTPs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7980C9-CF4D-5AE4-1E8B-DF874D24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65" t="9758" b="2743"/>
          <a:stretch>
            <a:fillRect/>
          </a:stretch>
        </p:blipFill>
        <p:spPr>
          <a:xfrm>
            <a:off x="2203453" y="1982133"/>
            <a:ext cx="5982613" cy="4195389"/>
          </a:xfrm>
          <a:prstGeom prst="rect">
            <a:avLst/>
          </a:prstGeom>
        </p:spPr>
      </p:pic>
      <p:cxnSp>
        <p:nvCxnSpPr>
          <p:cNvPr id="24" name="Gerade Verbindung 4">
            <a:extLst>
              <a:ext uri="{FF2B5EF4-FFF2-40B4-BE49-F238E27FC236}">
                <a16:creationId xmlns:a16="http://schemas.microsoft.com/office/drawing/2014/main" id="{9A87BD16-BE60-0CDE-39EF-F5AFFBF8C043}"/>
              </a:ext>
            </a:extLst>
          </p:cNvPr>
          <p:cNvCxnSpPr>
            <a:cxnSpLocks/>
          </p:cNvCxnSpPr>
          <p:nvPr/>
        </p:nvCxnSpPr>
        <p:spPr>
          <a:xfrm>
            <a:off x="2461456" y="5273153"/>
            <a:ext cx="6561907" cy="656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4">
            <a:extLst>
              <a:ext uri="{FF2B5EF4-FFF2-40B4-BE49-F238E27FC236}">
                <a16:creationId xmlns:a16="http://schemas.microsoft.com/office/drawing/2014/main" id="{08FE97B8-CB5B-CE51-8035-10EF91967169}"/>
              </a:ext>
            </a:extLst>
          </p:cNvPr>
          <p:cNvCxnSpPr>
            <a:cxnSpLocks/>
          </p:cNvCxnSpPr>
          <p:nvPr/>
        </p:nvCxnSpPr>
        <p:spPr>
          <a:xfrm>
            <a:off x="2513592" y="3551705"/>
            <a:ext cx="6509771" cy="961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4">
            <a:extLst>
              <a:ext uri="{FF2B5EF4-FFF2-40B4-BE49-F238E27FC236}">
                <a16:creationId xmlns:a16="http://schemas.microsoft.com/office/drawing/2014/main" id="{5D1374D2-0CED-13CF-929E-B422CD0E6B9F}"/>
              </a:ext>
            </a:extLst>
          </p:cNvPr>
          <p:cNvCxnSpPr>
            <a:cxnSpLocks/>
          </p:cNvCxnSpPr>
          <p:nvPr/>
        </p:nvCxnSpPr>
        <p:spPr>
          <a:xfrm>
            <a:off x="2495289" y="4133725"/>
            <a:ext cx="6546376" cy="714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4">
            <a:extLst>
              <a:ext uri="{FF2B5EF4-FFF2-40B4-BE49-F238E27FC236}">
                <a16:creationId xmlns:a16="http://schemas.microsoft.com/office/drawing/2014/main" id="{51016FAB-495D-F7B9-D0D1-D4211EBCEB3A}"/>
              </a:ext>
            </a:extLst>
          </p:cNvPr>
          <p:cNvCxnSpPr>
            <a:cxnSpLocks/>
          </p:cNvCxnSpPr>
          <p:nvPr/>
        </p:nvCxnSpPr>
        <p:spPr>
          <a:xfrm>
            <a:off x="2708119" y="4998208"/>
            <a:ext cx="6376200" cy="937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812993-1EB4-4690-9108-EC82024B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65" t="9758" b="2743"/>
          <a:stretch>
            <a:fillRect/>
          </a:stretch>
        </p:blipFill>
        <p:spPr>
          <a:xfrm>
            <a:off x="-991584" y="-1253968"/>
            <a:ext cx="13183584" cy="82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6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3F3801F-692E-4D15-DF9E-DB3AE821B295}"/>
              </a:ext>
            </a:extLst>
          </p:cNvPr>
          <p:cNvSpPr txBox="1"/>
          <p:nvPr/>
        </p:nvSpPr>
        <p:spPr>
          <a:xfrm>
            <a:off x="1567220" y="688862"/>
            <a:ext cx="29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8B47EF1-7BE1-0027-0FB3-9A9FAE5D31AC}"/>
              </a:ext>
            </a:extLst>
          </p:cNvPr>
          <p:cNvSpPr txBox="1"/>
          <p:nvPr/>
        </p:nvSpPr>
        <p:spPr>
          <a:xfrm>
            <a:off x="2039800" y="1477248"/>
            <a:ext cx="8731293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Oat flakes</a:t>
            </a:r>
            <a:r>
              <a:rPr lang="en-US" sz="2800" dirty="0"/>
              <a:t> (- control)</a:t>
            </a:r>
            <a:r>
              <a:rPr lang="sk-SK" sz="2800" dirty="0"/>
              <a:t> – </a:t>
            </a:r>
            <a:r>
              <a:rPr lang="en-US" sz="2800" dirty="0"/>
              <a:t>if </a:t>
            </a:r>
            <a:r>
              <a:rPr lang="sk-SK" sz="2800" dirty="0"/>
              <a:t>plant origin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Oat flakes</a:t>
            </a:r>
            <a:r>
              <a:rPr lang="en-US" sz="2800" dirty="0"/>
              <a:t> (- control)</a:t>
            </a:r>
            <a:r>
              <a:rPr lang="sk-SK" sz="2800" dirty="0"/>
              <a:t> – </a:t>
            </a:r>
            <a:r>
              <a:rPr lang="en-US" sz="2800" dirty="0"/>
              <a:t>if genetically modified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TESTED FOOD – </a:t>
            </a:r>
            <a:r>
              <a:rPr lang="en-US" sz="2800" dirty="0">
                <a:solidFill>
                  <a:srgbClr val="FF0000"/>
                </a:solidFill>
              </a:rPr>
              <a:t>OAT</a:t>
            </a:r>
            <a:r>
              <a:rPr lang="sk-SK" sz="2800" dirty="0">
                <a:solidFill>
                  <a:srgbClr val="FF0000"/>
                </a:solidFill>
              </a:rPr>
              <a:t> FLAKES – </a:t>
            </a:r>
            <a:r>
              <a:rPr lang="en-US" sz="2800" dirty="0">
                <a:solidFill>
                  <a:srgbClr val="FF0000"/>
                </a:solidFill>
              </a:rPr>
              <a:t>if </a:t>
            </a:r>
            <a:r>
              <a:rPr lang="sk-SK" sz="2800" dirty="0">
                <a:solidFill>
                  <a:srgbClr val="FF0000"/>
                </a:solidFill>
              </a:rPr>
              <a:t>plant origin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 TESTED FOOD – </a:t>
            </a:r>
            <a:r>
              <a:rPr lang="en-US" sz="2800" dirty="0">
                <a:solidFill>
                  <a:srgbClr val="FF0000"/>
                </a:solidFill>
              </a:rPr>
              <a:t>OAT</a:t>
            </a:r>
            <a:r>
              <a:rPr lang="sk-SK" sz="2800" dirty="0">
                <a:solidFill>
                  <a:srgbClr val="FF0000"/>
                </a:solidFill>
              </a:rPr>
              <a:t> FLAKES – </a:t>
            </a:r>
            <a:r>
              <a:rPr lang="en-US" sz="2800" dirty="0">
                <a:solidFill>
                  <a:srgbClr val="FF0000"/>
                </a:solidFill>
              </a:rPr>
              <a:t>if genetically</a:t>
            </a:r>
            <a:r>
              <a:rPr lang="sk-SK" sz="2800" dirty="0">
                <a:solidFill>
                  <a:srgbClr val="FF0000"/>
                </a:solidFill>
              </a:rPr>
              <a:t> modified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Positive control – </a:t>
            </a:r>
            <a:r>
              <a:rPr lang="en-US" sz="2800" dirty="0"/>
              <a:t>if </a:t>
            </a:r>
            <a:r>
              <a:rPr lang="sk-SK" sz="2800" dirty="0"/>
              <a:t>plant origin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Positive control – </a:t>
            </a:r>
            <a:r>
              <a:rPr lang="en-US" sz="2800" dirty="0"/>
              <a:t>if genetically</a:t>
            </a:r>
            <a:r>
              <a:rPr lang="sk-SK" sz="2800" dirty="0"/>
              <a:t> modified</a:t>
            </a:r>
          </a:p>
        </p:txBody>
      </p:sp>
    </p:spTree>
    <p:extLst>
      <p:ext uri="{BB962C8B-B14F-4D97-AF65-F5344CB8AC3E}">
        <p14:creationId xmlns:p14="http://schemas.microsoft.com/office/powerpoint/2010/main" val="28882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583CFE-F245-1479-66DE-EB7C8BA33963}"/>
              </a:ext>
            </a:extLst>
          </p:cNvPr>
          <p:cNvSpPr txBox="1"/>
          <p:nvPr/>
        </p:nvSpPr>
        <p:spPr>
          <a:xfrm>
            <a:off x="929391" y="753035"/>
            <a:ext cx="1100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Bands in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Gel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he image depicts a graph showing the migration distance of DNA fragments in base pairs (bp), with values ranging from 2.0 to 10.0, as detected by PCR products.&#10;&#10;AI-generated content may be incorrect.">
            <a:extLst>
              <a:ext uri="{FF2B5EF4-FFF2-40B4-BE49-F238E27FC236}">
                <a16:creationId xmlns:a16="http://schemas.microsoft.com/office/drawing/2014/main" id="{E5E0A6AC-B9FB-0439-E6B8-59CAB3A9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895567"/>
            <a:ext cx="9481457" cy="44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DE41A-2922-27FC-8395-A7EB51F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F8F34D-F138-5BA9-562B-E1675C6A6144}"/>
              </a:ext>
            </a:extLst>
          </p:cNvPr>
          <p:cNvSpPr txBox="1"/>
          <p:nvPr/>
        </p:nvSpPr>
        <p:spPr>
          <a:xfrm>
            <a:off x="1011219" y="1690688"/>
            <a:ext cx="9154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of gene fragment PSII: 455 bp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of modification is 186 bp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Modification is done by the regulation sequence of CaMV-Promoter.</a:t>
            </a:r>
          </a:p>
        </p:txBody>
      </p:sp>
    </p:spTree>
    <p:extLst>
      <p:ext uri="{BB962C8B-B14F-4D97-AF65-F5344CB8AC3E}">
        <p14:creationId xmlns:p14="http://schemas.microsoft.com/office/powerpoint/2010/main" val="4255808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232</Words>
  <Application>Microsoft Macintosh PowerPoint</Application>
  <PresentationFormat>Breitbild</PresentationFormat>
  <Paragraphs>58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Candara</vt:lpstr>
      <vt:lpstr>Motív Office</vt:lpstr>
      <vt:lpstr>Food Investigation about Genetically Modified Crops</vt:lpstr>
      <vt:lpstr>GROUP 13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27</cp:revision>
  <dcterms:created xsi:type="dcterms:W3CDTF">2023-05-05T07:13:37Z</dcterms:created>
  <dcterms:modified xsi:type="dcterms:W3CDTF">2026-06-09T11:23:21Z</dcterms:modified>
</cp:coreProperties>
</file>