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65" r:id="rId6"/>
    <p:sldId id="259" r:id="rId7"/>
    <p:sldId id="262" r:id="rId8"/>
    <p:sldId id="264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22C94D-E5B8-94B7-CB49-07368A65B30C}" v="788" dt="2026-06-03T13:50:01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43"/>
  </p:normalViewPr>
  <p:slideViewPr>
    <p:cSldViewPr snapToGrid="0">
      <p:cViewPr varScale="1">
        <p:scale>
          <a:sx n="110" d="100"/>
          <a:sy n="110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F23ABC-A38F-C72D-FD88-5611775EB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0C20CE3-D35F-1014-929C-7A60F8C35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241DDB3-2DF7-9DD5-5B94-3A07E76E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F2332DA-4B2D-EE67-524D-0C40E04B9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EECA46E-F98D-74AB-E1B3-B4E590DE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140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DD9B7-9023-6B01-6461-8A6FAEB0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A1C3A6C-677B-BF81-B278-680E93254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AE25599-DEB9-B137-57C5-1558A1D20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B7E796C-9FE3-43B7-DCCC-0102C08C8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4E0C794-B653-0645-65A1-BA2124F8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24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90703DF2-6BFD-20CB-685D-3969EF16B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EDE3E99-1390-D6C2-4565-0C3D73B78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81F8C8D-F513-1CC6-C63D-61BA9D0A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C5D3AF0-1058-5C92-8089-59EE35C9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106EB6B-5C1E-6645-C43F-40C6F1AA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332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AEE683-D55E-7644-9FC4-6C9D23EEA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1DD31A-96DB-1AE0-C10D-DC72920EE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CC52D08-C826-0DDD-CB5C-18B95941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4BA46A0-27E1-A17B-3FFB-F4969C90C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3E5F179-A66B-96C5-17CA-C8CD71457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9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A75D7-9A1B-E293-F471-3382F0652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C1BF60-7A99-220F-BEB1-F61364547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76BA829-B13F-53D1-8C5F-ACA88FB7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3898382-DD23-EF2F-8955-0D32A27B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9F69924-2E20-8FA1-445F-FFC9D87D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316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10FF2D-B907-DF91-AEA9-36D1F1CB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CC843F8-EA9F-D1A4-B944-EB7C80E29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B1AFA8F-FC0A-F817-B51C-36DCC19D2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DF52517-04DC-E8B4-23F7-C7B05221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BEAECFE-3297-46B3-B937-F8EF5D90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3C93043-4AC6-490E-0393-110852271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832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4C2543-8007-B4D5-8B80-10272681E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95C45B-B8AA-C578-3A8D-E9D2C8EEA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61BC3F7-F3A2-60F3-D0A9-995004BF5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66EDD5D-CE90-804D-0FDF-ACC2CBDFD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FAEB8BA2-7344-D3A0-7C06-381726510B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8B05728B-FAD7-E773-8DDF-A1183FCF5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603EA872-FC05-6D6D-B85A-A0F122AB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254A48CC-585D-AE4B-A88F-70AFC1D9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3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0419AE-0975-3B84-B1BC-CAC627D2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74B2C7B-B3D1-3316-F47B-5A4AC78C5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D66F3EC-DB9B-9E27-D501-77002EAD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29123DD-518A-23A1-4FAF-A705B144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61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A576004-0A72-39E7-51D8-CA55116A1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131A5CD7-A2CA-3510-B3BE-58FB14F1E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CF49C3C-E7CB-A98B-70EC-73CA536F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608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CAAAD-86F8-65AA-330E-E9279DC36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2AE0704-B613-6C28-DECF-64D136A90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616F81-924E-8C90-6CE7-CBFB5132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0CED8DE-4A8B-9F30-A786-2C0706411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6AB1531-8EB9-AECC-B42B-0C5F996F5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70C7453-1CE7-5844-F0C9-92475D03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063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070D92-F7B3-B624-0919-53F4E7557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1E3AA8F8-8885-F576-E74F-03D981097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57BE15-3BCB-3589-DBEF-E854268FA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361AC50-E954-A9B7-721D-79D01F793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944D600-DC5F-E6B1-BBB2-FFC23DAC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9CC7F96-3F0D-B4DF-4CD1-ECD1182E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78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BC174108-E8C6-A658-8E42-6BF972232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5CF34B-826A-909A-AC69-DE001ADD8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030E94D-8945-FD13-7D60-FE064C240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30D5747-6187-ABE3-31C6-2232F8848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F98DFEF-2506-D3F0-C4BC-36F08A9A2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084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0DABA-CA52-889C-D94F-24D235EEA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357414"/>
            <a:ext cx="9144000" cy="2387600"/>
          </a:xfrm>
        </p:spPr>
        <p:txBody>
          <a:bodyPr>
            <a:normAutofit/>
          </a:bodyPr>
          <a:lstStyle/>
          <a:p>
            <a:r>
              <a:rPr lang="sk-SK" b="1" err="1"/>
              <a:t>Food</a:t>
            </a:r>
            <a:r>
              <a:rPr lang="sk-SK" b="1"/>
              <a:t> </a:t>
            </a:r>
            <a:r>
              <a:rPr lang="sk-SK" b="1" err="1"/>
              <a:t>Investigation</a:t>
            </a:r>
            <a:r>
              <a:rPr lang="sk-SK" b="1"/>
              <a:t> </a:t>
            </a:r>
            <a:r>
              <a:rPr lang="sk-SK" b="1" err="1"/>
              <a:t>about</a:t>
            </a:r>
            <a:r>
              <a:rPr lang="sk-SK" b="1"/>
              <a:t> </a:t>
            </a:r>
            <a:r>
              <a:rPr lang="sk-SK" b="1" err="1"/>
              <a:t>Genetical</a:t>
            </a:r>
            <a:r>
              <a:rPr lang="sk-SK" b="1"/>
              <a:t> </a:t>
            </a:r>
            <a:r>
              <a:rPr lang="sk-SK" b="1" err="1"/>
              <a:t>Modified</a:t>
            </a:r>
            <a:r>
              <a:rPr lang="sk-SK" b="1"/>
              <a:t> </a:t>
            </a:r>
            <a:r>
              <a:rPr lang="sk-SK" b="1" err="1"/>
              <a:t>Crops</a:t>
            </a:r>
            <a:endParaRPr lang="sk-SK" b="1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89C2A8-DEB0-BC76-08B8-601137E65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5752215"/>
            <a:ext cx="9144000" cy="1084262"/>
          </a:xfrm>
        </p:spPr>
        <p:txBody>
          <a:bodyPr>
            <a:normAutofit/>
          </a:bodyPr>
          <a:lstStyle/>
          <a:p>
            <a:r>
              <a:rPr lang="sk-SK" sz="3600" err="1"/>
              <a:t>Hartsville</a:t>
            </a:r>
            <a:r>
              <a:rPr lang="sk-SK" sz="3600"/>
              <a:t> (USA) </a:t>
            </a:r>
            <a:r>
              <a:rPr lang="sk-SK" sz="3600" err="1"/>
              <a:t>June</a:t>
            </a:r>
            <a:r>
              <a:rPr lang="sk-SK" sz="3600"/>
              <a:t> 1</a:t>
            </a:r>
            <a:r>
              <a:rPr lang="sk-SK" sz="3600" baseline="30000"/>
              <a:t>st </a:t>
            </a:r>
            <a:r>
              <a:rPr lang="sk-SK" sz="3600"/>
              <a:t>– </a:t>
            </a:r>
            <a:r>
              <a:rPr lang="sk-SK" sz="3600" err="1"/>
              <a:t>June</a:t>
            </a:r>
            <a:r>
              <a:rPr lang="sk-SK" sz="3600"/>
              <a:t> 5</a:t>
            </a:r>
            <a:r>
              <a:rPr lang="sk-SK" sz="3600" baseline="30000"/>
              <a:t>th</a:t>
            </a:r>
            <a:r>
              <a:rPr lang="sk-SK" sz="3600"/>
              <a:t> 2026</a:t>
            </a:r>
          </a:p>
        </p:txBody>
      </p:sp>
      <p:sp>
        <p:nvSpPr>
          <p:cNvPr id="4" name="BlokTextu 5">
            <a:extLst>
              <a:ext uri="{FF2B5EF4-FFF2-40B4-BE49-F238E27FC236}">
                <a16:creationId xmlns:a16="http://schemas.microsoft.com/office/drawing/2014/main" id="{8507FB1A-77C1-247E-E14C-79C8DE60E468}"/>
              </a:ext>
            </a:extLst>
          </p:cNvPr>
          <p:cNvSpPr txBox="1"/>
          <p:nvPr/>
        </p:nvSpPr>
        <p:spPr>
          <a:xfrm>
            <a:off x="2512655" y="4368865"/>
            <a:ext cx="7246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/>
              <a:t>Tested food: </a:t>
            </a:r>
            <a:r>
              <a:rPr lang="sk-SK" sz="4400" b="1"/>
              <a:t>CORN </a:t>
            </a:r>
            <a:r>
              <a:rPr lang="en-US" sz="4400" b="1"/>
              <a:t>MEAL</a:t>
            </a:r>
            <a:r>
              <a:rPr lang="sk-SK" sz="4400" b="1"/>
              <a:t> </a:t>
            </a:r>
            <a:endParaRPr lang="sk-SK" sz="400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BA2C671-B77C-E7D0-D572-287399437124}"/>
              </a:ext>
            </a:extLst>
          </p:cNvPr>
          <p:cNvSpPr txBox="1"/>
          <p:nvPr/>
        </p:nvSpPr>
        <p:spPr>
          <a:xfrm>
            <a:off x="3490234" y="3244334"/>
            <a:ext cx="6098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600" b="1"/>
              <a:t>Results from Workgroup </a:t>
            </a:r>
            <a:r>
              <a:rPr lang="en-US" sz="3600" b="1"/>
              <a:t>12</a:t>
            </a:r>
            <a:endParaRPr lang="de-DE" sz="3600"/>
          </a:p>
        </p:txBody>
      </p:sp>
    </p:spTree>
    <p:extLst>
      <p:ext uri="{BB962C8B-B14F-4D97-AF65-F5344CB8AC3E}">
        <p14:creationId xmlns:p14="http://schemas.microsoft.com/office/powerpoint/2010/main" val="158558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94459C-60FC-321B-26F7-C2AB94BC4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717"/>
            <a:ext cx="9144000" cy="966319"/>
          </a:xfrm>
        </p:spPr>
        <p:txBody>
          <a:bodyPr/>
          <a:lstStyle/>
          <a:p>
            <a:r>
              <a:rPr lang="sk-SK"/>
              <a:t>GROUP </a:t>
            </a:r>
            <a:r>
              <a:rPr lang="en-US"/>
              <a:t>12</a:t>
            </a:r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B3468A5-803B-B45F-C722-B6153B9B64B8}"/>
              </a:ext>
            </a:extLst>
          </p:cNvPr>
          <p:cNvSpPr txBox="1"/>
          <p:nvPr/>
        </p:nvSpPr>
        <p:spPr>
          <a:xfrm>
            <a:off x="9236841" y="2453788"/>
            <a:ext cx="28587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Dr. Murray Brockman &amp; Rachel Kim</a:t>
            </a:r>
            <a:endParaRPr lang="sk-SK" sz="2400"/>
          </a:p>
          <a:p>
            <a:pPr algn="ctr"/>
            <a:endParaRPr lang="sk-SK" sz="2400"/>
          </a:p>
          <a:p>
            <a:pPr algn="ctr"/>
            <a:r>
              <a:rPr lang="en-US" sz="2400"/>
              <a:t>U.S.A</a:t>
            </a:r>
            <a:endParaRPr lang="sk-SK" sz="2400"/>
          </a:p>
          <a:p>
            <a:pPr algn="ctr"/>
            <a:endParaRPr lang="sk-SK" sz="2400"/>
          </a:p>
          <a:p>
            <a:pPr algn="ctr"/>
            <a:r>
              <a:rPr lang="en-US" sz="2400"/>
              <a:t>SC Governor’s School for Science and Mathematics</a:t>
            </a:r>
            <a:endParaRPr lang="sk-SK" sz="2400"/>
          </a:p>
          <a:p>
            <a:pPr algn="ctr"/>
            <a:endParaRPr lang="sk-SK" sz="240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B4879DE6-813A-2E7C-E3AF-23D94525969B}"/>
              </a:ext>
            </a:extLst>
          </p:cNvPr>
          <p:cNvSpPr txBox="1"/>
          <p:nvPr/>
        </p:nvSpPr>
        <p:spPr>
          <a:xfrm>
            <a:off x="237668" y="3007217"/>
            <a:ext cx="3381676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/>
              <a:t>Divya Rustgi (Mentor)</a:t>
            </a:r>
          </a:p>
          <a:p>
            <a:pPr algn="ctr"/>
            <a:endParaRPr lang="sk-SK" sz="2400"/>
          </a:p>
          <a:p>
            <a:pPr algn="ctr"/>
            <a:r>
              <a:rPr lang="en-US" sz="2400"/>
              <a:t>U.S.A</a:t>
            </a:r>
            <a:endParaRPr lang="sk-SK" sz="2400"/>
          </a:p>
          <a:p>
            <a:pPr algn="ctr"/>
            <a:endParaRPr lang="sk-SK" sz="2400"/>
          </a:p>
          <a:p>
            <a:pPr algn="ctr"/>
            <a:r>
              <a:rPr lang="en-US" sz="2400"/>
              <a:t>SC Governor’s School for Science and Mathematics</a:t>
            </a:r>
            <a:endParaRPr lang="sk-SK" sz="2400"/>
          </a:p>
        </p:txBody>
      </p:sp>
      <p:pic>
        <p:nvPicPr>
          <p:cNvPr id="3" name="Picture 2" descr="File:Flag of the United States.svg - Wikimedia Commons">
            <a:extLst>
              <a:ext uri="{FF2B5EF4-FFF2-40B4-BE49-F238E27FC236}">
                <a16:creationId xmlns:a16="http://schemas.microsoft.com/office/drawing/2014/main" id="{9153EC09-4F89-2396-3F0F-7385681C6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09" y="1019656"/>
            <a:ext cx="2141317" cy="1114789"/>
          </a:xfrm>
          <a:prstGeom prst="rect">
            <a:avLst/>
          </a:prstGeom>
        </p:spPr>
      </p:pic>
      <p:pic>
        <p:nvPicPr>
          <p:cNvPr id="4" name="Picture 3" descr="File:Flag of the United States.svg - Wikimedia Commons">
            <a:extLst>
              <a:ext uri="{FF2B5EF4-FFF2-40B4-BE49-F238E27FC236}">
                <a16:creationId xmlns:a16="http://schemas.microsoft.com/office/drawing/2014/main" id="{EAFC39AB-3FF5-3B86-E9FC-5A7876DAF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797" y="1019655"/>
            <a:ext cx="2141317" cy="1114789"/>
          </a:xfrm>
          <a:prstGeom prst="rect">
            <a:avLst/>
          </a:prstGeom>
        </p:spPr>
      </p:pic>
      <p:pic>
        <p:nvPicPr>
          <p:cNvPr id="5" name="Picture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15BBA873-680A-1791-8776-91D1460521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112" t="1003" r="7586" b="2090"/>
          <a:stretch>
            <a:fillRect/>
          </a:stretch>
        </p:blipFill>
        <p:spPr>
          <a:xfrm flipH="1">
            <a:off x="4130566" y="2132518"/>
            <a:ext cx="4755920" cy="311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9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id="{BCFF4589-BE8D-14E3-C5E7-29F807EABD0A}"/>
              </a:ext>
            </a:extLst>
          </p:cNvPr>
          <p:cNvSpPr txBox="1"/>
          <p:nvPr/>
        </p:nvSpPr>
        <p:spPr>
          <a:xfrm>
            <a:off x="520571" y="514834"/>
            <a:ext cx="724661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k-SK" sz="4000"/>
              <a:t>Tested food: </a:t>
            </a:r>
            <a:r>
              <a:rPr lang="sk-SK" sz="4400" b="1"/>
              <a:t>CORN MEAL</a:t>
            </a:r>
            <a:endParaRPr lang="sk-SK" sz="400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E71C85C1-C224-B4CC-2D89-94AB405E0A55}"/>
              </a:ext>
            </a:extLst>
          </p:cNvPr>
          <p:cNvSpPr txBox="1"/>
          <p:nvPr/>
        </p:nvSpPr>
        <p:spPr>
          <a:xfrm>
            <a:off x="692790" y="1477241"/>
            <a:ext cx="6898105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sz="2800"/>
              <a:t>Grown:  </a:t>
            </a:r>
            <a:r>
              <a:rPr lang="sk-SK" sz="2800" b="1"/>
              <a:t>North Carolina (USA)</a:t>
            </a:r>
          </a:p>
          <a:p>
            <a:endParaRPr lang="sk-SK" sz="2800" b="1"/>
          </a:p>
          <a:p>
            <a:r>
              <a:rPr lang="sk-SK" sz="2800" b="1"/>
              <a:t>GMO </a:t>
            </a:r>
            <a:r>
              <a:rPr lang="sk-SK" sz="2800" b="1" err="1"/>
              <a:t>signed</a:t>
            </a:r>
            <a:r>
              <a:rPr lang="sk-SK" sz="2800" b="1"/>
              <a:t>: no</a:t>
            </a:r>
          </a:p>
          <a:p>
            <a:endParaRPr lang="sk-SK" sz="2800"/>
          </a:p>
          <a:p>
            <a:r>
              <a:rPr lang="sk-SK" sz="2800"/>
              <a:t>Country of </a:t>
            </a:r>
            <a:r>
              <a:rPr lang="sk-SK" sz="2800" err="1"/>
              <a:t>origin</a:t>
            </a:r>
            <a:r>
              <a:rPr lang="sk-SK" sz="2800"/>
              <a:t>:  </a:t>
            </a:r>
            <a:r>
              <a:rPr lang="sk-SK" sz="2800" b="1"/>
              <a:t>USA</a:t>
            </a:r>
          </a:p>
          <a:p>
            <a:endParaRPr lang="sk-SK" sz="2800" b="1"/>
          </a:p>
          <a:p>
            <a:r>
              <a:rPr lang="sk-SK" sz="2800" err="1"/>
              <a:t>Brand</a:t>
            </a:r>
            <a:r>
              <a:rPr lang="sk-SK" sz="2800"/>
              <a:t>: </a:t>
            </a:r>
            <a:r>
              <a:rPr lang="sk-SK" sz="2800" b="1"/>
              <a:t>House-Autry</a:t>
            </a:r>
          </a:p>
          <a:p>
            <a:endParaRPr lang="sk-SK" sz="2800"/>
          </a:p>
          <a:p>
            <a:r>
              <a:rPr lang="sk-SK" sz="2800"/>
              <a:t>Mass: 907g</a:t>
            </a:r>
            <a:endParaRPr lang="sk-SK" sz="2800" b="1"/>
          </a:p>
          <a:p>
            <a:endParaRPr lang="sk-SK" sz="2800"/>
          </a:p>
          <a:p>
            <a:r>
              <a:rPr lang="sk-SK" sz="2800" err="1"/>
              <a:t>Calorific</a:t>
            </a:r>
            <a:r>
              <a:rPr lang="sk-SK" sz="2800"/>
              <a:t> </a:t>
            </a:r>
            <a:r>
              <a:rPr lang="sk-SK" sz="2800" err="1"/>
              <a:t>value</a:t>
            </a:r>
            <a:r>
              <a:rPr lang="sk-SK" sz="2800"/>
              <a:t>: </a:t>
            </a:r>
            <a:r>
              <a:rPr lang="sk-SK" sz="2800" b="1"/>
              <a:t>110kcal per 30g</a:t>
            </a:r>
          </a:p>
        </p:txBody>
      </p:sp>
      <p:pic>
        <p:nvPicPr>
          <p:cNvPr id="8" name="Picture 7" descr="A hand holding a bag of corn&#10;&#10;AI-generated content may be incorrect.">
            <a:extLst>
              <a:ext uri="{FF2B5EF4-FFF2-40B4-BE49-F238E27FC236}">
                <a16:creationId xmlns:a16="http://schemas.microsoft.com/office/drawing/2014/main" id="{CAABB8D0-2011-7EA1-9A33-24AEC75327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59" t="14313" r="681" b="12644"/>
          <a:stretch>
            <a:fillRect/>
          </a:stretch>
        </p:blipFill>
        <p:spPr>
          <a:xfrm>
            <a:off x="6577196" y="1263704"/>
            <a:ext cx="2674248" cy="4814891"/>
          </a:xfrm>
          <a:prstGeom prst="rect">
            <a:avLst/>
          </a:prstGeom>
        </p:spPr>
      </p:pic>
      <p:pic>
        <p:nvPicPr>
          <p:cNvPr id="10" name="Picture 9" descr="A hand holding a packet of food&#10;&#10;AI-generated content may be incorrect.">
            <a:extLst>
              <a:ext uri="{FF2B5EF4-FFF2-40B4-BE49-F238E27FC236}">
                <a16:creationId xmlns:a16="http://schemas.microsoft.com/office/drawing/2014/main" id="{248E6624-6D75-AEDD-7E3D-2B41D5FCA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42" y="1281867"/>
            <a:ext cx="2132905" cy="480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1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15BEB3D8-17B2-2620-8F3A-0D9C3A109CCD}"/>
              </a:ext>
            </a:extLst>
          </p:cNvPr>
          <p:cNvSpPr txBox="1"/>
          <p:nvPr/>
        </p:nvSpPr>
        <p:spPr>
          <a:xfrm>
            <a:off x="1543790" y="606069"/>
            <a:ext cx="970284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k-SK" sz="3200" err="1">
                <a:latin typeface="Arial"/>
                <a:cs typeface="Arial"/>
              </a:rPr>
              <a:t>Observation</a:t>
            </a:r>
            <a:r>
              <a:rPr lang="sk-SK" sz="3200">
                <a:latin typeface="Arial"/>
                <a:cs typeface="Arial"/>
              </a:rPr>
              <a:t>:</a:t>
            </a:r>
            <a:r>
              <a:rPr lang="sk-SK" sz="3200" dirty="0"/>
              <a:t> </a:t>
            </a:r>
            <a:r>
              <a:rPr lang="sk-SK" sz="3200" err="1"/>
              <a:t>Gel</a:t>
            </a:r>
            <a:r>
              <a:rPr lang="sk-SK" sz="3200" dirty="0"/>
              <a:t> </a:t>
            </a:r>
            <a:r>
              <a:rPr lang="sk-SK" sz="3200" err="1"/>
              <a:t>Pattern</a:t>
            </a:r>
            <a:r>
              <a:rPr lang="sk-SK" sz="3200"/>
              <a:t> of Electrophoresis (PAGE)</a:t>
            </a:r>
            <a:endParaRPr lang="sk-SK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4B948325-3E2B-7DA6-E405-3FEEE891C6D3}"/>
              </a:ext>
            </a:extLst>
          </p:cNvPr>
          <p:cNvSpPr txBox="1"/>
          <p:nvPr/>
        </p:nvSpPr>
        <p:spPr>
          <a:xfrm>
            <a:off x="286601" y="1906316"/>
            <a:ext cx="3147201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/>
              <a:t>1.  - GMO control  +PMM</a:t>
            </a:r>
          </a:p>
          <a:p>
            <a:r>
              <a:rPr lang="sk-SK"/>
              <a:t>2. - GMO control +GMM</a:t>
            </a:r>
          </a:p>
          <a:p>
            <a:r>
              <a:rPr lang="sk-SK"/>
              <a:t>3. Tested FOOD +PMM</a:t>
            </a:r>
          </a:p>
          <a:p>
            <a:r>
              <a:rPr lang="sk-SK"/>
              <a:t>4. Tested FOOD +GMM</a:t>
            </a:r>
          </a:p>
          <a:p>
            <a:r>
              <a:rPr lang="sk-SK"/>
              <a:t>5. +GMO control +PMM</a:t>
            </a:r>
          </a:p>
          <a:p>
            <a:r>
              <a:rPr lang="sk-SK"/>
              <a:t>6. +GMO control +GMM</a:t>
            </a:r>
          </a:p>
          <a:p>
            <a:endParaRPr lang="sk-SK"/>
          </a:p>
          <a:p>
            <a:endParaRPr lang="sk-SK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EAD482C-9780-DCA9-1C9D-91B77ED5966D}"/>
              </a:ext>
            </a:extLst>
          </p:cNvPr>
          <p:cNvSpPr txBox="1"/>
          <p:nvPr/>
        </p:nvSpPr>
        <p:spPr>
          <a:xfrm>
            <a:off x="8322845" y="3186866"/>
            <a:ext cx="2783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err="1"/>
              <a:t>CaMV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/and NOS (220 bp)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5CA676C-CC48-79E3-B498-3FA537BB7622}"/>
              </a:ext>
            </a:extLst>
          </p:cNvPr>
          <p:cNvSpPr txBox="1"/>
          <p:nvPr/>
        </p:nvSpPr>
        <p:spPr>
          <a:xfrm>
            <a:off x="8452503" y="2484198"/>
            <a:ext cx="222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PS II (455 bp)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1EC50A3-F32C-9F65-4876-90749AE8A875}"/>
              </a:ext>
            </a:extLst>
          </p:cNvPr>
          <p:cNvSpPr txBox="1"/>
          <p:nvPr/>
        </p:nvSpPr>
        <p:spPr>
          <a:xfrm>
            <a:off x="7348865" y="1442039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M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5DE701C-FA88-994D-7FA7-8541C3A3A290}"/>
              </a:ext>
            </a:extLst>
          </p:cNvPr>
          <p:cNvSpPr txBox="1"/>
          <p:nvPr/>
        </p:nvSpPr>
        <p:spPr>
          <a:xfrm>
            <a:off x="3512929" y="1391931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86192C3-A352-C4F9-45E7-A5EED4CFB7BA}"/>
              </a:ext>
            </a:extLst>
          </p:cNvPr>
          <p:cNvSpPr txBox="1"/>
          <p:nvPr/>
        </p:nvSpPr>
        <p:spPr>
          <a:xfrm>
            <a:off x="4182882" y="1425547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B8DCE2D-701A-248A-3B48-04EF0F2E2543}"/>
              </a:ext>
            </a:extLst>
          </p:cNvPr>
          <p:cNvSpPr txBox="1"/>
          <p:nvPr/>
        </p:nvSpPr>
        <p:spPr>
          <a:xfrm>
            <a:off x="4835873" y="1425547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6EAC1B7-00D8-C31B-BDFC-099FB48B59F3}"/>
              </a:ext>
            </a:extLst>
          </p:cNvPr>
          <p:cNvSpPr txBox="1"/>
          <p:nvPr/>
        </p:nvSpPr>
        <p:spPr>
          <a:xfrm>
            <a:off x="5389440" y="1424587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E487E16-8E1D-6E19-7610-F94EAE760C16}"/>
              </a:ext>
            </a:extLst>
          </p:cNvPr>
          <p:cNvSpPr txBox="1"/>
          <p:nvPr/>
        </p:nvSpPr>
        <p:spPr>
          <a:xfrm>
            <a:off x="6094293" y="1441875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99FE6D9-1FA8-DFBC-47C8-4FE71D2687B2}"/>
              </a:ext>
            </a:extLst>
          </p:cNvPr>
          <p:cNvSpPr txBox="1"/>
          <p:nvPr/>
        </p:nvSpPr>
        <p:spPr>
          <a:xfrm>
            <a:off x="6728705" y="1440916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6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7850516-CA3A-0E18-9BD5-674265E43156}"/>
              </a:ext>
            </a:extLst>
          </p:cNvPr>
          <p:cNvSpPr txBox="1"/>
          <p:nvPr/>
        </p:nvSpPr>
        <p:spPr>
          <a:xfrm>
            <a:off x="8325298" y="4288169"/>
            <a:ext cx="2545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Rest </a:t>
            </a:r>
            <a:r>
              <a:rPr lang="de-DE" err="1"/>
              <a:t>of</a:t>
            </a:r>
            <a:r>
              <a:rPr lang="de-DE"/>
              <a:t> dNTPs</a:t>
            </a:r>
          </a:p>
        </p:txBody>
      </p:sp>
      <p:pic>
        <p:nvPicPr>
          <p:cNvPr id="2" name="Picture 1" descr="A blurry image of a square object&#10;&#10;AI-generated content may be incorrect.">
            <a:extLst>
              <a:ext uri="{FF2B5EF4-FFF2-40B4-BE49-F238E27FC236}">
                <a16:creationId xmlns:a16="http://schemas.microsoft.com/office/drawing/2014/main" id="{16BC3709-DB3E-465E-027C-3CE58D273A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429" t="14559" b="103"/>
          <a:stretch>
            <a:fillRect/>
          </a:stretch>
        </p:blipFill>
        <p:spPr>
          <a:xfrm rot="5400000">
            <a:off x="3419651" y="1819177"/>
            <a:ext cx="4403938" cy="4577475"/>
          </a:xfrm>
          <a:prstGeom prst="rect">
            <a:avLst/>
          </a:prstGeom>
        </p:spPr>
      </p:pic>
      <p:cxnSp>
        <p:nvCxnSpPr>
          <p:cNvPr id="10" name="Gerade Verbindung 4">
            <a:extLst>
              <a:ext uri="{FF2B5EF4-FFF2-40B4-BE49-F238E27FC236}">
                <a16:creationId xmlns:a16="http://schemas.microsoft.com/office/drawing/2014/main" id="{0B1FAF45-E922-7B12-3F36-79B767DAC08F}"/>
              </a:ext>
            </a:extLst>
          </p:cNvPr>
          <p:cNvCxnSpPr/>
          <p:nvPr/>
        </p:nvCxnSpPr>
        <p:spPr>
          <a:xfrm>
            <a:off x="2926927" y="3398744"/>
            <a:ext cx="5395605" cy="60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4">
            <a:extLst>
              <a:ext uri="{FF2B5EF4-FFF2-40B4-BE49-F238E27FC236}">
                <a16:creationId xmlns:a16="http://schemas.microsoft.com/office/drawing/2014/main" id="{D02F5460-284B-3FF8-9B0C-D179B911F429}"/>
              </a:ext>
            </a:extLst>
          </p:cNvPr>
          <p:cNvCxnSpPr/>
          <p:nvPr/>
        </p:nvCxnSpPr>
        <p:spPr>
          <a:xfrm>
            <a:off x="2926620" y="2693598"/>
            <a:ext cx="5395605" cy="60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52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338AD7-822E-6683-CB0C-231D9AF49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885795" y="699175"/>
            <a:ext cx="4202459" cy="6858000"/>
          </a:xfrm>
          <a:prstGeom prst="rect">
            <a:avLst/>
          </a:prstGeom>
        </p:spPr>
      </p:pic>
      <p:sp>
        <p:nvSpPr>
          <p:cNvPr id="4" name="BlokTextu 2">
            <a:extLst>
              <a:ext uri="{FF2B5EF4-FFF2-40B4-BE49-F238E27FC236}">
                <a16:creationId xmlns:a16="http://schemas.microsoft.com/office/drawing/2014/main" id="{E6221C29-8149-85A7-9CD1-3CD86909E0FA}"/>
              </a:ext>
            </a:extLst>
          </p:cNvPr>
          <p:cNvSpPr txBox="1"/>
          <p:nvPr/>
        </p:nvSpPr>
        <p:spPr>
          <a:xfrm>
            <a:off x="1543790" y="606069"/>
            <a:ext cx="972386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k-SK" sz="3200" err="1">
                <a:latin typeface="Arial"/>
                <a:cs typeface="Arial"/>
              </a:rPr>
              <a:t>Observation</a:t>
            </a:r>
            <a:r>
              <a:rPr lang="sk-SK" sz="3200">
                <a:latin typeface="Arial"/>
                <a:cs typeface="Arial"/>
              </a:rPr>
              <a:t>:</a:t>
            </a:r>
            <a:r>
              <a:rPr lang="sk-SK" sz="3200" dirty="0"/>
              <a:t> </a:t>
            </a:r>
            <a:r>
              <a:rPr lang="sk-SK" sz="3200" err="1"/>
              <a:t>Gel</a:t>
            </a:r>
            <a:r>
              <a:rPr lang="sk-SK" sz="3200" dirty="0"/>
              <a:t> </a:t>
            </a:r>
            <a:r>
              <a:rPr lang="sk-SK" sz="3200" err="1"/>
              <a:t>Pattern</a:t>
            </a:r>
            <a:r>
              <a:rPr lang="sk-SK" sz="3200"/>
              <a:t> of Electrophoresis (Agarose)</a:t>
            </a:r>
            <a:endParaRPr lang="sk-SK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lokTextu 6">
            <a:extLst>
              <a:ext uri="{FF2B5EF4-FFF2-40B4-BE49-F238E27FC236}">
                <a16:creationId xmlns:a16="http://schemas.microsoft.com/office/drawing/2014/main" id="{6851A06A-01CB-3394-6241-38FC71493EBC}"/>
              </a:ext>
            </a:extLst>
          </p:cNvPr>
          <p:cNvSpPr txBox="1"/>
          <p:nvPr/>
        </p:nvSpPr>
        <p:spPr>
          <a:xfrm>
            <a:off x="9462132" y="2116522"/>
            <a:ext cx="3147201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/>
              <a:t>1.  -GMO control  +PMM</a:t>
            </a:r>
          </a:p>
          <a:p>
            <a:r>
              <a:rPr lang="sk-SK"/>
              <a:t>2. -GMO control +GMM</a:t>
            </a:r>
          </a:p>
          <a:p>
            <a:r>
              <a:rPr lang="sk-SK"/>
              <a:t>3. Tested FOOD +PMM</a:t>
            </a:r>
          </a:p>
          <a:p>
            <a:r>
              <a:rPr lang="sk-SK"/>
              <a:t>4. Tested FOOD +GMM</a:t>
            </a:r>
          </a:p>
          <a:p>
            <a:r>
              <a:rPr lang="sk-SK"/>
              <a:t>5. +GMO control +PMM</a:t>
            </a:r>
          </a:p>
          <a:p>
            <a:r>
              <a:rPr lang="sk-SK"/>
              <a:t>6. +GMO control +GMM</a:t>
            </a:r>
          </a:p>
          <a:p>
            <a:endParaRPr lang="sk-SK"/>
          </a:p>
          <a:p>
            <a:endParaRPr lang="sk-SK"/>
          </a:p>
        </p:txBody>
      </p:sp>
      <p:sp>
        <p:nvSpPr>
          <p:cNvPr id="10" name="Textfeld 11">
            <a:extLst>
              <a:ext uri="{FF2B5EF4-FFF2-40B4-BE49-F238E27FC236}">
                <a16:creationId xmlns:a16="http://schemas.microsoft.com/office/drawing/2014/main" id="{C0483508-755C-8340-3470-1EF4401263D5}"/>
              </a:ext>
            </a:extLst>
          </p:cNvPr>
          <p:cNvSpPr txBox="1"/>
          <p:nvPr/>
        </p:nvSpPr>
        <p:spPr>
          <a:xfrm>
            <a:off x="2734823" y="1447294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M</a:t>
            </a:r>
          </a:p>
        </p:txBody>
      </p:sp>
      <p:sp>
        <p:nvSpPr>
          <p:cNvPr id="12" name="Textfeld 12">
            <a:extLst>
              <a:ext uri="{FF2B5EF4-FFF2-40B4-BE49-F238E27FC236}">
                <a16:creationId xmlns:a16="http://schemas.microsoft.com/office/drawing/2014/main" id="{5866BD82-CF37-2CEE-AAF0-C2244EB71CE3}"/>
              </a:ext>
            </a:extLst>
          </p:cNvPr>
          <p:cNvSpPr txBox="1"/>
          <p:nvPr/>
        </p:nvSpPr>
        <p:spPr>
          <a:xfrm>
            <a:off x="3880791" y="1454993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14" name="Textfeld 14">
            <a:extLst>
              <a:ext uri="{FF2B5EF4-FFF2-40B4-BE49-F238E27FC236}">
                <a16:creationId xmlns:a16="http://schemas.microsoft.com/office/drawing/2014/main" id="{058B7624-8976-29F5-9515-463D5EB67CAE}"/>
              </a:ext>
            </a:extLst>
          </p:cNvPr>
          <p:cNvSpPr txBox="1"/>
          <p:nvPr/>
        </p:nvSpPr>
        <p:spPr>
          <a:xfrm>
            <a:off x="4834524" y="1462333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759B5D1-025C-D75F-267D-A10C63E1057A}"/>
              </a:ext>
            </a:extLst>
          </p:cNvPr>
          <p:cNvSpPr txBox="1"/>
          <p:nvPr/>
        </p:nvSpPr>
        <p:spPr>
          <a:xfrm>
            <a:off x="5781804" y="1436057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18" name="Textfeld 16">
            <a:extLst>
              <a:ext uri="{FF2B5EF4-FFF2-40B4-BE49-F238E27FC236}">
                <a16:creationId xmlns:a16="http://schemas.microsoft.com/office/drawing/2014/main" id="{24D837E9-BDEC-D1E2-58A0-B038ACF4FDFE}"/>
              </a:ext>
            </a:extLst>
          </p:cNvPr>
          <p:cNvSpPr txBox="1"/>
          <p:nvPr/>
        </p:nvSpPr>
        <p:spPr>
          <a:xfrm>
            <a:off x="6766295" y="1456118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20" name="Textfeld 17">
            <a:extLst>
              <a:ext uri="{FF2B5EF4-FFF2-40B4-BE49-F238E27FC236}">
                <a16:creationId xmlns:a16="http://schemas.microsoft.com/office/drawing/2014/main" id="{B489365C-2863-B1E3-EA7B-C1B87A5A20A1}"/>
              </a:ext>
            </a:extLst>
          </p:cNvPr>
          <p:cNvSpPr txBox="1"/>
          <p:nvPr/>
        </p:nvSpPr>
        <p:spPr>
          <a:xfrm>
            <a:off x="7839010" y="1457640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22" name="Textfeld 18">
            <a:extLst>
              <a:ext uri="{FF2B5EF4-FFF2-40B4-BE49-F238E27FC236}">
                <a16:creationId xmlns:a16="http://schemas.microsoft.com/office/drawing/2014/main" id="{531B00DD-00FA-C3DA-E654-27E351654408}"/>
              </a:ext>
            </a:extLst>
          </p:cNvPr>
          <p:cNvSpPr txBox="1"/>
          <p:nvPr/>
        </p:nvSpPr>
        <p:spPr>
          <a:xfrm>
            <a:off x="8820264" y="1461936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6</a:t>
            </a:r>
          </a:p>
        </p:txBody>
      </p:sp>
      <p:sp>
        <p:nvSpPr>
          <p:cNvPr id="30" name="Textfeld 7">
            <a:extLst>
              <a:ext uri="{FF2B5EF4-FFF2-40B4-BE49-F238E27FC236}">
                <a16:creationId xmlns:a16="http://schemas.microsoft.com/office/drawing/2014/main" id="{3CA5607A-BA8F-672B-2D06-1AE332F6DB99}"/>
              </a:ext>
            </a:extLst>
          </p:cNvPr>
          <p:cNvSpPr txBox="1"/>
          <p:nvPr/>
        </p:nvSpPr>
        <p:spPr>
          <a:xfrm>
            <a:off x="471617" y="3391819"/>
            <a:ext cx="209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err="1"/>
              <a:t>CaMV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/and NOS (220 bp)</a:t>
            </a:r>
          </a:p>
        </p:txBody>
      </p:sp>
      <p:sp>
        <p:nvSpPr>
          <p:cNvPr id="32" name="Textfeld 8">
            <a:extLst>
              <a:ext uri="{FF2B5EF4-FFF2-40B4-BE49-F238E27FC236}">
                <a16:creationId xmlns:a16="http://schemas.microsoft.com/office/drawing/2014/main" id="{DA47AA09-8369-295D-9C36-FF45CCEA8AEF}"/>
              </a:ext>
            </a:extLst>
          </p:cNvPr>
          <p:cNvSpPr txBox="1"/>
          <p:nvPr/>
        </p:nvSpPr>
        <p:spPr>
          <a:xfrm>
            <a:off x="743166" y="2988695"/>
            <a:ext cx="222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PS II (455 bp)</a:t>
            </a:r>
          </a:p>
        </p:txBody>
      </p:sp>
      <p:sp>
        <p:nvSpPr>
          <p:cNvPr id="34" name="Textfeld 20">
            <a:extLst>
              <a:ext uri="{FF2B5EF4-FFF2-40B4-BE49-F238E27FC236}">
                <a16:creationId xmlns:a16="http://schemas.microsoft.com/office/drawing/2014/main" id="{8171AE35-73DA-F250-A91B-48D5091D3AF9}"/>
              </a:ext>
            </a:extLst>
          </p:cNvPr>
          <p:cNvSpPr txBox="1"/>
          <p:nvPr/>
        </p:nvSpPr>
        <p:spPr>
          <a:xfrm>
            <a:off x="742085" y="4240873"/>
            <a:ext cx="2545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Rest </a:t>
            </a:r>
            <a:r>
              <a:rPr lang="de-DE" err="1"/>
              <a:t>of</a:t>
            </a:r>
            <a:r>
              <a:rPr lang="de-DE"/>
              <a:t> dNTPs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3368532B-BC82-A8DB-CA8E-0DC71868831B}"/>
              </a:ext>
            </a:extLst>
          </p:cNvPr>
          <p:cNvCxnSpPr/>
          <p:nvPr/>
        </p:nvCxnSpPr>
        <p:spPr>
          <a:xfrm flipV="1">
            <a:off x="2164928" y="3199770"/>
            <a:ext cx="7287465" cy="96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4">
            <a:extLst>
              <a:ext uri="{FF2B5EF4-FFF2-40B4-BE49-F238E27FC236}">
                <a16:creationId xmlns:a16="http://schemas.microsoft.com/office/drawing/2014/main" id="{9B1D927C-8FA2-D1AC-1A4D-B15C2898DE77}"/>
              </a:ext>
            </a:extLst>
          </p:cNvPr>
          <p:cNvCxnSpPr/>
          <p:nvPr/>
        </p:nvCxnSpPr>
        <p:spPr>
          <a:xfrm>
            <a:off x="2343604" y="3692934"/>
            <a:ext cx="7114045" cy="60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38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B3F3801F-692E-4D15-DF9E-DB3AE821B295}"/>
              </a:ext>
            </a:extLst>
          </p:cNvPr>
          <p:cNvSpPr txBox="1"/>
          <p:nvPr/>
        </p:nvSpPr>
        <p:spPr>
          <a:xfrm>
            <a:off x="1567220" y="688862"/>
            <a:ext cx="298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sk-SK" sz="32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98B47EF1-7BE1-0027-0FB3-9A9FAE5D31AC}"/>
              </a:ext>
            </a:extLst>
          </p:cNvPr>
          <p:cNvSpPr txBox="1"/>
          <p:nvPr/>
        </p:nvSpPr>
        <p:spPr>
          <a:xfrm>
            <a:off x="2039801" y="1477248"/>
            <a:ext cx="9381202" cy="39035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800"/>
              <a:t>Oat flakes (-GMO) – plant origin (PMM)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800"/>
              <a:t>Oat flakes(-GMO)  - genetic modified (GMM)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800">
                <a:solidFill>
                  <a:srgbClr val="FF0000"/>
                </a:solidFill>
              </a:rPr>
              <a:t>TESTED FOOD – CORN MEAL – plant origin (PMM)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800">
                <a:solidFill>
                  <a:srgbClr val="FF0000"/>
                </a:solidFill>
              </a:rPr>
              <a:t> TESTED FOOD – CORN MEAL – genetic modified (GMM)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800"/>
              <a:t>Positive control – plant origin (PMM)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800"/>
              <a:t>Positive control – genetic modified (GMM)</a:t>
            </a:r>
          </a:p>
        </p:txBody>
      </p:sp>
    </p:spTree>
    <p:extLst>
      <p:ext uri="{BB962C8B-B14F-4D97-AF65-F5344CB8AC3E}">
        <p14:creationId xmlns:p14="http://schemas.microsoft.com/office/powerpoint/2010/main" val="2888287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1583CFE-F245-1479-66DE-EB7C8BA33963}"/>
              </a:ext>
            </a:extLst>
          </p:cNvPr>
          <p:cNvSpPr txBox="1"/>
          <p:nvPr/>
        </p:nvSpPr>
        <p:spPr>
          <a:xfrm>
            <a:off x="929391" y="753035"/>
            <a:ext cx="11002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</a:p>
          <a:p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Bands in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Gel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Curve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aph of a product&#10;&#10;AI-generated content may be incorrect.">
            <a:extLst>
              <a:ext uri="{FF2B5EF4-FFF2-40B4-BE49-F238E27FC236}">
                <a16:creationId xmlns:a16="http://schemas.microsoft.com/office/drawing/2014/main" id="{66A433BF-1DE2-46E4-E147-A1EFE3205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69" y="2673374"/>
            <a:ext cx="5958824" cy="2703146"/>
          </a:xfrm>
          <a:prstGeom prst="rect">
            <a:avLst/>
          </a:prstGeom>
        </p:spPr>
      </p:pic>
      <p:pic>
        <p:nvPicPr>
          <p:cNvPr id="4" name="Picture 3" descr="A graph of pairs of pcr products&#10;&#10;AI-generated content may be incorrect.">
            <a:extLst>
              <a:ext uri="{FF2B5EF4-FFF2-40B4-BE49-F238E27FC236}">
                <a16:creationId xmlns:a16="http://schemas.microsoft.com/office/drawing/2014/main" id="{447EF6D7-FA17-38E1-E96B-077DD1072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700" y="2730391"/>
            <a:ext cx="5391150" cy="2590143"/>
          </a:xfrm>
          <a:prstGeom prst="rect">
            <a:avLst/>
          </a:prstGeom>
        </p:spPr>
      </p:pic>
      <p:cxnSp>
        <p:nvCxnSpPr>
          <p:cNvPr id="6" name="Gerade Verbindung 4">
            <a:extLst>
              <a:ext uri="{FF2B5EF4-FFF2-40B4-BE49-F238E27FC236}">
                <a16:creationId xmlns:a16="http://schemas.microsoft.com/office/drawing/2014/main" id="{2E248A2D-E12E-F9CD-17E0-90F2DAA2FB8F}"/>
              </a:ext>
            </a:extLst>
          </p:cNvPr>
          <p:cNvCxnSpPr/>
          <p:nvPr/>
        </p:nvCxnSpPr>
        <p:spPr>
          <a:xfrm flipV="1">
            <a:off x="5995947" y="2700527"/>
            <a:ext cx="9054" cy="35832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feld 20">
            <a:extLst>
              <a:ext uri="{FF2B5EF4-FFF2-40B4-BE49-F238E27FC236}">
                <a16:creationId xmlns:a16="http://schemas.microsoft.com/office/drawing/2014/main" id="{263BDFFF-4CC3-F18F-6349-0BE73516AE68}"/>
              </a:ext>
            </a:extLst>
          </p:cNvPr>
          <p:cNvSpPr txBox="1"/>
          <p:nvPr/>
        </p:nvSpPr>
        <p:spPr>
          <a:xfrm>
            <a:off x="8199174" y="2306969"/>
            <a:ext cx="25450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b="1"/>
              <a:t>Agarose </a:t>
            </a:r>
            <a:endParaRPr lang="en-US" b="1"/>
          </a:p>
        </p:txBody>
      </p:sp>
      <p:sp>
        <p:nvSpPr>
          <p:cNvPr id="15" name="Textfeld 20">
            <a:extLst>
              <a:ext uri="{FF2B5EF4-FFF2-40B4-BE49-F238E27FC236}">
                <a16:creationId xmlns:a16="http://schemas.microsoft.com/office/drawing/2014/main" id="{0EBCF205-E9A0-192B-D25B-3CE717696568}"/>
              </a:ext>
            </a:extLst>
          </p:cNvPr>
          <p:cNvSpPr txBox="1"/>
          <p:nvPr/>
        </p:nvSpPr>
        <p:spPr>
          <a:xfrm>
            <a:off x="2707519" y="2306969"/>
            <a:ext cx="25450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b="1"/>
              <a:t>PAGE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5305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5DE41A-2922-27FC-8395-A7EB51F87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19" y="365125"/>
            <a:ext cx="9819807" cy="1325563"/>
          </a:xfrm>
        </p:spPr>
        <p:txBody>
          <a:bodyPr/>
          <a:lstStyle/>
          <a:p>
            <a:r>
              <a:rPr lang="de-DE" dirty="0" err="1">
                <a:latin typeface="Arial"/>
                <a:cs typeface="Arial"/>
              </a:rPr>
              <a:t>Conclusion</a:t>
            </a:r>
            <a:r>
              <a:rPr lang="de-DE" dirty="0">
                <a:latin typeface="Arial"/>
                <a:cs typeface="Arial"/>
              </a:rPr>
              <a:t>: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1F8F34D-F138-5BA9-562B-E1675C6A6144}"/>
              </a:ext>
            </a:extLst>
          </p:cNvPr>
          <p:cNvSpPr txBox="1"/>
          <p:nvPr/>
        </p:nvSpPr>
        <p:spPr>
          <a:xfrm>
            <a:off x="343813" y="1716963"/>
            <a:ext cx="5570729" cy="5000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3200">
                <a:latin typeface="Arial"/>
                <a:cs typeface="Arial"/>
              </a:rPr>
              <a:t>Test </a:t>
            </a:r>
            <a:r>
              <a:rPr lang="de-DE" sz="3200" err="1">
                <a:latin typeface="Arial"/>
                <a:cs typeface="Arial"/>
              </a:rPr>
              <a:t>food</a:t>
            </a:r>
            <a:r>
              <a:rPr lang="de-DE" sz="3200">
                <a:latin typeface="Arial"/>
                <a:cs typeface="Arial"/>
              </a:rPr>
              <a:t> </a:t>
            </a:r>
            <a:r>
              <a:rPr lang="de-DE" sz="3200" err="1">
                <a:latin typeface="Arial"/>
                <a:cs typeface="Arial"/>
              </a:rPr>
              <a:t>is</a:t>
            </a:r>
            <a:r>
              <a:rPr lang="de-DE" sz="3200">
                <a:latin typeface="Arial"/>
                <a:cs typeface="Arial"/>
              </a:rPr>
              <a:t> </a:t>
            </a:r>
            <a:r>
              <a:rPr lang="de-DE" sz="3200" err="1">
                <a:latin typeface="Arial"/>
                <a:cs typeface="Arial"/>
              </a:rPr>
              <a:t>modified</a:t>
            </a:r>
            <a:r>
              <a:rPr lang="de-DE" sz="3200">
                <a:latin typeface="Arial"/>
                <a:cs typeface="Arial"/>
              </a:rPr>
              <a:t>.</a:t>
            </a:r>
          </a:p>
          <a:p>
            <a:r>
              <a:rPr lang="de-DE" sz="3200" err="1">
                <a:latin typeface="Arial"/>
                <a:cs typeface="Arial"/>
              </a:rPr>
              <a:t>Length</a:t>
            </a:r>
            <a:r>
              <a:rPr lang="de-DE" sz="3200">
                <a:latin typeface="Arial"/>
                <a:cs typeface="Arial"/>
              </a:rPr>
              <a:t> </a:t>
            </a:r>
            <a:r>
              <a:rPr lang="de-DE" sz="3200" err="1">
                <a:latin typeface="Arial"/>
                <a:cs typeface="Arial"/>
              </a:rPr>
              <a:t>of</a:t>
            </a:r>
            <a:r>
              <a:rPr lang="de-DE" sz="3200">
                <a:latin typeface="Arial"/>
                <a:cs typeface="Arial"/>
              </a:rPr>
              <a:t> </a:t>
            </a:r>
            <a:r>
              <a:rPr lang="de-DE" sz="3200" err="1">
                <a:latin typeface="Arial"/>
                <a:cs typeface="Arial"/>
              </a:rPr>
              <a:t>gene</a:t>
            </a:r>
            <a:r>
              <a:rPr lang="de-DE" sz="3200">
                <a:latin typeface="Arial"/>
                <a:cs typeface="Arial"/>
              </a:rPr>
              <a:t> </a:t>
            </a:r>
            <a:r>
              <a:rPr lang="de-DE" sz="3200" err="1">
                <a:latin typeface="Arial"/>
                <a:cs typeface="Arial"/>
              </a:rPr>
              <a:t>fragment</a:t>
            </a:r>
            <a:r>
              <a:rPr lang="de-DE" sz="3200">
                <a:latin typeface="Arial"/>
                <a:cs typeface="Arial"/>
              </a:rPr>
              <a:t> PSII: 507bp</a:t>
            </a:r>
          </a:p>
          <a:p>
            <a:r>
              <a:rPr lang="de-DE" sz="3200" err="1">
                <a:latin typeface="Arial"/>
                <a:cs typeface="Arial"/>
              </a:rPr>
              <a:t>Length</a:t>
            </a:r>
            <a:r>
              <a:rPr lang="de-DE" sz="3200">
                <a:latin typeface="Arial"/>
                <a:cs typeface="Arial"/>
              </a:rPr>
              <a:t> </a:t>
            </a:r>
            <a:r>
              <a:rPr lang="de-DE" sz="3200" err="1">
                <a:latin typeface="Arial"/>
                <a:cs typeface="Arial"/>
              </a:rPr>
              <a:t>of</a:t>
            </a:r>
            <a:r>
              <a:rPr lang="de-DE" sz="3200">
                <a:latin typeface="Arial"/>
                <a:cs typeface="Arial"/>
              </a:rPr>
              <a:t> </a:t>
            </a:r>
            <a:r>
              <a:rPr lang="de-DE" sz="3200" err="1">
                <a:latin typeface="Arial"/>
                <a:cs typeface="Arial"/>
              </a:rPr>
              <a:t>modification</a:t>
            </a:r>
            <a:r>
              <a:rPr lang="de-DE" sz="3200">
                <a:latin typeface="Arial"/>
                <a:cs typeface="Arial"/>
              </a:rPr>
              <a:t> </a:t>
            </a:r>
            <a:r>
              <a:rPr lang="de-DE" sz="3200" err="1">
                <a:latin typeface="Arial"/>
                <a:cs typeface="Arial"/>
              </a:rPr>
              <a:t>is</a:t>
            </a:r>
            <a:r>
              <a:rPr lang="de-DE" sz="3200">
                <a:latin typeface="Arial"/>
                <a:cs typeface="Arial"/>
              </a:rPr>
              <a:t> 192 bp</a:t>
            </a:r>
          </a:p>
          <a:p>
            <a:endParaRPr lang="de-DE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err="1">
                <a:latin typeface="Arial"/>
                <a:cs typeface="Arial"/>
              </a:rPr>
              <a:t>Modification</a:t>
            </a:r>
            <a:r>
              <a:rPr lang="de-DE" sz="3200">
                <a:latin typeface="Arial"/>
                <a:cs typeface="Arial"/>
              </a:rPr>
              <a:t> </a:t>
            </a:r>
            <a:r>
              <a:rPr lang="de-DE" sz="3200" err="1">
                <a:latin typeface="Arial"/>
                <a:cs typeface="Arial"/>
              </a:rPr>
              <a:t>is</a:t>
            </a:r>
            <a:r>
              <a:rPr lang="de-DE" sz="3200">
                <a:latin typeface="Arial"/>
                <a:cs typeface="Arial"/>
              </a:rPr>
              <a:t> </a:t>
            </a:r>
            <a:r>
              <a:rPr lang="de-DE" sz="3200" err="1">
                <a:latin typeface="Arial"/>
                <a:cs typeface="Arial"/>
              </a:rPr>
              <a:t>done</a:t>
            </a:r>
            <a:r>
              <a:rPr lang="de-DE" sz="3200">
                <a:latin typeface="Arial"/>
                <a:cs typeface="Arial"/>
              </a:rPr>
              <a:t> </a:t>
            </a:r>
            <a:r>
              <a:rPr lang="de-DE" sz="3200" err="1">
                <a:latin typeface="Arial"/>
                <a:cs typeface="Arial"/>
              </a:rPr>
              <a:t>by</a:t>
            </a:r>
            <a:r>
              <a:rPr lang="de-DE" sz="3200">
                <a:latin typeface="Arial"/>
                <a:cs typeface="Arial"/>
              </a:rPr>
              <a:t> </a:t>
            </a:r>
            <a:r>
              <a:rPr lang="de-DE" sz="3200" err="1">
                <a:latin typeface="Arial"/>
                <a:cs typeface="Arial"/>
              </a:rPr>
              <a:t>regulation</a:t>
            </a:r>
            <a:r>
              <a:rPr lang="de-DE" sz="3200">
                <a:latin typeface="Arial"/>
                <a:cs typeface="Arial"/>
              </a:rPr>
              <a:t> </a:t>
            </a:r>
            <a:r>
              <a:rPr lang="de-DE" sz="3200" err="1">
                <a:latin typeface="Arial"/>
                <a:cs typeface="Arial"/>
              </a:rPr>
              <a:t>sequence</a:t>
            </a:r>
            <a:r>
              <a:rPr lang="de-DE" sz="3200">
                <a:latin typeface="Arial"/>
                <a:cs typeface="Arial"/>
              </a:rPr>
              <a:t> </a:t>
            </a:r>
            <a:r>
              <a:rPr lang="de-DE" sz="3200" err="1">
                <a:latin typeface="Arial"/>
                <a:cs typeface="Arial"/>
              </a:rPr>
              <a:t>of</a:t>
            </a:r>
            <a:r>
              <a:rPr lang="de-DE" sz="3200">
                <a:latin typeface="Arial"/>
                <a:cs typeface="Arial"/>
              </a:rPr>
              <a:t> </a:t>
            </a:r>
            <a:r>
              <a:rPr lang="de-DE" sz="3200" err="1">
                <a:latin typeface="Arial"/>
                <a:cs typeface="Arial"/>
              </a:rPr>
              <a:t>CaMV</a:t>
            </a:r>
            <a:r>
              <a:rPr lang="de-DE" sz="3200">
                <a:latin typeface="Arial"/>
                <a:cs typeface="Arial"/>
              </a:rPr>
              <a:t>-Promoter </a:t>
            </a:r>
            <a:r>
              <a:rPr lang="de-DE" sz="3200" err="1">
                <a:latin typeface="Arial"/>
                <a:cs typeface="Arial"/>
              </a:rPr>
              <a:t>or</a:t>
            </a:r>
            <a:r>
              <a:rPr lang="de-DE" sz="3200">
                <a:latin typeface="Arial"/>
                <a:cs typeface="Arial"/>
              </a:rPr>
              <a:t>/and NOS-</a:t>
            </a:r>
            <a:r>
              <a:rPr lang="de-DE" sz="3200" err="1">
                <a:latin typeface="Arial"/>
                <a:cs typeface="Arial"/>
              </a:rPr>
              <a:t>Terminater</a:t>
            </a:r>
            <a:endParaRPr lang="de-DE" sz="3200">
              <a:latin typeface="Arial"/>
              <a:cs typeface="Arial"/>
            </a:endParaRPr>
          </a:p>
        </p:txBody>
      </p:sp>
      <p:sp>
        <p:nvSpPr>
          <p:cNvPr id="6" name="Textfeld 3">
            <a:extLst>
              <a:ext uri="{FF2B5EF4-FFF2-40B4-BE49-F238E27FC236}">
                <a16:creationId xmlns:a16="http://schemas.microsoft.com/office/drawing/2014/main" id="{ABADCF0E-B630-D918-E57D-FD58D708017B}"/>
              </a:ext>
            </a:extLst>
          </p:cNvPr>
          <p:cNvSpPr txBox="1"/>
          <p:nvPr/>
        </p:nvSpPr>
        <p:spPr>
          <a:xfrm>
            <a:off x="6534404" y="1706452"/>
            <a:ext cx="5581240" cy="50115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3200" dirty="0">
                <a:latin typeface="Arial"/>
                <a:cs typeface="Arial"/>
              </a:rPr>
              <a:t>Test </a:t>
            </a:r>
            <a:r>
              <a:rPr lang="de-DE" sz="3200" dirty="0" err="1">
                <a:latin typeface="Arial"/>
                <a:cs typeface="Arial"/>
              </a:rPr>
              <a:t>food</a:t>
            </a:r>
            <a:r>
              <a:rPr lang="de-DE" sz="3200" dirty="0">
                <a:latin typeface="Arial"/>
                <a:cs typeface="Arial"/>
              </a:rPr>
              <a:t> </a:t>
            </a:r>
            <a:r>
              <a:rPr lang="de-DE" sz="3200" dirty="0" err="1">
                <a:latin typeface="Arial"/>
                <a:cs typeface="Arial"/>
              </a:rPr>
              <a:t>is</a:t>
            </a:r>
            <a:r>
              <a:rPr lang="de-DE" sz="3200" dirty="0">
                <a:latin typeface="Arial"/>
                <a:cs typeface="Arial"/>
              </a:rPr>
              <a:t> </a:t>
            </a:r>
            <a:r>
              <a:rPr lang="de-DE" sz="3200" dirty="0" err="1">
                <a:latin typeface="Arial"/>
                <a:cs typeface="Arial"/>
              </a:rPr>
              <a:t>modified</a:t>
            </a:r>
            <a:r>
              <a:rPr lang="de-DE" sz="3200" dirty="0">
                <a:latin typeface="Arial"/>
                <a:cs typeface="Arial"/>
              </a:rPr>
              <a:t>.</a:t>
            </a:r>
          </a:p>
          <a:p>
            <a:r>
              <a:rPr lang="de-DE" sz="3200" dirty="0" err="1">
                <a:latin typeface="Arial"/>
                <a:cs typeface="Arial"/>
              </a:rPr>
              <a:t>Length</a:t>
            </a:r>
            <a:r>
              <a:rPr lang="de-DE" sz="3200" dirty="0">
                <a:latin typeface="Arial"/>
                <a:cs typeface="Arial"/>
              </a:rPr>
              <a:t> </a:t>
            </a:r>
            <a:r>
              <a:rPr lang="de-DE" sz="3200" dirty="0" err="1">
                <a:latin typeface="Arial"/>
                <a:cs typeface="Arial"/>
              </a:rPr>
              <a:t>of</a:t>
            </a:r>
            <a:r>
              <a:rPr lang="de-DE" sz="3200" dirty="0">
                <a:latin typeface="Arial"/>
                <a:cs typeface="Arial"/>
              </a:rPr>
              <a:t> </a:t>
            </a:r>
            <a:r>
              <a:rPr lang="de-DE" sz="3200" dirty="0" err="1">
                <a:latin typeface="Arial"/>
                <a:cs typeface="Arial"/>
              </a:rPr>
              <a:t>gene</a:t>
            </a:r>
            <a:r>
              <a:rPr lang="de-DE" sz="3200" dirty="0">
                <a:latin typeface="Arial"/>
                <a:cs typeface="Arial"/>
              </a:rPr>
              <a:t> </a:t>
            </a:r>
            <a:r>
              <a:rPr lang="de-DE" sz="3200" dirty="0" err="1">
                <a:latin typeface="Arial"/>
                <a:cs typeface="Arial"/>
              </a:rPr>
              <a:t>fragment</a:t>
            </a:r>
            <a:r>
              <a:rPr lang="de-DE" sz="3200" dirty="0">
                <a:latin typeface="Arial"/>
                <a:cs typeface="Arial"/>
              </a:rPr>
              <a:t> PSII: 506bp</a:t>
            </a:r>
          </a:p>
          <a:p>
            <a:r>
              <a:rPr lang="de-DE" sz="3200" dirty="0" err="1">
                <a:latin typeface="Arial"/>
                <a:cs typeface="Arial"/>
              </a:rPr>
              <a:t>Length</a:t>
            </a:r>
            <a:r>
              <a:rPr lang="de-DE" sz="3200" dirty="0">
                <a:latin typeface="Arial"/>
                <a:cs typeface="Arial"/>
              </a:rPr>
              <a:t> </a:t>
            </a:r>
            <a:r>
              <a:rPr lang="de-DE" sz="3200" dirty="0" err="1">
                <a:latin typeface="Arial"/>
                <a:cs typeface="Arial"/>
              </a:rPr>
              <a:t>of</a:t>
            </a:r>
            <a:r>
              <a:rPr lang="de-DE" sz="3200" dirty="0">
                <a:latin typeface="Arial"/>
                <a:cs typeface="Arial"/>
              </a:rPr>
              <a:t> </a:t>
            </a:r>
            <a:r>
              <a:rPr lang="de-DE" sz="3200" dirty="0" err="1">
                <a:latin typeface="Arial"/>
                <a:cs typeface="Arial"/>
              </a:rPr>
              <a:t>modification</a:t>
            </a:r>
            <a:r>
              <a:rPr lang="de-DE" sz="3200" dirty="0">
                <a:latin typeface="Arial"/>
                <a:cs typeface="Arial"/>
              </a:rPr>
              <a:t> </a:t>
            </a:r>
            <a:r>
              <a:rPr lang="de-DE" sz="3200" dirty="0" err="1">
                <a:latin typeface="Arial"/>
                <a:cs typeface="Arial"/>
              </a:rPr>
              <a:t>is</a:t>
            </a:r>
            <a:r>
              <a:rPr lang="de-DE" sz="3200" dirty="0">
                <a:latin typeface="Arial"/>
                <a:cs typeface="Arial"/>
              </a:rPr>
              <a:t> 191 bp</a:t>
            </a:r>
          </a:p>
          <a:p>
            <a:endParaRPr lang="de-DE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 err="1">
                <a:latin typeface="Arial"/>
                <a:cs typeface="Arial"/>
              </a:rPr>
              <a:t>Modification</a:t>
            </a:r>
            <a:r>
              <a:rPr lang="de-DE" sz="3200" dirty="0">
                <a:latin typeface="Arial"/>
                <a:cs typeface="Arial"/>
              </a:rPr>
              <a:t> </a:t>
            </a:r>
            <a:r>
              <a:rPr lang="de-DE" sz="3200" dirty="0" err="1">
                <a:latin typeface="Arial"/>
                <a:cs typeface="Arial"/>
              </a:rPr>
              <a:t>is</a:t>
            </a:r>
            <a:r>
              <a:rPr lang="de-DE" sz="3200" dirty="0">
                <a:latin typeface="Arial"/>
                <a:cs typeface="Arial"/>
              </a:rPr>
              <a:t> </a:t>
            </a:r>
            <a:r>
              <a:rPr lang="de-DE" sz="3200" dirty="0" err="1">
                <a:latin typeface="Arial"/>
                <a:cs typeface="Arial"/>
              </a:rPr>
              <a:t>done</a:t>
            </a:r>
            <a:r>
              <a:rPr lang="de-DE" sz="3200" dirty="0">
                <a:latin typeface="Arial"/>
                <a:cs typeface="Arial"/>
              </a:rPr>
              <a:t> </a:t>
            </a:r>
            <a:r>
              <a:rPr lang="de-DE" sz="3200" dirty="0" err="1">
                <a:latin typeface="Arial"/>
                <a:cs typeface="Arial"/>
              </a:rPr>
              <a:t>by</a:t>
            </a:r>
            <a:r>
              <a:rPr lang="de-DE" sz="3200" dirty="0">
                <a:latin typeface="Arial"/>
                <a:cs typeface="Arial"/>
              </a:rPr>
              <a:t> </a:t>
            </a:r>
            <a:r>
              <a:rPr lang="de-DE" sz="3200" dirty="0" err="1">
                <a:latin typeface="Arial"/>
                <a:cs typeface="Arial"/>
              </a:rPr>
              <a:t>regulation</a:t>
            </a:r>
            <a:r>
              <a:rPr lang="de-DE" sz="3200" dirty="0">
                <a:latin typeface="Arial"/>
                <a:cs typeface="Arial"/>
              </a:rPr>
              <a:t> </a:t>
            </a:r>
            <a:r>
              <a:rPr lang="de-DE" sz="3200" dirty="0" err="1">
                <a:latin typeface="Arial"/>
                <a:cs typeface="Arial"/>
              </a:rPr>
              <a:t>sequence</a:t>
            </a:r>
            <a:r>
              <a:rPr lang="de-DE" sz="3200" dirty="0">
                <a:latin typeface="Arial"/>
                <a:cs typeface="Arial"/>
              </a:rPr>
              <a:t> </a:t>
            </a:r>
            <a:r>
              <a:rPr lang="de-DE" sz="3200" dirty="0" err="1">
                <a:latin typeface="Arial"/>
                <a:cs typeface="Arial"/>
              </a:rPr>
              <a:t>of</a:t>
            </a:r>
            <a:r>
              <a:rPr lang="de-DE" sz="3200" dirty="0">
                <a:latin typeface="Arial"/>
                <a:cs typeface="Arial"/>
              </a:rPr>
              <a:t> </a:t>
            </a:r>
            <a:r>
              <a:rPr lang="de-DE" sz="3200" dirty="0" err="1">
                <a:latin typeface="Arial"/>
                <a:cs typeface="Arial"/>
              </a:rPr>
              <a:t>CaMV</a:t>
            </a:r>
            <a:r>
              <a:rPr lang="de-DE" sz="3200" dirty="0">
                <a:latin typeface="Arial"/>
                <a:cs typeface="Arial"/>
              </a:rPr>
              <a:t>-Promoter </a:t>
            </a:r>
            <a:r>
              <a:rPr lang="de-DE" sz="3200" dirty="0" err="1">
                <a:latin typeface="Arial"/>
                <a:cs typeface="Arial"/>
              </a:rPr>
              <a:t>or</a:t>
            </a:r>
            <a:r>
              <a:rPr lang="de-DE" sz="3200" dirty="0">
                <a:latin typeface="Arial"/>
                <a:cs typeface="Arial"/>
              </a:rPr>
              <a:t>/and NOS-</a:t>
            </a:r>
            <a:r>
              <a:rPr lang="de-DE" sz="3200" dirty="0" err="1">
                <a:latin typeface="Arial"/>
                <a:cs typeface="Arial"/>
              </a:rPr>
              <a:t>Terminater</a:t>
            </a:r>
            <a:endParaRPr lang="de-DE" sz="3200" dirty="0">
              <a:latin typeface="Arial"/>
              <a:cs typeface="Arial"/>
            </a:endParaRPr>
          </a:p>
        </p:txBody>
      </p:sp>
      <p:sp>
        <p:nvSpPr>
          <p:cNvPr id="8" name="Textfeld 20">
            <a:extLst>
              <a:ext uri="{FF2B5EF4-FFF2-40B4-BE49-F238E27FC236}">
                <a16:creationId xmlns:a16="http://schemas.microsoft.com/office/drawing/2014/main" id="{73102650-E847-C326-64AF-DEE2BE058CB2}"/>
              </a:ext>
            </a:extLst>
          </p:cNvPr>
          <p:cNvSpPr txBox="1"/>
          <p:nvPr/>
        </p:nvSpPr>
        <p:spPr>
          <a:xfrm>
            <a:off x="2486802" y="1329507"/>
            <a:ext cx="2545017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500" b="1"/>
              <a:t>PAGE</a:t>
            </a:r>
            <a:endParaRPr lang="en-US" sz="2500" b="1"/>
          </a:p>
        </p:txBody>
      </p:sp>
      <p:sp>
        <p:nvSpPr>
          <p:cNvPr id="10" name="Textfeld 20">
            <a:extLst>
              <a:ext uri="{FF2B5EF4-FFF2-40B4-BE49-F238E27FC236}">
                <a16:creationId xmlns:a16="http://schemas.microsoft.com/office/drawing/2014/main" id="{A3F40F75-A044-3D60-0B79-13CC4070B541}"/>
              </a:ext>
            </a:extLst>
          </p:cNvPr>
          <p:cNvSpPr txBox="1"/>
          <p:nvPr/>
        </p:nvSpPr>
        <p:spPr>
          <a:xfrm>
            <a:off x="8598567" y="1329507"/>
            <a:ext cx="2545017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500" b="1"/>
              <a:t>Agarose</a:t>
            </a:r>
            <a:endParaRPr lang="de-DE" sz="2500" b="1" dirty="0"/>
          </a:p>
        </p:txBody>
      </p:sp>
      <p:cxnSp>
        <p:nvCxnSpPr>
          <p:cNvPr id="12" name="Gerade Verbindung 4">
            <a:extLst>
              <a:ext uri="{FF2B5EF4-FFF2-40B4-BE49-F238E27FC236}">
                <a16:creationId xmlns:a16="http://schemas.microsoft.com/office/drawing/2014/main" id="{3E5B6FCE-DD9E-30CB-4C06-5DB171CD5E6C}"/>
              </a:ext>
            </a:extLst>
          </p:cNvPr>
          <p:cNvCxnSpPr/>
          <p:nvPr/>
        </p:nvCxnSpPr>
        <p:spPr>
          <a:xfrm flipH="1" flipV="1">
            <a:off x="6083829" y="1570666"/>
            <a:ext cx="27733" cy="47498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80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385</Words>
  <Application>Microsoft Macintosh PowerPoint</Application>
  <PresentationFormat>Breitbild</PresentationFormat>
  <Paragraphs>85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Candara</vt:lpstr>
      <vt:lpstr>Motív Office</vt:lpstr>
      <vt:lpstr>Food Investigation about Genetical Modified Crops</vt:lpstr>
      <vt:lpstr>GROUP 12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Conclusion: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Učiteľ</dc:creator>
  <cp:lastModifiedBy>Adrian Braun</cp:lastModifiedBy>
  <cp:revision>88</cp:revision>
  <dcterms:created xsi:type="dcterms:W3CDTF">2023-05-05T07:13:37Z</dcterms:created>
  <dcterms:modified xsi:type="dcterms:W3CDTF">2026-06-09T11:22:15Z</dcterms:modified>
</cp:coreProperties>
</file>