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65" r:id="rId6"/>
    <p:sldId id="259" r:id="rId7"/>
    <p:sldId id="262" r:id="rId8"/>
    <p:sldId id="264" r:id="rId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4" autoAdjust="0"/>
    <p:restoredTop sz="94660"/>
  </p:normalViewPr>
  <p:slideViewPr>
    <p:cSldViewPr snapToGrid="0">
      <p:cViewPr varScale="1">
        <p:scale>
          <a:sx n="114" d="100"/>
          <a:sy n="114" d="100"/>
        </p:scale>
        <p:origin x="1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F23ABC-A38F-C72D-FD88-5611775EBE15}"/>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80C20CE3-D35F-1014-929C-7A60F8C35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B241DDB3-2DF7-9DD5-5B94-3A07E76E9F74}"/>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5F2332DA-4B2D-EE67-524D-0C40E04B99E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7EECA46E-F98D-74AB-E1B3-B4E590DEED2B}"/>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426140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DD9B7-9023-6B01-6461-8A6FAEB0FFB5}"/>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2A1C3A6C-677B-BF81-B278-680E9325420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AE25599-DEB9-B137-57C5-1558A1D202DA}"/>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4B7E796C-9FE3-43B7-DCCC-0102C08C878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74E0C794-B653-0645-65A1-BA2124F8A636}"/>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17424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90703DF2-6BFD-20CB-685D-3969EF16BDC8}"/>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7EDE3E99-1390-D6C2-4565-0C3D73B78D98}"/>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81F8C8D-F513-1CC6-C63D-61BA9D0AE5CD}"/>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6C5D3AF0-1058-5C92-8089-59EE35C9BC3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7106EB6B-5C1E-6645-C43F-40C6F1AAF86D}"/>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29833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EE683-D55E-7644-9FC4-6C9D23EEA4ED}"/>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F71DD31A-96DB-1AE0-C10D-DC72920EE03D}"/>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CC52D08-C826-0DDD-CB5C-18B959418CDD}"/>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34BA46A0-27E1-A17B-3FFB-F4969C90CB5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3E5F179-A66B-96C5-17CA-C8CD7145766E}"/>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182947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A75D7-9A1B-E293-F471-3382F0652664}"/>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4FC1BF60-7A99-220F-BEB1-F61364547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F76BA829-B13F-53D1-8C5F-ACA88FB70BB9}"/>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C3898382-DD23-EF2F-8955-0D32A27B0F8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9F69924-2E20-8FA1-445F-FFC9D87D4EFB}"/>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175316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0FF2D-B907-DF91-AEA9-36D1F1CBD499}"/>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9CC843F8-EA9F-D1A4-B944-EB7C80E29640}"/>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3B1AFA8F-FC0A-F817-B51C-36DCC19D2559}"/>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FDF52517-04DC-E8B4-23F7-C7B05221DEE6}"/>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6" name="Zástupný objekt pre pätu 5">
            <a:extLst>
              <a:ext uri="{FF2B5EF4-FFF2-40B4-BE49-F238E27FC236}">
                <a16:creationId xmlns:a16="http://schemas.microsoft.com/office/drawing/2014/main" id="{BBEAECFE-3297-46B3-B937-F8EF5D907338}"/>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23C93043-4AC6-490E-0393-110852271DCE}"/>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155832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4C2543-8007-B4D5-8B80-10272681E06B}"/>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C695C45B-B8AA-C578-3A8D-E9D2C8EEA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861BC3F7-F3A2-60F3-D0A9-995004BF5666}"/>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566EDD5D-CE90-804D-0FDF-ACC2CBDFD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FAEB8BA2-7344-D3A0-7C06-381726510BEB}"/>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8B05728B-FAD7-E773-8DDF-A1183FCF5EEE}"/>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8" name="Zástupný objekt pre pätu 7">
            <a:extLst>
              <a:ext uri="{FF2B5EF4-FFF2-40B4-BE49-F238E27FC236}">
                <a16:creationId xmlns:a16="http://schemas.microsoft.com/office/drawing/2014/main" id="{603EA872-FC05-6D6D-B85A-A0F122AB018B}"/>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254A48CC-585D-AE4B-A88F-70AFC1D9B196}"/>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2833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0419AE-0975-3B84-B1BC-CAC627D2CA94}"/>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974B2C7B-B3D1-3316-F47B-5A4AC78C5BF5}"/>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4" name="Zástupný objekt pre pätu 3">
            <a:extLst>
              <a:ext uri="{FF2B5EF4-FFF2-40B4-BE49-F238E27FC236}">
                <a16:creationId xmlns:a16="http://schemas.microsoft.com/office/drawing/2014/main" id="{8D66F3EC-DB9B-9E27-D501-77002EAD0FCA}"/>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B29123DD-518A-23A1-4FAF-A705B144A027}"/>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22761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5A576004-0A72-39E7-51D8-CA55116A1470}"/>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3" name="Zástupný objekt pre pätu 2">
            <a:extLst>
              <a:ext uri="{FF2B5EF4-FFF2-40B4-BE49-F238E27FC236}">
                <a16:creationId xmlns:a16="http://schemas.microsoft.com/office/drawing/2014/main" id="{131A5CD7-A2CA-3510-B3BE-58FB14F1ED27}"/>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8CF49C3C-E7CB-A98B-70EC-73CA536FD2EC}"/>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15960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CAAAD-86F8-65AA-330E-E9279DC36C4D}"/>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82AE0704-B613-6C28-DECF-64D136A90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D9616F81-924E-8C90-6CE7-CBFB5132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0CED8DE-4A8B-9F30-A786-2C0706411BFB}"/>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6" name="Zástupný objekt pre pätu 5">
            <a:extLst>
              <a:ext uri="{FF2B5EF4-FFF2-40B4-BE49-F238E27FC236}">
                <a16:creationId xmlns:a16="http://schemas.microsoft.com/office/drawing/2014/main" id="{B6AB1531-8EB9-AECC-B42B-0C5F996F5E95}"/>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70C7453-1CE7-5844-F0C9-92475D033C72}"/>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287063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70D92-F7B3-B624-0919-53F4E7557085}"/>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E3AA8F8-8885-F576-E74F-03D981097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0557BE15-3BCB-3589-DBEF-E854268FA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361AC50-E954-A9B7-721D-79D01F793F90}"/>
              </a:ext>
            </a:extLst>
          </p:cNvPr>
          <p:cNvSpPr>
            <a:spLocks noGrp="1"/>
          </p:cNvSpPr>
          <p:nvPr>
            <p:ph type="dt" sz="half" idx="10"/>
          </p:nvPr>
        </p:nvSpPr>
        <p:spPr/>
        <p:txBody>
          <a:bodyPr/>
          <a:lstStyle/>
          <a:p>
            <a:fld id="{E6B73A01-3E39-44EA-AB1C-6D50F4090590}" type="datetimeFigureOut">
              <a:rPr lang="sk-SK" smtClean="0"/>
              <a:t>9.6.2026</a:t>
            </a:fld>
            <a:endParaRPr lang="sk-SK"/>
          </a:p>
        </p:txBody>
      </p:sp>
      <p:sp>
        <p:nvSpPr>
          <p:cNvPr id="6" name="Zástupný objekt pre pätu 5">
            <a:extLst>
              <a:ext uri="{FF2B5EF4-FFF2-40B4-BE49-F238E27FC236}">
                <a16:creationId xmlns:a16="http://schemas.microsoft.com/office/drawing/2014/main" id="{9944D600-DC5F-E6B1-BBB2-FFC23DAC15E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9CC7F96-3F0D-B4DF-4CD1-ECD1182E6880}"/>
              </a:ext>
            </a:extLst>
          </p:cNvPr>
          <p:cNvSpPr>
            <a:spLocks noGrp="1"/>
          </p:cNvSpPr>
          <p:nvPr>
            <p:ph type="sldNum" sz="quarter" idx="12"/>
          </p:nvPr>
        </p:nvSpPr>
        <p:spPr/>
        <p:txBody>
          <a:bodyPr/>
          <a:lstStyle/>
          <a:p>
            <a:fld id="{08E20DD2-3D22-4341-824E-AC215F200030}" type="slidenum">
              <a:rPr lang="sk-SK" smtClean="0"/>
              <a:t>‹Nr.›</a:t>
            </a:fld>
            <a:endParaRPr lang="sk-SK"/>
          </a:p>
        </p:txBody>
      </p:sp>
    </p:spTree>
    <p:extLst>
      <p:ext uri="{BB962C8B-B14F-4D97-AF65-F5344CB8AC3E}">
        <p14:creationId xmlns:p14="http://schemas.microsoft.com/office/powerpoint/2010/main" val="38078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BC174108-E8C6-A658-8E42-6BF972232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7D5CF34B-826A-909A-AC69-DE001ADD8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030E94D-8945-FD13-7D60-FE064C240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73A01-3E39-44EA-AB1C-6D50F4090590}" type="datetimeFigureOut">
              <a:rPr lang="sk-SK" smtClean="0"/>
              <a:t>9.6.2026</a:t>
            </a:fld>
            <a:endParaRPr lang="sk-SK"/>
          </a:p>
        </p:txBody>
      </p:sp>
      <p:sp>
        <p:nvSpPr>
          <p:cNvPr id="5" name="Zástupný objekt pre pätu 4">
            <a:extLst>
              <a:ext uri="{FF2B5EF4-FFF2-40B4-BE49-F238E27FC236}">
                <a16:creationId xmlns:a16="http://schemas.microsoft.com/office/drawing/2014/main" id="{330D5747-6187-ABE3-31C6-2232F884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BF98DFEF-2506-D3F0-C4BC-36F08A9A2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20DD2-3D22-4341-824E-AC215F200030}" type="slidenum">
              <a:rPr lang="sk-SK" smtClean="0"/>
              <a:t>‹Nr.›</a:t>
            </a:fld>
            <a:endParaRPr lang="sk-SK"/>
          </a:p>
        </p:txBody>
      </p:sp>
    </p:spTree>
    <p:extLst>
      <p:ext uri="{BB962C8B-B14F-4D97-AF65-F5344CB8AC3E}">
        <p14:creationId xmlns:p14="http://schemas.microsoft.com/office/powerpoint/2010/main" val="337084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0DABA-CA52-889C-D94F-24D235EEA7D6}"/>
              </a:ext>
            </a:extLst>
          </p:cNvPr>
          <p:cNvSpPr>
            <a:spLocks noGrp="1"/>
          </p:cNvSpPr>
          <p:nvPr>
            <p:ph type="ctrTitle"/>
          </p:nvPr>
        </p:nvSpPr>
        <p:spPr>
          <a:xfrm>
            <a:off x="1638300" y="357414"/>
            <a:ext cx="9144000" cy="2387600"/>
          </a:xfrm>
        </p:spPr>
        <p:txBody>
          <a:bodyPr>
            <a:normAutofit/>
          </a:bodyPr>
          <a:lstStyle/>
          <a:p>
            <a:r>
              <a:rPr lang="sk-SK" b="1" dirty="0" err="1"/>
              <a:t>Food</a:t>
            </a:r>
            <a:r>
              <a:rPr lang="sk-SK" b="1" dirty="0"/>
              <a:t> </a:t>
            </a:r>
            <a:r>
              <a:rPr lang="sk-SK" b="1" dirty="0" err="1"/>
              <a:t>Investigation</a:t>
            </a:r>
            <a:r>
              <a:rPr lang="sk-SK" b="1" dirty="0"/>
              <a:t> </a:t>
            </a:r>
            <a:r>
              <a:rPr lang="sk-SK" b="1" dirty="0" err="1"/>
              <a:t>about</a:t>
            </a:r>
            <a:r>
              <a:rPr lang="sk-SK" b="1" dirty="0"/>
              <a:t> </a:t>
            </a:r>
            <a:r>
              <a:rPr lang="sk-SK" b="1" dirty="0" err="1"/>
              <a:t>Genetical</a:t>
            </a:r>
            <a:r>
              <a:rPr lang="sk-SK" b="1" dirty="0"/>
              <a:t> </a:t>
            </a:r>
            <a:r>
              <a:rPr lang="sk-SK" b="1" dirty="0" err="1"/>
              <a:t>Modified</a:t>
            </a:r>
            <a:r>
              <a:rPr lang="sk-SK" b="1" dirty="0"/>
              <a:t> </a:t>
            </a:r>
            <a:r>
              <a:rPr lang="sk-SK" b="1" dirty="0" err="1"/>
              <a:t>Crops</a:t>
            </a:r>
            <a:endParaRPr lang="sk-SK" b="1" dirty="0"/>
          </a:p>
        </p:txBody>
      </p:sp>
      <p:sp>
        <p:nvSpPr>
          <p:cNvPr id="3" name="Podnadpis 2">
            <a:extLst>
              <a:ext uri="{FF2B5EF4-FFF2-40B4-BE49-F238E27FC236}">
                <a16:creationId xmlns:a16="http://schemas.microsoft.com/office/drawing/2014/main" id="{7A89C2A8-DEB0-BC76-08B8-601137E65D6C}"/>
              </a:ext>
            </a:extLst>
          </p:cNvPr>
          <p:cNvSpPr>
            <a:spLocks noGrp="1"/>
          </p:cNvSpPr>
          <p:nvPr>
            <p:ph type="subTitle" idx="1"/>
          </p:nvPr>
        </p:nvSpPr>
        <p:spPr>
          <a:xfrm>
            <a:off x="1638300" y="5752215"/>
            <a:ext cx="9144000" cy="1084262"/>
          </a:xfrm>
        </p:spPr>
        <p:txBody>
          <a:bodyPr>
            <a:normAutofit/>
          </a:bodyPr>
          <a:lstStyle/>
          <a:p>
            <a:r>
              <a:rPr lang="sk-SK" sz="3600" dirty="0" err="1"/>
              <a:t>Hartsville</a:t>
            </a:r>
            <a:r>
              <a:rPr lang="sk-SK" sz="3600" dirty="0"/>
              <a:t> (USA) </a:t>
            </a:r>
            <a:r>
              <a:rPr lang="sk-SK" sz="3600" dirty="0" err="1"/>
              <a:t>June</a:t>
            </a:r>
            <a:r>
              <a:rPr lang="sk-SK" sz="3600" dirty="0"/>
              <a:t> 1</a:t>
            </a:r>
            <a:r>
              <a:rPr lang="sk-SK" sz="3600" baseline="30000" dirty="0"/>
              <a:t>st </a:t>
            </a:r>
            <a:r>
              <a:rPr lang="sk-SK" sz="3600" dirty="0"/>
              <a:t>– </a:t>
            </a:r>
            <a:r>
              <a:rPr lang="sk-SK" sz="3600" dirty="0" err="1"/>
              <a:t>June</a:t>
            </a:r>
            <a:r>
              <a:rPr lang="sk-SK" sz="3600" dirty="0"/>
              <a:t> 5</a:t>
            </a:r>
            <a:r>
              <a:rPr lang="sk-SK" sz="3600" baseline="30000" dirty="0"/>
              <a:t>th</a:t>
            </a:r>
            <a:r>
              <a:rPr lang="sk-SK" sz="3600" dirty="0"/>
              <a:t> 2026</a:t>
            </a:r>
          </a:p>
        </p:txBody>
      </p:sp>
      <p:sp>
        <p:nvSpPr>
          <p:cNvPr id="4" name="BlokTextu 5">
            <a:extLst>
              <a:ext uri="{FF2B5EF4-FFF2-40B4-BE49-F238E27FC236}">
                <a16:creationId xmlns:a16="http://schemas.microsoft.com/office/drawing/2014/main" id="{8507FB1A-77C1-247E-E14C-79C8DE60E468}"/>
              </a:ext>
            </a:extLst>
          </p:cNvPr>
          <p:cNvSpPr txBox="1"/>
          <p:nvPr/>
        </p:nvSpPr>
        <p:spPr>
          <a:xfrm>
            <a:off x="2512655" y="4044772"/>
            <a:ext cx="7246611" cy="1446550"/>
          </a:xfrm>
          <a:prstGeom prst="rect">
            <a:avLst/>
          </a:prstGeom>
          <a:noFill/>
        </p:spPr>
        <p:txBody>
          <a:bodyPr wrap="square" rtlCol="0">
            <a:spAutoFit/>
          </a:bodyPr>
          <a:lstStyle/>
          <a:p>
            <a:pPr algn="ctr"/>
            <a:r>
              <a:rPr lang="sk-SK" sz="4000" dirty="0"/>
              <a:t>Tested food: </a:t>
            </a:r>
            <a:r>
              <a:rPr lang="en-US" sz="4400" b="1" dirty="0"/>
              <a:t>SOY FLOUR (Hodgson Mill)</a:t>
            </a:r>
            <a:r>
              <a:rPr lang="sk-SK" sz="4400" b="1" dirty="0"/>
              <a:t> </a:t>
            </a:r>
            <a:endParaRPr lang="sk-SK" sz="4000" dirty="0"/>
          </a:p>
        </p:txBody>
      </p:sp>
      <p:sp>
        <p:nvSpPr>
          <p:cNvPr id="6" name="Textfeld 5">
            <a:extLst>
              <a:ext uri="{FF2B5EF4-FFF2-40B4-BE49-F238E27FC236}">
                <a16:creationId xmlns:a16="http://schemas.microsoft.com/office/drawing/2014/main" id="{BBA2C671-B77C-E7D0-D572-287399437124}"/>
              </a:ext>
            </a:extLst>
          </p:cNvPr>
          <p:cNvSpPr txBox="1"/>
          <p:nvPr/>
        </p:nvSpPr>
        <p:spPr>
          <a:xfrm>
            <a:off x="3490234" y="3244334"/>
            <a:ext cx="6098720" cy="646331"/>
          </a:xfrm>
          <a:prstGeom prst="rect">
            <a:avLst/>
          </a:prstGeom>
          <a:noFill/>
        </p:spPr>
        <p:txBody>
          <a:bodyPr wrap="square">
            <a:spAutoFit/>
          </a:bodyPr>
          <a:lstStyle/>
          <a:p>
            <a:r>
              <a:rPr lang="sk-SK" sz="3600" b="1" dirty="0"/>
              <a:t>Results from Workgroup </a:t>
            </a:r>
            <a:r>
              <a:rPr lang="en-US" sz="3600" b="1" dirty="0"/>
              <a:t>11</a:t>
            </a:r>
            <a:endParaRPr lang="de-DE" sz="3600" dirty="0"/>
          </a:p>
        </p:txBody>
      </p:sp>
    </p:spTree>
    <p:extLst>
      <p:ext uri="{BB962C8B-B14F-4D97-AF65-F5344CB8AC3E}">
        <p14:creationId xmlns:p14="http://schemas.microsoft.com/office/powerpoint/2010/main" val="158558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Poland - Wikipedia">
            <a:extLst>
              <a:ext uri="{FF2B5EF4-FFF2-40B4-BE49-F238E27FC236}">
                <a16:creationId xmlns:a16="http://schemas.microsoft.com/office/drawing/2014/main" id="{FE04B91A-2204-F0F3-A4E4-DD957ED8B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05" y="711904"/>
            <a:ext cx="2154990" cy="1319392"/>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994459C-60FC-321B-26F7-C2AB94BC4680}"/>
              </a:ext>
            </a:extLst>
          </p:cNvPr>
          <p:cNvSpPr>
            <a:spLocks noGrp="1"/>
          </p:cNvSpPr>
          <p:nvPr>
            <p:ph type="ctrTitle"/>
          </p:nvPr>
        </p:nvSpPr>
        <p:spPr>
          <a:xfrm>
            <a:off x="1479175" y="-24837"/>
            <a:ext cx="9144000" cy="966319"/>
          </a:xfrm>
        </p:spPr>
        <p:txBody>
          <a:bodyPr/>
          <a:lstStyle/>
          <a:p>
            <a:r>
              <a:rPr lang="sk-SK" dirty="0"/>
              <a:t>GROUP </a:t>
            </a:r>
            <a:r>
              <a:rPr lang="en-US" dirty="0"/>
              <a:t>11</a:t>
            </a:r>
            <a:endParaRPr lang="sk-SK" dirty="0"/>
          </a:p>
        </p:txBody>
      </p:sp>
      <p:pic>
        <p:nvPicPr>
          <p:cNvPr id="6" name="Obrázok 5">
            <a:extLst>
              <a:ext uri="{FF2B5EF4-FFF2-40B4-BE49-F238E27FC236}">
                <a16:creationId xmlns:a16="http://schemas.microsoft.com/office/drawing/2014/main" id="{3EF6233A-AF32-FBC1-6869-C9B8F9DD25CC}"/>
              </a:ext>
            </a:extLst>
          </p:cNvPr>
          <p:cNvPicPr>
            <a:picLocks noChangeAspect="1"/>
          </p:cNvPicPr>
          <p:nvPr/>
        </p:nvPicPr>
        <p:blipFill rotWithShape="1">
          <a:blip r:embed="rId3">
            <a:extLst>
              <a:ext uri="{28A0092B-C50C-407E-A947-70E740481C1C}">
                <a14:useLocalDpi xmlns:a14="http://schemas.microsoft.com/office/drawing/2010/main" val="0"/>
              </a:ext>
            </a:extLst>
          </a:blip>
          <a:srcRect l="20245" t="16983" r="18597" b="17894"/>
          <a:stretch/>
        </p:blipFill>
        <p:spPr>
          <a:xfrm>
            <a:off x="4419681" y="882891"/>
            <a:ext cx="3139250" cy="2507077"/>
          </a:xfrm>
          <a:prstGeom prst="rect">
            <a:avLst/>
          </a:prstGeom>
        </p:spPr>
      </p:pic>
      <p:sp>
        <p:nvSpPr>
          <p:cNvPr id="7" name="BlokTextu 6">
            <a:extLst>
              <a:ext uri="{FF2B5EF4-FFF2-40B4-BE49-F238E27FC236}">
                <a16:creationId xmlns:a16="http://schemas.microsoft.com/office/drawing/2014/main" id="{7B3468A5-803B-B45F-C722-B6153B9B64B8}"/>
              </a:ext>
            </a:extLst>
          </p:cNvPr>
          <p:cNvSpPr txBox="1"/>
          <p:nvPr/>
        </p:nvSpPr>
        <p:spPr>
          <a:xfrm>
            <a:off x="8886792" y="2328396"/>
            <a:ext cx="2858703" cy="2308324"/>
          </a:xfrm>
          <a:prstGeom prst="rect">
            <a:avLst/>
          </a:prstGeom>
          <a:noFill/>
        </p:spPr>
        <p:txBody>
          <a:bodyPr wrap="square" rtlCol="0">
            <a:spAutoFit/>
          </a:bodyPr>
          <a:lstStyle/>
          <a:p>
            <a:pPr algn="ctr"/>
            <a:r>
              <a:rPr lang="en-US" sz="2400" dirty="0"/>
              <a:t>Hannah Loggie</a:t>
            </a:r>
            <a:endParaRPr lang="sk-SK" sz="2400" dirty="0"/>
          </a:p>
          <a:p>
            <a:pPr algn="ctr"/>
            <a:endParaRPr lang="sk-SK" sz="2400" dirty="0"/>
          </a:p>
          <a:p>
            <a:pPr algn="ctr"/>
            <a:r>
              <a:rPr lang="en-US" sz="2400" dirty="0"/>
              <a:t>United States</a:t>
            </a:r>
            <a:endParaRPr lang="sk-SK" sz="2400" dirty="0"/>
          </a:p>
          <a:p>
            <a:pPr algn="ctr"/>
            <a:endParaRPr lang="sk-SK" sz="2400" dirty="0"/>
          </a:p>
          <a:p>
            <a:pPr algn="ctr"/>
            <a:r>
              <a:rPr lang="en-US" sz="2400" dirty="0"/>
              <a:t>GSSM, Hartsville, SC</a:t>
            </a:r>
            <a:endParaRPr lang="sk-SK" sz="2400" dirty="0"/>
          </a:p>
          <a:p>
            <a:pPr algn="ctr"/>
            <a:endParaRPr lang="sk-SK" sz="2400" dirty="0"/>
          </a:p>
        </p:txBody>
      </p:sp>
      <p:sp>
        <p:nvSpPr>
          <p:cNvPr id="8" name="BlokTextu 7">
            <a:extLst>
              <a:ext uri="{FF2B5EF4-FFF2-40B4-BE49-F238E27FC236}">
                <a16:creationId xmlns:a16="http://schemas.microsoft.com/office/drawing/2014/main" id="{B4879DE6-813A-2E7C-E3AF-23D94525969B}"/>
              </a:ext>
            </a:extLst>
          </p:cNvPr>
          <p:cNvSpPr txBox="1"/>
          <p:nvPr/>
        </p:nvSpPr>
        <p:spPr>
          <a:xfrm>
            <a:off x="105878" y="2328396"/>
            <a:ext cx="3262965" cy="1938992"/>
          </a:xfrm>
          <a:prstGeom prst="rect">
            <a:avLst/>
          </a:prstGeom>
          <a:noFill/>
        </p:spPr>
        <p:txBody>
          <a:bodyPr wrap="square" rtlCol="0">
            <a:spAutoFit/>
          </a:bodyPr>
          <a:lstStyle/>
          <a:p>
            <a:pPr algn="ctr"/>
            <a:r>
              <a:rPr lang="en-US" sz="2400" dirty="0"/>
              <a:t>Julia Candeo</a:t>
            </a:r>
            <a:endParaRPr lang="sk-SK" sz="2400" dirty="0"/>
          </a:p>
          <a:p>
            <a:pPr algn="ctr"/>
            <a:endParaRPr lang="sk-SK" sz="2400" dirty="0"/>
          </a:p>
          <a:p>
            <a:pPr algn="ctr"/>
            <a:r>
              <a:rPr lang="en-US" sz="2400" dirty="0"/>
              <a:t>United States</a:t>
            </a:r>
            <a:endParaRPr lang="sk-SK" sz="2400" dirty="0"/>
          </a:p>
          <a:p>
            <a:pPr algn="ctr"/>
            <a:endParaRPr lang="sk-SK" sz="2400" dirty="0"/>
          </a:p>
          <a:p>
            <a:pPr algn="ctr"/>
            <a:r>
              <a:rPr lang="en-US" sz="2400" dirty="0"/>
              <a:t>GSSM, Hartsville, SC</a:t>
            </a:r>
            <a:endParaRPr lang="sk-SK" sz="2400" dirty="0"/>
          </a:p>
        </p:txBody>
      </p:sp>
      <p:sp>
        <p:nvSpPr>
          <p:cNvPr id="4" name="BlokTextu 7">
            <a:extLst>
              <a:ext uri="{FF2B5EF4-FFF2-40B4-BE49-F238E27FC236}">
                <a16:creationId xmlns:a16="http://schemas.microsoft.com/office/drawing/2014/main" id="{CC020A4A-B7E6-84DC-4697-A6FE80434C1B}"/>
              </a:ext>
            </a:extLst>
          </p:cNvPr>
          <p:cNvSpPr txBox="1"/>
          <p:nvPr/>
        </p:nvSpPr>
        <p:spPr>
          <a:xfrm>
            <a:off x="169498" y="5277820"/>
            <a:ext cx="11639616" cy="1569660"/>
          </a:xfrm>
          <a:prstGeom prst="rect">
            <a:avLst/>
          </a:prstGeom>
          <a:noFill/>
        </p:spPr>
        <p:txBody>
          <a:bodyPr wrap="square" rtlCol="0">
            <a:spAutoFit/>
          </a:bodyPr>
          <a:lstStyle/>
          <a:p>
            <a:pPr algn="ctr"/>
            <a:r>
              <a:rPr lang="en-US" sz="2400" dirty="0"/>
              <a:t>Rasa </a:t>
            </a:r>
            <a:r>
              <a:rPr lang="en-US" sz="2400" dirty="0" err="1"/>
              <a:t>Rudzeviciene</a:t>
            </a:r>
            <a:endParaRPr lang="sk-SK" sz="2400" dirty="0"/>
          </a:p>
          <a:p>
            <a:pPr algn="ctr"/>
            <a:endParaRPr lang="en-US" sz="1200" dirty="0"/>
          </a:p>
          <a:p>
            <a:pPr algn="ctr"/>
            <a:r>
              <a:rPr lang="en-US" sz="2400" dirty="0"/>
              <a:t>Lithuania</a:t>
            </a:r>
            <a:endParaRPr lang="sk-SK" sz="2400" dirty="0"/>
          </a:p>
          <a:p>
            <a:pPr algn="ctr"/>
            <a:endParaRPr lang="sk-SK" sz="1200" dirty="0"/>
          </a:p>
          <a:p>
            <a:pPr algn="ctr"/>
            <a:r>
              <a:rPr lang="en-US" sz="2400" dirty="0"/>
              <a:t>Vilniaus </a:t>
            </a:r>
            <a:r>
              <a:rPr lang="en-US" sz="2400" dirty="0" err="1"/>
              <a:t>jezuitu</a:t>
            </a:r>
            <a:r>
              <a:rPr lang="en-US" sz="2400" dirty="0"/>
              <a:t> </a:t>
            </a:r>
            <a:r>
              <a:rPr lang="en-US" sz="2400" dirty="0" err="1"/>
              <a:t>gimnazija</a:t>
            </a:r>
            <a:endParaRPr lang="sk-SK" sz="2400" dirty="0"/>
          </a:p>
        </p:txBody>
      </p:sp>
      <p:pic>
        <p:nvPicPr>
          <p:cNvPr id="9" name="Picture 8" descr="File:Flag of the United States.svg - Wikipedia">
            <a:extLst>
              <a:ext uri="{FF2B5EF4-FFF2-40B4-BE49-F238E27FC236}">
                <a16:creationId xmlns:a16="http://schemas.microsoft.com/office/drawing/2014/main" id="{34F180BA-4B12-F0A9-AF15-C6653E45F215}"/>
              </a:ext>
            </a:extLst>
          </p:cNvPr>
          <p:cNvPicPr>
            <a:picLocks noChangeAspect="1"/>
          </p:cNvPicPr>
          <p:nvPr/>
        </p:nvPicPr>
        <p:blipFill>
          <a:blip r:embed="rId4"/>
          <a:stretch>
            <a:fillRect/>
          </a:stretch>
        </p:blipFill>
        <p:spPr>
          <a:xfrm>
            <a:off x="428980" y="704262"/>
            <a:ext cx="2616760" cy="1599672"/>
          </a:xfrm>
          <a:prstGeom prst="rect">
            <a:avLst/>
          </a:prstGeom>
        </p:spPr>
      </p:pic>
      <p:pic>
        <p:nvPicPr>
          <p:cNvPr id="12" name="Picture 11">
            <a:extLst>
              <a:ext uri="{FF2B5EF4-FFF2-40B4-BE49-F238E27FC236}">
                <a16:creationId xmlns:a16="http://schemas.microsoft.com/office/drawing/2014/main" id="{06F06A0A-C3BE-B645-5E4F-C94E4100F77B}"/>
              </a:ext>
            </a:extLst>
          </p:cNvPr>
          <p:cNvPicPr>
            <a:picLocks noChangeAspect="1"/>
          </p:cNvPicPr>
          <p:nvPr/>
        </p:nvPicPr>
        <p:blipFill>
          <a:blip r:embed="rId5">
            <a:extLst>
              <a:ext uri="{28A0092B-C50C-407E-A947-70E740481C1C}">
                <a14:useLocalDpi xmlns:a14="http://schemas.microsoft.com/office/drawing/2010/main" val="0"/>
              </a:ext>
            </a:extLst>
          </a:blip>
          <a:srcRect t="25485" b="21618"/>
          <a:stretch>
            <a:fillRect/>
          </a:stretch>
        </p:blipFill>
        <p:spPr>
          <a:xfrm>
            <a:off x="4090724" y="781963"/>
            <a:ext cx="3797164" cy="2678064"/>
          </a:xfrm>
          <a:prstGeom prst="rect">
            <a:avLst/>
          </a:prstGeom>
        </p:spPr>
      </p:pic>
      <p:pic>
        <p:nvPicPr>
          <p:cNvPr id="13" name="Picture 12" descr="File:Flag of the United States.svg - Wikipedia">
            <a:extLst>
              <a:ext uri="{FF2B5EF4-FFF2-40B4-BE49-F238E27FC236}">
                <a16:creationId xmlns:a16="http://schemas.microsoft.com/office/drawing/2014/main" id="{4376A2B7-FD00-8CD9-1CC8-14C59A0DB83B}"/>
              </a:ext>
            </a:extLst>
          </p:cNvPr>
          <p:cNvPicPr>
            <a:picLocks noChangeAspect="1"/>
          </p:cNvPicPr>
          <p:nvPr/>
        </p:nvPicPr>
        <p:blipFill>
          <a:blip r:embed="rId4"/>
          <a:stretch>
            <a:fillRect/>
          </a:stretch>
        </p:blipFill>
        <p:spPr>
          <a:xfrm>
            <a:off x="8935848" y="577467"/>
            <a:ext cx="2824172" cy="1726467"/>
          </a:xfrm>
          <a:prstGeom prst="rect">
            <a:avLst/>
          </a:prstGeom>
        </p:spPr>
      </p:pic>
      <p:pic>
        <p:nvPicPr>
          <p:cNvPr id="14" name="Picture 13" descr="Flag of Lithuania - Wikipedia">
            <a:extLst>
              <a:ext uri="{FF2B5EF4-FFF2-40B4-BE49-F238E27FC236}">
                <a16:creationId xmlns:a16="http://schemas.microsoft.com/office/drawing/2014/main" id="{B82496B0-8D3A-E7B7-55C0-B5ED1FBCCF11}"/>
              </a:ext>
            </a:extLst>
          </p:cNvPr>
          <p:cNvPicPr>
            <a:picLocks noChangeAspect="1"/>
          </p:cNvPicPr>
          <p:nvPr/>
        </p:nvPicPr>
        <p:blipFill>
          <a:blip r:embed="rId6"/>
          <a:stretch>
            <a:fillRect/>
          </a:stretch>
        </p:blipFill>
        <p:spPr>
          <a:xfrm>
            <a:off x="4796114" y="3608907"/>
            <a:ext cx="2392363" cy="1435418"/>
          </a:xfrm>
          <a:prstGeom prst="rect">
            <a:avLst/>
          </a:prstGeom>
        </p:spPr>
      </p:pic>
    </p:spTree>
    <p:extLst>
      <p:ext uri="{BB962C8B-B14F-4D97-AF65-F5344CB8AC3E}">
        <p14:creationId xmlns:p14="http://schemas.microsoft.com/office/powerpoint/2010/main" val="31888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BCFF4589-BE8D-14E3-C5E7-29F807EABD0A}"/>
              </a:ext>
            </a:extLst>
          </p:cNvPr>
          <p:cNvSpPr txBox="1"/>
          <p:nvPr/>
        </p:nvSpPr>
        <p:spPr>
          <a:xfrm>
            <a:off x="520571" y="514834"/>
            <a:ext cx="7246611" cy="769441"/>
          </a:xfrm>
          <a:prstGeom prst="rect">
            <a:avLst/>
          </a:prstGeom>
          <a:noFill/>
        </p:spPr>
        <p:txBody>
          <a:bodyPr wrap="square" rtlCol="0">
            <a:spAutoFit/>
          </a:bodyPr>
          <a:lstStyle/>
          <a:p>
            <a:pPr algn="ctr"/>
            <a:r>
              <a:rPr lang="sk-SK" sz="4000" dirty="0"/>
              <a:t>Tested food: </a:t>
            </a:r>
            <a:r>
              <a:rPr lang="en-US" sz="4400" b="1" dirty="0"/>
              <a:t>SOY FLOUR</a:t>
            </a:r>
            <a:endParaRPr lang="sk-SK" sz="4000" dirty="0"/>
          </a:p>
        </p:txBody>
      </p:sp>
      <p:sp>
        <p:nvSpPr>
          <p:cNvPr id="7" name="BlokTextu 6">
            <a:extLst>
              <a:ext uri="{FF2B5EF4-FFF2-40B4-BE49-F238E27FC236}">
                <a16:creationId xmlns:a16="http://schemas.microsoft.com/office/drawing/2014/main" id="{E71C85C1-C224-B4CC-2D89-94AB405E0A55}"/>
              </a:ext>
            </a:extLst>
          </p:cNvPr>
          <p:cNvSpPr txBox="1"/>
          <p:nvPr/>
        </p:nvSpPr>
        <p:spPr>
          <a:xfrm>
            <a:off x="343301" y="1855376"/>
            <a:ext cx="6898105" cy="4832092"/>
          </a:xfrm>
          <a:prstGeom prst="rect">
            <a:avLst/>
          </a:prstGeom>
          <a:noFill/>
        </p:spPr>
        <p:txBody>
          <a:bodyPr wrap="square" rtlCol="0">
            <a:spAutoFit/>
          </a:bodyPr>
          <a:lstStyle/>
          <a:p>
            <a:r>
              <a:rPr lang="sk-SK" sz="2800" dirty="0"/>
              <a:t>Grown:  </a:t>
            </a:r>
            <a:r>
              <a:rPr lang="en-US" sz="2800" b="1"/>
              <a:t>Illinois, U.S.</a:t>
            </a:r>
            <a:endParaRPr lang="sk-SK" sz="2800" b="1" dirty="0"/>
          </a:p>
          <a:p>
            <a:endParaRPr lang="sk-SK" sz="2800" b="1" dirty="0"/>
          </a:p>
          <a:p>
            <a:r>
              <a:rPr lang="sk-SK" sz="2800" b="1" dirty="0"/>
              <a:t>GMO signed: no</a:t>
            </a:r>
            <a:r>
              <a:rPr lang="en-US" sz="2800" b="1" dirty="0"/>
              <a:t> (does not specify)</a:t>
            </a:r>
            <a:endParaRPr lang="sk-SK" sz="2800" b="1" dirty="0"/>
          </a:p>
          <a:p>
            <a:endParaRPr lang="sk-SK" sz="2800" dirty="0"/>
          </a:p>
          <a:p>
            <a:r>
              <a:rPr lang="sk-SK" sz="2800" dirty="0"/>
              <a:t>Country of origin:  </a:t>
            </a:r>
            <a:r>
              <a:rPr lang="en-US" sz="2800" b="1" dirty="0"/>
              <a:t>UNITED STATES</a:t>
            </a:r>
            <a:endParaRPr lang="sk-SK" sz="2800" b="1" dirty="0"/>
          </a:p>
          <a:p>
            <a:endParaRPr lang="sk-SK" sz="2800" b="1" dirty="0"/>
          </a:p>
          <a:p>
            <a:r>
              <a:rPr lang="sk-SK" sz="2800" dirty="0"/>
              <a:t>Brand: </a:t>
            </a:r>
            <a:r>
              <a:rPr lang="en-US" sz="2800" b="1" dirty="0"/>
              <a:t>Hodgson Mill</a:t>
            </a:r>
            <a:endParaRPr lang="sk-SK" sz="2800" b="1" dirty="0"/>
          </a:p>
          <a:p>
            <a:endParaRPr lang="sk-SK" sz="2800" dirty="0"/>
          </a:p>
          <a:p>
            <a:r>
              <a:rPr lang="sk-SK" sz="2800" dirty="0"/>
              <a:t>Mass: </a:t>
            </a:r>
            <a:r>
              <a:rPr lang="sk-SK" sz="2800" b="1" dirty="0"/>
              <a:t>6</a:t>
            </a:r>
            <a:r>
              <a:rPr lang="en-US" sz="2800" b="1" dirty="0"/>
              <a:t>9</a:t>
            </a:r>
            <a:r>
              <a:rPr lang="sk-SK" sz="2800" b="1" dirty="0"/>
              <a:t>0g</a:t>
            </a:r>
          </a:p>
          <a:p>
            <a:endParaRPr lang="sk-SK" sz="2800" dirty="0"/>
          </a:p>
          <a:p>
            <a:r>
              <a:rPr lang="sk-SK" sz="2800" dirty="0"/>
              <a:t>Calorific value: </a:t>
            </a:r>
            <a:r>
              <a:rPr lang="en-US" sz="2800" b="1" dirty="0"/>
              <a:t>120</a:t>
            </a:r>
            <a:r>
              <a:rPr lang="sk-SK" sz="2800" b="1" dirty="0"/>
              <a:t> kcal per </a:t>
            </a:r>
            <a:r>
              <a:rPr lang="en-US" sz="2800" b="1" dirty="0"/>
              <a:t>30</a:t>
            </a:r>
            <a:r>
              <a:rPr lang="sk-SK" sz="2800" b="1" dirty="0"/>
              <a:t>g</a:t>
            </a:r>
          </a:p>
        </p:txBody>
      </p:sp>
      <p:pic>
        <p:nvPicPr>
          <p:cNvPr id="2" name="Picture 1" descr="Hodgson Mill Soy Flour, Certified Organic (24 oz) Delivery or Pickup Near  Me - Instacart">
            <a:extLst>
              <a:ext uri="{FF2B5EF4-FFF2-40B4-BE49-F238E27FC236}">
                <a16:creationId xmlns:a16="http://schemas.microsoft.com/office/drawing/2014/main" id="{CCA64DEA-4317-7F90-BB09-A2408EF95DB0}"/>
              </a:ext>
            </a:extLst>
          </p:cNvPr>
          <p:cNvPicPr>
            <a:picLocks noChangeAspect="1"/>
          </p:cNvPicPr>
          <p:nvPr/>
        </p:nvPicPr>
        <p:blipFill>
          <a:blip r:embed="rId2"/>
          <a:srcRect l="1421" r="22947"/>
          <a:stretch>
            <a:fillRect/>
          </a:stretch>
        </p:blipFill>
        <p:spPr>
          <a:xfrm>
            <a:off x="8667377" y="1904240"/>
            <a:ext cx="3474468" cy="4593944"/>
          </a:xfrm>
          <a:prstGeom prst="rect">
            <a:avLst/>
          </a:prstGeom>
        </p:spPr>
      </p:pic>
      <p:pic>
        <p:nvPicPr>
          <p:cNvPr id="4" name="Picture 3">
            <a:extLst>
              <a:ext uri="{FF2B5EF4-FFF2-40B4-BE49-F238E27FC236}">
                <a16:creationId xmlns:a16="http://schemas.microsoft.com/office/drawing/2014/main" id="{A039234B-FA08-E6B5-2839-A9BBA834A8C7}"/>
              </a:ext>
            </a:extLst>
          </p:cNvPr>
          <p:cNvPicPr>
            <a:picLocks noChangeAspect="1"/>
          </p:cNvPicPr>
          <p:nvPr/>
        </p:nvPicPr>
        <p:blipFill>
          <a:blip r:embed="rId3"/>
          <a:stretch>
            <a:fillRect/>
          </a:stretch>
        </p:blipFill>
        <p:spPr>
          <a:xfrm>
            <a:off x="7027629" y="170532"/>
            <a:ext cx="2885954" cy="3847938"/>
          </a:xfrm>
          <a:prstGeom prst="rect">
            <a:avLst/>
          </a:prstGeom>
        </p:spPr>
      </p:pic>
      <p:pic>
        <p:nvPicPr>
          <p:cNvPr id="8" name="Picture 7">
            <a:extLst>
              <a:ext uri="{FF2B5EF4-FFF2-40B4-BE49-F238E27FC236}">
                <a16:creationId xmlns:a16="http://schemas.microsoft.com/office/drawing/2014/main" id="{6EA393D7-B235-5670-1EE6-30B14D92CDE7}"/>
              </a:ext>
            </a:extLst>
          </p:cNvPr>
          <p:cNvPicPr>
            <a:picLocks noChangeAspect="1"/>
          </p:cNvPicPr>
          <p:nvPr/>
        </p:nvPicPr>
        <p:blipFill>
          <a:blip r:embed="rId4"/>
          <a:stretch>
            <a:fillRect/>
          </a:stretch>
        </p:blipFill>
        <p:spPr>
          <a:xfrm>
            <a:off x="6077440" y="3429000"/>
            <a:ext cx="2327932" cy="3103909"/>
          </a:xfrm>
          <a:prstGeom prst="rect">
            <a:avLst/>
          </a:prstGeom>
        </p:spPr>
      </p:pic>
    </p:spTree>
    <p:extLst>
      <p:ext uri="{BB962C8B-B14F-4D97-AF65-F5344CB8AC3E}">
        <p14:creationId xmlns:p14="http://schemas.microsoft.com/office/powerpoint/2010/main" val="196311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5BEB3D8-17B2-2620-8F3A-0D9C3A109CCD}"/>
              </a:ext>
            </a:extLst>
          </p:cNvPr>
          <p:cNvSpPr txBox="1"/>
          <p:nvPr/>
        </p:nvSpPr>
        <p:spPr>
          <a:xfrm>
            <a:off x="1543790" y="328271"/>
            <a:ext cx="8452115" cy="1077218"/>
          </a:xfrm>
          <a:prstGeom prst="rect">
            <a:avLst/>
          </a:prstGeom>
          <a:noFill/>
        </p:spPr>
        <p:txBody>
          <a:bodyPr wrap="square" rtlCol="0">
            <a:spAutoFit/>
          </a:bodyPr>
          <a:lstStyle/>
          <a:p>
            <a:pPr algn="ctr"/>
            <a:r>
              <a:rPr lang="sk-SK" sz="3200" dirty="0">
                <a:latin typeface="Arial" panose="020B0604020202020204" pitchFamily="34" charset="0"/>
                <a:cs typeface="Arial" panose="020B0604020202020204" pitchFamily="34" charset="0"/>
              </a:rPr>
              <a:t>Observation:</a:t>
            </a:r>
            <a:r>
              <a:rPr lang="sk-SK" sz="3200" dirty="0"/>
              <a:t> Gel Pattern of Electrophoresis</a:t>
            </a:r>
            <a:endParaRPr lang="en-US" sz="3200" dirty="0"/>
          </a:p>
          <a:p>
            <a:pPr algn="ctr"/>
            <a:r>
              <a:rPr lang="en-US" sz="3200" dirty="0">
                <a:latin typeface="Arial" panose="020B0604020202020204" pitchFamily="34" charset="0"/>
                <a:cs typeface="Arial" panose="020B0604020202020204" pitchFamily="34" charset="0"/>
              </a:rPr>
              <a:t>PAGE</a:t>
            </a:r>
            <a:endParaRPr lang="sk-SK" sz="3200" dirty="0">
              <a:latin typeface="Arial" panose="020B0604020202020204" pitchFamily="34" charset="0"/>
              <a:cs typeface="Arial" panose="020B0604020202020204" pitchFamily="34" charset="0"/>
            </a:endParaRPr>
          </a:p>
        </p:txBody>
      </p:sp>
      <p:pic>
        <p:nvPicPr>
          <p:cNvPr id="4" name="Obrázok 3">
            <a:extLst>
              <a:ext uri="{FF2B5EF4-FFF2-40B4-BE49-F238E27FC236}">
                <a16:creationId xmlns:a16="http://schemas.microsoft.com/office/drawing/2014/main" id="{0809DF9E-2566-2DE0-8FF1-A06934BD0E33}"/>
              </a:ext>
            </a:extLst>
          </p:cNvPr>
          <p:cNvPicPr>
            <a:picLocks noChangeAspect="1"/>
          </p:cNvPicPr>
          <p:nvPr/>
        </p:nvPicPr>
        <p:blipFill rotWithShape="1">
          <a:blip r:embed="rId2">
            <a:extLst>
              <a:ext uri="{28A0092B-C50C-407E-A947-70E740481C1C}">
                <a14:useLocalDpi xmlns:a14="http://schemas.microsoft.com/office/drawing/2010/main" val="0"/>
              </a:ext>
            </a:extLst>
          </a:blip>
          <a:srcRect l="18985" t="22028" r="20452" b="13963"/>
          <a:stretch/>
        </p:blipFill>
        <p:spPr>
          <a:xfrm rot="16200000">
            <a:off x="3357820" y="883263"/>
            <a:ext cx="4824058" cy="6798160"/>
          </a:xfrm>
          <a:prstGeom prst="rect">
            <a:avLst/>
          </a:prstGeom>
        </p:spPr>
      </p:pic>
      <p:cxnSp>
        <p:nvCxnSpPr>
          <p:cNvPr id="5" name="Gerade Verbindung 4">
            <a:extLst>
              <a:ext uri="{FF2B5EF4-FFF2-40B4-BE49-F238E27FC236}">
                <a16:creationId xmlns:a16="http://schemas.microsoft.com/office/drawing/2014/main" id="{AFD29A75-3887-76E7-D568-6458478E95C8}"/>
              </a:ext>
            </a:extLst>
          </p:cNvPr>
          <p:cNvCxnSpPr/>
          <p:nvPr/>
        </p:nvCxnSpPr>
        <p:spPr>
          <a:xfrm>
            <a:off x="2370768" y="3837219"/>
            <a:ext cx="6658932" cy="293914"/>
          </a:xfrm>
          <a:prstGeom prst="line">
            <a:avLst/>
          </a:prstGeom>
        </p:spPr>
        <p:style>
          <a:lnRef idx="3">
            <a:schemeClr val="dk1"/>
          </a:lnRef>
          <a:fillRef idx="0">
            <a:schemeClr val="dk1"/>
          </a:fillRef>
          <a:effectRef idx="2">
            <a:schemeClr val="dk1"/>
          </a:effectRef>
          <a:fontRef idx="minor">
            <a:schemeClr val="tx1"/>
          </a:fontRef>
        </p:style>
      </p:cxnSp>
      <p:cxnSp>
        <p:nvCxnSpPr>
          <p:cNvPr id="6" name="Gerade Verbindung 5">
            <a:extLst>
              <a:ext uri="{FF2B5EF4-FFF2-40B4-BE49-F238E27FC236}">
                <a16:creationId xmlns:a16="http://schemas.microsoft.com/office/drawing/2014/main" id="{5C59A5C9-93F0-1B14-73DD-B0FF447CD815}"/>
              </a:ext>
            </a:extLst>
          </p:cNvPr>
          <p:cNvCxnSpPr/>
          <p:nvPr/>
        </p:nvCxnSpPr>
        <p:spPr>
          <a:xfrm>
            <a:off x="2356725" y="4392739"/>
            <a:ext cx="6658932" cy="293914"/>
          </a:xfrm>
          <a:prstGeom prst="line">
            <a:avLst/>
          </a:prstGeom>
        </p:spPr>
        <p:style>
          <a:lnRef idx="3">
            <a:schemeClr val="dk1"/>
          </a:lnRef>
          <a:fillRef idx="0">
            <a:schemeClr val="dk1"/>
          </a:fillRef>
          <a:effectRef idx="2">
            <a:schemeClr val="dk1"/>
          </a:effectRef>
          <a:fontRef idx="minor">
            <a:schemeClr val="tx1"/>
          </a:fontRef>
        </p:style>
      </p:cxnSp>
      <p:cxnSp>
        <p:nvCxnSpPr>
          <p:cNvPr id="10" name="Gerade Verbindung 9">
            <a:extLst>
              <a:ext uri="{FF2B5EF4-FFF2-40B4-BE49-F238E27FC236}">
                <a16:creationId xmlns:a16="http://schemas.microsoft.com/office/drawing/2014/main" id="{5F422A24-0AF0-B75E-09D2-CCDC7303E327}"/>
              </a:ext>
            </a:extLst>
          </p:cNvPr>
          <p:cNvCxnSpPr/>
          <p:nvPr/>
        </p:nvCxnSpPr>
        <p:spPr>
          <a:xfrm>
            <a:off x="2509996" y="4906565"/>
            <a:ext cx="6658932" cy="293914"/>
          </a:xfrm>
          <a:prstGeom prst="line">
            <a:avLst/>
          </a:prstGeom>
        </p:spPr>
        <p:style>
          <a:lnRef idx="3">
            <a:schemeClr val="dk1"/>
          </a:lnRef>
          <a:fillRef idx="0">
            <a:schemeClr val="dk1"/>
          </a:fillRef>
          <a:effectRef idx="2">
            <a:schemeClr val="dk1"/>
          </a:effectRef>
          <a:fontRef idx="minor">
            <a:schemeClr val="tx1"/>
          </a:fontRef>
        </p:style>
      </p:cxnSp>
      <p:sp>
        <p:nvSpPr>
          <p:cNvPr id="12" name="Textfeld 11">
            <a:extLst>
              <a:ext uri="{FF2B5EF4-FFF2-40B4-BE49-F238E27FC236}">
                <a16:creationId xmlns:a16="http://schemas.microsoft.com/office/drawing/2014/main" id="{41EC50A3-F32C-9F65-4876-90749AE8A875}"/>
              </a:ext>
            </a:extLst>
          </p:cNvPr>
          <p:cNvSpPr txBox="1"/>
          <p:nvPr/>
        </p:nvSpPr>
        <p:spPr>
          <a:xfrm>
            <a:off x="2742762" y="1475013"/>
            <a:ext cx="471243" cy="369332"/>
          </a:xfrm>
          <a:prstGeom prst="rect">
            <a:avLst/>
          </a:prstGeom>
          <a:noFill/>
        </p:spPr>
        <p:txBody>
          <a:bodyPr wrap="square" rtlCol="0">
            <a:spAutoFit/>
          </a:bodyPr>
          <a:lstStyle/>
          <a:p>
            <a:r>
              <a:rPr lang="de-DE" dirty="0"/>
              <a:t>M</a:t>
            </a:r>
          </a:p>
        </p:txBody>
      </p:sp>
      <p:sp>
        <p:nvSpPr>
          <p:cNvPr id="13" name="Textfeld 12">
            <a:extLst>
              <a:ext uri="{FF2B5EF4-FFF2-40B4-BE49-F238E27FC236}">
                <a16:creationId xmlns:a16="http://schemas.microsoft.com/office/drawing/2014/main" id="{D5DE701C-FA88-994D-7FA7-8541C3A3A290}"/>
              </a:ext>
            </a:extLst>
          </p:cNvPr>
          <p:cNvSpPr txBox="1"/>
          <p:nvPr/>
        </p:nvSpPr>
        <p:spPr>
          <a:xfrm>
            <a:off x="3677043" y="1442355"/>
            <a:ext cx="471243" cy="369332"/>
          </a:xfrm>
          <a:prstGeom prst="rect">
            <a:avLst/>
          </a:prstGeom>
          <a:noFill/>
        </p:spPr>
        <p:txBody>
          <a:bodyPr wrap="square" rtlCol="0">
            <a:spAutoFit/>
          </a:bodyPr>
          <a:lstStyle/>
          <a:p>
            <a:r>
              <a:rPr lang="de-DE" dirty="0"/>
              <a:t>1</a:t>
            </a:r>
          </a:p>
        </p:txBody>
      </p:sp>
      <p:sp>
        <p:nvSpPr>
          <p:cNvPr id="15" name="Textfeld 14">
            <a:extLst>
              <a:ext uri="{FF2B5EF4-FFF2-40B4-BE49-F238E27FC236}">
                <a16:creationId xmlns:a16="http://schemas.microsoft.com/office/drawing/2014/main" id="{586192C3-A352-C4F9-45E7-A5EED4CFB7BA}"/>
              </a:ext>
            </a:extLst>
          </p:cNvPr>
          <p:cNvSpPr txBox="1"/>
          <p:nvPr/>
        </p:nvSpPr>
        <p:spPr>
          <a:xfrm>
            <a:off x="4677705" y="1452450"/>
            <a:ext cx="471243" cy="369332"/>
          </a:xfrm>
          <a:prstGeom prst="rect">
            <a:avLst/>
          </a:prstGeom>
          <a:noFill/>
        </p:spPr>
        <p:txBody>
          <a:bodyPr wrap="square" rtlCol="0">
            <a:spAutoFit/>
          </a:bodyPr>
          <a:lstStyle/>
          <a:p>
            <a:r>
              <a:rPr lang="de-DE" dirty="0"/>
              <a:t>2</a:t>
            </a:r>
          </a:p>
        </p:txBody>
      </p:sp>
      <p:sp>
        <p:nvSpPr>
          <p:cNvPr id="16" name="Textfeld 15">
            <a:extLst>
              <a:ext uri="{FF2B5EF4-FFF2-40B4-BE49-F238E27FC236}">
                <a16:creationId xmlns:a16="http://schemas.microsoft.com/office/drawing/2014/main" id="{9B8DCE2D-701A-248A-3B48-04EF0F2E2543}"/>
              </a:ext>
            </a:extLst>
          </p:cNvPr>
          <p:cNvSpPr txBox="1"/>
          <p:nvPr/>
        </p:nvSpPr>
        <p:spPr>
          <a:xfrm>
            <a:off x="5535351" y="1451863"/>
            <a:ext cx="471243" cy="369332"/>
          </a:xfrm>
          <a:prstGeom prst="rect">
            <a:avLst/>
          </a:prstGeom>
          <a:noFill/>
        </p:spPr>
        <p:txBody>
          <a:bodyPr wrap="square" rtlCol="0">
            <a:spAutoFit/>
          </a:bodyPr>
          <a:lstStyle/>
          <a:p>
            <a:r>
              <a:rPr lang="de-DE" dirty="0"/>
              <a:t>3</a:t>
            </a:r>
          </a:p>
        </p:txBody>
      </p:sp>
      <p:sp>
        <p:nvSpPr>
          <p:cNvPr id="17" name="Textfeld 16">
            <a:extLst>
              <a:ext uri="{FF2B5EF4-FFF2-40B4-BE49-F238E27FC236}">
                <a16:creationId xmlns:a16="http://schemas.microsoft.com/office/drawing/2014/main" id="{16EAC1B7-00D8-C31B-BDFC-099FB48B59F3}"/>
              </a:ext>
            </a:extLst>
          </p:cNvPr>
          <p:cNvSpPr txBox="1"/>
          <p:nvPr/>
        </p:nvSpPr>
        <p:spPr>
          <a:xfrm>
            <a:off x="6607724" y="1475013"/>
            <a:ext cx="471243" cy="369332"/>
          </a:xfrm>
          <a:prstGeom prst="rect">
            <a:avLst/>
          </a:prstGeom>
          <a:noFill/>
        </p:spPr>
        <p:txBody>
          <a:bodyPr wrap="square" rtlCol="0">
            <a:spAutoFit/>
          </a:bodyPr>
          <a:lstStyle/>
          <a:p>
            <a:r>
              <a:rPr lang="de-DE" dirty="0"/>
              <a:t>4</a:t>
            </a:r>
          </a:p>
        </p:txBody>
      </p:sp>
      <p:sp>
        <p:nvSpPr>
          <p:cNvPr id="18" name="Textfeld 17">
            <a:extLst>
              <a:ext uri="{FF2B5EF4-FFF2-40B4-BE49-F238E27FC236}">
                <a16:creationId xmlns:a16="http://schemas.microsoft.com/office/drawing/2014/main" id="{4E487E16-8E1D-6E19-7610-F94EAE760C16}"/>
              </a:ext>
            </a:extLst>
          </p:cNvPr>
          <p:cNvSpPr txBox="1"/>
          <p:nvPr/>
        </p:nvSpPr>
        <p:spPr>
          <a:xfrm>
            <a:off x="7479201" y="1463503"/>
            <a:ext cx="471243" cy="369332"/>
          </a:xfrm>
          <a:prstGeom prst="rect">
            <a:avLst/>
          </a:prstGeom>
          <a:noFill/>
        </p:spPr>
        <p:txBody>
          <a:bodyPr wrap="square" rtlCol="0">
            <a:spAutoFit/>
          </a:bodyPr>
          <a:lstStyle/>
          <a:p>
            <a:r>
              <a:rPr lang="de-DE" dirty="0"/>
              <a:t>5</a:t>
            </a:r>
          </a:p>
        </p:txBody>
      </p:sp>
      <p:sp>
        <p:nvSpPr>
          <p:cNvPr id="19" name="Textfeld 18">
            <a:extLst>
              <a:ext uri="{FF2B5EF4-FFF2-40B4-BE49-F238E27FC236}">
                <a16:creationId xmlns:a16="http://schemas.microsoft.com/office/drawing/2014/main" id="{599FE6D9-1FA8-DFBC-47C8-4FE71D2687B2}"/>
              </a:ext>
            </a:extLst>
          </p:cNvPr>
          <p:cNvSpPr txBox="1"/>
          <p:nvPr/>
        </p:nvSpPr>
        <p:spPr>
          <a:xfrm>
            <a:off x="8393465" y="1490408"/>
            <a:ext cx="471243" cy="369332"/>
          </a:xfrm>
          <a:prstGeom prst="rect">
            <a:avLst/>
          </a:prstGeom>
          <a:noFill/>
        </p:spPr>
        <p:txBody>
          <a:bodyPr wrap="square" rtlCol="0">
            <a:spAutoFit/>
          </a:bodyPr>
          <a:lstStyle/>
          <a:p>
            <a:r>
              <a:rPr lang="de-DE" dirty="0"/>
              <a:t>6</a:t>
            </a:r>
          </a:p>
        </p:txBody>
      </p:sp>
      <p:cxnSp>
        <p:nvCxnSpPr>
          <p:cNvPr id="20" name="Gerade Verbindung 19">
            <a:extLst>
              <a:ext uri="{FF2B5EF4-FFF2-40B4-BE49-F238E27FC236}">
                <a16:creationId xmlns:a16="http://schemas.microsoft.com/office/drawing/2014/main" id="{C005A41B-0613-314F-CD27-EB30C13D77E0}"/>
              </a:ext>
            </a:extLst>
          </p:cNvPr>
          <p:cNvCxnSpPr/>
          <p:nvPr/>
        </p:nvCxnSpPr>
        <p:spPr>
          <a:xfrm>
            <a:off x="2471918" y="5332525"/>
            <a:ext cx="6658932" cy="293914"/>
          </a:xfrm>
          <a:prstGeom prst="line">
            <a:avLst/>
          </a:prstGeom>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7D231CA9-D567-D306-C39C-E6AD9DC6C250}"/>
              </a:ext>
            </a:extLst>
          </p:cNvPr>
          <p:cNvPicPr>
            <a:picLocks noChangeAspect="1"/>
          </p:cNvPicPr>
          <p:nvPr/>
        </p:nvPicPr>
        <p:blipFill>
          <a:blip r:embed="rId3"/>
          <a:srcRect b="21351"/>
          <a:stretch>
            <a:fillRect/>
          </a:stretch>
        </p:blipFill>
        <p:spPr>
          <a:xfrm>
            <a:off x="2342682" y="1853982"/>
            <a:ext cx="6842250" cy="4824059"/>
          </a:xfrm>
          <a:prstGeom prst="rect">
            <a:avLst/>
          </a:prstGeom>
        </p:spPr>
      </p:pic>
      <p:cxnSp>
        <p:nvCxnSpPr>
          <p:cNvPr id="23" name="Straight Connector 22">
            <a:extLst>
              <a:ext uri="{FF2B5EF4-FFF2-40B4-BE49-F238E27FC236}">
                <a16:creationId xmlns:a16="http://schemas.microsoft.com/office/drawing/2014/main" id="{14752A90-0743-ED68-B13B-4FCABA5DAB25}"/>
              </a:ext>
            </a:extLst>
          </p:cNvPr>
          <p:cNvCxnSpPr>
            <a:cxnSpLocks/>
          </p:cNvCxnSpPr>
          <p:nvPr/>
        </p:nvCxnSpPr>
        <p:spPr>
          <a:xfrm>
            <a:off x="2342682" y="2558005"/>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091CE0-7F8E-1A01-873E-AF08070DF148}"/>
              </a:ext>
            </a:extLst>
          </p:cNvPr>
          <p:cNvCxnSpPr>
            <a:cxnSpLocks/>
          </p:cNvCxnSpPr>
          <p:nvPr/>
        </p:nvCxnSpPr>
        <p:spPr>
          <a:xfrm>
            <a:off x="2333032" y="3393307"/>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46FD0C-1EBA-86A6-A4DE-8CF039570C90}"/>
              </a:ext>
            </a:extLst>
          </p:cNvPr>
          <p:cNvCxnSpPr>
            <a:cxnSpLocks/>
          </p:cNvCxnSpPr>
          <p:nvPr/>
        </p:nvCxnSpPr>
        <p:spPr>
          <a:xfrm>
            <a:off x="2334957" y="3592007"/>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177692-3A22-7FEE-791E-5FC370D964CF}"/>
              </a:ext>
            </a:extLst>
          </p:cNvPr>
          <p:cNvCxnSpPr>
            <a:cxnSpLocks/>
          </p:cNvCxnSpPr>
          <p:nvPr/>
        </p:nvCxnSpPr>
        <p:spPr>
          <a:xfrm>
            <a:off x="2325307" y="3837007"/>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1C61C6-77DA-C946-7B8A-46400EAC41D4}"/>
              </a:ext>
            </a:extLst>
          </p:cNvPr>
          <p:cNvCxnSpPr>
            <a:cxnSpLocks/>
          </p:cNvCxnSpPr>
          <p:nvPr/>
        </p:nvCxnSpPr>
        <p:spPr>
          <a:xfrm>
            <a:off x="2327233" y="4591290"/>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E3B823-3F21-30F2-6E83-7EEF5FFA3026}"/>
              </a:ext>
            </a:extLst>
          </p:cNvPr>
          <p:cNvCxnSpPr>
            <a:cxnSpLocks/>
          </p:cNvCxnSpPr>
          <p:nvPr/>
        </p:nvCxnSpPr>
        <p:spPr>
          <a:xfrm>
            <a:off x="2340733" y="5171962"/>
            <a:ext cx="6840290" cy="8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F50CA6-4286-676F-D1DD-F397284EF923}"/>
              </a:ext>
            </a:extLst>
          </p:cNvPr>
          <p:cNvCxnSpPr>
            <a:cxnSpLocks/>
          </p:cNvCxnSpPr>
          <p:nvPr/>
        </p:nvCxnSpPr>
        <p:spPr>
          <a:xfrm>
            <a:off x="2331085" y="5694754"/>
            <a:ext cx="6840290" cy="81023"/>
          </a:xfrm>
          <a:prstGeom prst="line">
            <a:avLst/>
          </a:prstGeom>
        </p:spPr>
        <p:style>
          <a:lnRef idx="1">
            <a:schemeClr val="accent1"/>
          </a:lnRef>
          <a:fillRef idx="0">
            <a:schemeClr val="accent1"/>
          </a:fillRef>
          <a:effectRef idx="0">
            <a:schemeClr val="accent1"/>
          </a:effectRef>
          <a:fontRef idx="minor">
            <a:schemeClr val="tx1"/>
          </a:fontRef>
        </p:style>
      </p:cxnSp>
      <p:sp>
        <p:nvSpPr>
          <p:cNvPr id="37" name="BlokTextu 6">
            <a:extLst>
              <a:ext uri="{FF2B5EF4-FFF2-40B4-BE49-F238E27FC236}">
                <a16:creationId xmlns:a16="http://schemas.microsoft.com/office/drawing/2014/main" id="{84B48674-CB02-19E8-8249-08157F19480B}"/>
              </a:ext>
            </a:extLst>
          </p:cNvPr>
          <p:cNvSpPr txBox="1"/>
          <p:nvPr/>
        </p:nvSpPr>
        <p:spPr>
          <a:xfrm>
            <a:off x="74427" y="1366997"/>
            <a:ext cx="2261937" cy="2862322"/>
          </a:xfrm>
          <a:prstGeom prst="rect">
            <a:avLst/>
          </a:prstGeom>
          <a:noFill/>
        </p:spPr>
        <p:txBody>
          <a:bodyPr wrap="square" rtlCol="0">
            <a:spAutoFit/>
          </a:bodyPr>
          <a:lstStyle/>
          <a:p>
            <a:r>
              <a:rPr lang="sk-SK" dirty="0"/>
              <a:t>1.  -</a:t>
            </a:r>
            <a:r>
              <a:rPr lang="sk-SK" dirty="0" err="1"/>
              <a:t>control</a:t>
            </a:r>
            <a:r>
              <a:rPr lang="sk-SK" dirty="0"/>
              <a:t>  PMM</a:t>
            </a:r>
          </a:p>
          <a:p>
            <a:r>
              <a:rPr lang="sk-SK" dirty="0"/>
              <a:t>2. –</a:t>
            </a:r>
            <a:r>
              <a:rPr lang="sk-SK" dirty="0" err="1"/>
              <a:t>control</a:t>
            </a:r>
            <a:r>
              <a:rPr lang="sk-SK" dirty="0"/>
              <a:t> GMM</a:t>
            </a:r>
          </a:p>
          <a:p>
            <a:endParaRPr lang="sk-SK" dirty="0"/>
          </a:p>
          <a:p>
            <a:r>
              <a:rPr lang="sk-SK" dirty="0"/>
              <a:t>3. </a:t>
            </a:r>
            <a:r>
              <a:rPr lang="sk-SK" dirty="0" err="1"/>
              <a:t>Tested</a:t>
            </a:r>
            <a:r>
              <a:rPr lang="sk-SK" dirty="0"/>
              <a:t> FOOD PMM</a:t>
            </a:r>
          </a:p>
          <a:p>
            <a:r>
              <a:rPr lang="sk-SK" dirty="0"/>
              <a:t>4. </a:t>
            </a:r>
            <a:r>
              <a:rPr lang="sk-SK" dirty="0" err="1"/>
              <a:t>Tested</a:t>
            </a:r>
            <a:r>
              <a:rPr lang="sk-SK" dirty="0"/>
              <a:t> FOOD GMM</a:t>
            </a:r>
          </a:p>
          <a:p>
            <a:endParaRPr lang="sk-SK" dirty="0"/>
          </a:p>
          <a:p>
            <a:r>
              <a:rPr lang="sk-SK" dirty="0"/>
              <a:t>5. +</a:t>
            </a:r>
            <a:r>
              <a:rPr lang="sk-SK" dirty="0" err="1"/>
              <a:t>control</a:t>
            </a:r>
            <a:r>
              <a:rPr lang="sk-SK" dirty="0"/>
              <a:t>  PMM</a:t>
            </a:r>
          </a:p>
          <a:p>
            <a:r>
              <a:rPr lang="sk-SK" dirty="0"/>
              <a:t>6. +</a:t>
            </a:r>
            <a:r>
              <a:rPr lang="sk-SK" dirty="0" err="1"/>
              <a:t>control</a:t>
            </a:r>
            <a:r>
              <a:rPr lang="sk-SK" dirty="0"/>
              <a:t> GMM</a:t>
            </a:r>
          </a:p>
          <a:p>
            <a:endParaRPr lang="sk-SK" dirty="0"/>
          </a:p>
          <a:p>
            <a:endParaRPr lang="sk-SK" dirty="0"/>
          </a:p>
        </p:txBody>
      </p:sp>
      <p:sp>
        <p:nvSpPr>
          <p:cNvPr id="38" name="Textfeld 7">
            <a:extLst>
              <a:ext uri="{FF2B5EF4-FFF2-40B4-BE49-F238E27FC236}">
                <a16:creationId xmlns:a16="http://schemas.microsoft.com/office/drawing/2014/main" id="{1DA204BD-4214-A024-473C-98FEE784BF1C}"/>
              </a:ext>
            </a:extLst>
          </p:cNvPr>
          <p:cNvSpPr txBox="1"/>
          <p:nvPr/>
        </p:nvSpPr>
        <p:spPr>
          <a:xfrm>
            <a:off x="9408415" y="4349147"/>
            <a:ext cx="2783585" cy="646331"/>
          </a:xfrm>
          <a:prstGeom prst="rect">
            <a:avLst/>
          </a:prstGeom>
          <a:noFill/>
        </p:spPr>
        <p:txBody>
          <a:bodyPr wrap="square" rtlCol="0">
            <a:spAutoFit/>
          </a:bodyPr>
          <a:lstStyle/>
          <a:p>
            <a:r>
              <a:rPr lang="de-DE" dirty="0"/>
              <a:t>CaMV or/and NOS </a:t>
            </a:r>
          </a:p>
          <a:p>
            <a:r>
              <a:rPr lang="de-DE" dirty="0"/>
              <a:t>(220 bp)</a:t>
            </a:r>
          </a:p>
        </p:txBody>
      </p:sp>
      <p:sp>
        <p:nvSpPr>
          <p:cNvPr id="39" name="Textfeld 8">
            <a:extLst>
              <a:ext uri="{FF2B5EF4-FFF2-40B4-BE49-F238E27FC236}">
                <a16:creationId xmlns:a16="http://schemas.microsoft.com/office/drawing/2014/main" id="{DF0F6D44-FDB9-155E-E629-D36E621C9823}"/>
              </a:ext>
            </a:extLst>
          </p:cNvPr>
          <p:cNvSpPr txBox="1"/>
          <p:nvPr/>
        </p:nvSpPr>
        <p:spPr>
          <a:xfrm>
            <a:off x="9332154" y="3733364"/>
            <a:ext cx="2228414" cy="369332"/>
          </a:xfrm>
          <a:prstGeom prst="rect">
            <a:avLst/>
          </a:prstGeom>
          <a:noFill/>
        </p:spPr>
        <p:txBody>
          <a:bodyPr wrap="square" rtlCol="0">
            <a:spAutoFit/>
          </a:bodyPr>
          <a:lstStyle/>
          <a:p>
            <a:r>
              <a:rPr lang="de-DE" dirty="0"/>
              <a:t>PS II (455 bp)</a:t>
            </a:r>
          </a:p>
        </p:txBody>
      </p:sp>
      <p:sp>
        <p:nvSpPr>
          <p:cNvPr id="40" name="Textfeld 10">
            <a:extLst>
              <a:ext uri="{FF2B5EF4-FFF2-40B4-BE49-F238E27FC236}">
                <a16:creationId xmlns:a16="http://schemas.microsoft.com/office/drawing/2014/main" id="{A37A3E8B-1ABD-4488-CC58-40933E189A2F}"/>
              </a:ext>
            </a:extLst>
          </p:cNvPr>
          <p:cNvSpPr txBox="1"/>
          <p:nvPr/>
        </p:nvSpPr>
        <p:spPr>
          <a:xfrm>
            <a:off x="9270079" y="5484139"/>
            <a:ext cx="2545017" cy="646331"/>
          </a:xfrm>
          <a:prstGeom prst="rect">
            <a:avLst/>
          </a:prstGeom>
          <a:noFill/>
        </p:spPr>
        <p:txBody>
          <a:bodyPr wrap="square" rtlCol="0">
            <a:spAutoFit/>
          </a:bodyPr>
          <a:lstStyle/>
          <a:p>
            <a:r>
              <a:rPr lang="de-DE" dirty="0"/>
              <a:t>Rest of primers </a:t>
            </a:r>
          </a:p>
          <a:p>
            <a:r>
              <a:rPr lang="de-DE" dirty="0"/>
              <a:t>(25 bp)</a:t>
            </a:r>
          </a:p>
        </p:txBody>
      </p:sp>
      <p:sp>
        <p:nvSpPr>
          <p:cNvPr id="41" name="Textfeld 20">
            <a:extLst>
              <a:ext uri="{FF2B5EF4-FFF2-40B4-BE49-F238E27FC236}">
                <a16:creationId xmlns:a16="http://schemas.microsoft.com/office/drawing/2014/main" id="{58C99F33-7BA4-057C-166B-82E5B7AEDF48}"/>
              </a:ext>
            </a:extLst>
          </p:cNvPr>
          <p:cNvSpPr txBox="1"/>
          <p:nvPr/>
        </p:nvSpPr>
        <p:spPr>
          <a:xfrm>
            <a:off x="74427" y="6032880"/>
            <a:ext cx="2545017" cy="369332"/>
          </a:xfrm>
          <a:prstGeom prst="rect">
            <a:avLst/>
          </a:prstGeom>
          <a:noFill/>
        </p:spPr>
        <p:txBody>
          <a:bodyPr wrap="square" rtlCol="0">
            <a:spAutoFit/>
          </a:bodyPr>
          <a:lstStyle/>
          <a:p>
            <a:r>
              <a:rPr lang="de-DE" dirty="0"/>
              <a:t>Rest </a:t>
            </a:r>
            <a:r>
              <a:rPr lang="de-DE" dirty="0" err="1"/>
              <a:t>of</a:t>
            </a:r>
            <a:r>
              <a:rPr lang="de-DE" dirty="0"/>
              <a:t> dNTPs</a:t>
            </a:r>
          </a:p>
        </p:txBody>
      </p:sp>
    </p:spTree>
    <p:extLst>
      <p:ext uri="{BB962C8B-B14F-4D97-AF65-F5344CB8AC3E}">
        <p14:creationId xmlns:p14="http://schemas.microsoft.com/office/powerpoint/2010/main" val="30045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2">
            <a:extLst>
              <a:ext uri="{FF2B5EF4-FFF2-40B4-BE49-F238E27FC236}">
                <a16:creationId xmlns:a16="http://schemas.microsoft.com/office/drawing/2014/main" id="{478D07AF-9B45-A114-E193-25FBF72DCF5A}"/>
              </a:ext>
            </a:extLst>
          </p:cNvPr>
          <p:cNvSpPr txBox="1"/>
          <p:nvPr/>
        </p:nvSpPr>
        <p:spPr>
          <a:xfrm>
            <a:off x="1543790" y="177805"/>
            <a:ext cx="8452115" cy="1077218"/>
          </a:xfrm>
          <a:prstGeom prst="rect">
            <a:avLst/>
          </a:prstGeom>
          <a:noFill/>
        </p:spPr>
        <p:txBody>
          <a:bodyPr wrap="square" rtlCol="0">
            <a:spAutoFit/>
          </a:bodyPr>
          <a:lstStyle/>
          <a:p>
            <a:pPr algn="ctr"/>
            <a:r>
              <a:rPr lang="sk-SK" sz="3200" dirty="0">
                <a:latin typeface="Arial" panose="020B0604020202020204" pitchFamily="34" charset="0"/>
                <a:cs typeface="Arial" panose="020B0604020202020204" pitchFamily="34" charset="0"/>
              </a:rPr>
              <a:t>Observation:</a:t>
            </a:r>
            <a:r>
              <a:rPr lang="sk-SK" sz="3200" dirty="0"/>
              <a:t> Gel Pattern of Electrophoresis</a:t>
            </a:r>
            <a:endParaRPr lang="en-US" sz="3200" dirty="0"/>
          </a:p>
          <a:p>
            <a:pPr algn="ctr"/>
            <a:r>
              <a:rPr lang="en-US" sz="3200" dirty="0">
                <a:latin typeface="Arial" panose="020B0604020202020204" pitchFamily="34" charset="0"/>
                <a:cs typeface="Arial" panose="020B0604020202020204" pitchFamily="34" charset="0"/>
              </a:rPr>
              <a:t>Agarose</a:t>
            </a:r>
            <a:endParaRPr lang="sk-SK" sz="3200" dirty="0">
              <a:latin typeface="Arial" panose="020B0604020202020204" pitchFamily="34" charset="0"/>
              <a:cs typeface="Arial" panose="020B0604020202020204" pitchFamily="34" charset="0"/>
            </a:endParaRPr>
          </a:p>
        </p:txBody>
      </p:sp>
      <p:sp>
        <p:nvSpPr>
          <p:cNvPr id="3" name="BlokTextu 6">
            <a:extLst>
              <a:ext uri="{FF2B5EF4-FFF2-40B4-BE49-F238E27FC236}">
                <a16:creationId xmlns:a16="http://schemas.microsoft.com/office/drawing/2014/main" id="{934A5A73-C7C4-FACE-1A61-0A0EBFD5B19F}"/>
              </a:ext>
            </a:extLst>
          </p:cNvPr>
          <p:cNvSpPr txBox="1"/>
          <p:nvPr/>
        </p:nvSpPr>
        <p:spPr>
          <a:xfrm>
            <a:off x="979952" y="1876283"/>
            <a:ext cx="2261937" cy="1200329"/>
          </a:xfrm>
          <a:prstGeom prst="rect">
            <a:avLst/>
          </a:prstGeom>
          <a:noFill/>
        </p:spPr>
        <p:txBody>
          <a:bodyPr wrap="square" rtlCol="0">
            <a:spAutoFit/>
          </a:bodyPr>
          <a:lstStyle/>
          <a:p>
            <a:r>
              <a:rPr lang="en-US" dirty="0"/>
              <a:t>1</a:t>
            </a:r>
            <a:r>
              <a:rPr lang="sk-SK" dirty="0"/>
              <a:t>. </a:t>
            </a:r>
            <a:r>
              <a:rPr lang="sk-SK" dirty="0" err="1"/>
              <a:t>Tested</a:t>
            </a:r>
            <a:r>
              <a:rPr lang="sk-SK" dirty="0"/>
              <a:t> FOOD PMM</a:t>
            </a:r>
          </a:p>
          <a:p>
            <a:r>
              <a:rPr lang="en-US" dirty="0"/>
              <a:t>2</a:t>
            </a:r>
            <a:r>
              <a:rPr lang="sk-SK" dirty="0"/>
              <a:t>. Tested FOOD GMM</a:t>
            </a:r>
          </a:p>
          <a:p>
            <a:endParaRPr lang="sk-SK" dirty="0"/>
          </a:p>
          <a:p>
            <a:endParaRPr lang="sk-SK" dirty="0"/>
          </a:p>
        </p:txBody>
      </p:sp>
      <p:pic>
        <p:nvPicPr>
          <p:cNvPr id="4" name="Picture 3">
            <a:extLst>
              <a:ext uri="{FF2B5EF4-FFF2-40B4-BE49-F238E27FC236}">
                <a16:creationId xmlns:a16="http://schemas.microsoft.com/office/drawing/2014/main" id="{2CE0F2B8-5711-937C-8585-EF4CD4D8D2C2}"/>
              </a:ext>
            </a:extLst>
          </p:cNvPr>
          <p:cNvPicPr>
            <a:picLocks noChangeAspect="1"/>
          </p:cNvPicPr>
          <p:nvPr/>
        </p:nvPicPr>
        <p:blipFill>
          <a:blip r:embed="rId2"/>
          <a:stretch>
            <a:fillRect/>
          </a:stretch>
        </p:blipFill>
        <p:spPr>
          <a:xfrm>
            <a:off x="3683466" y="1587178"/>
            <a:ext cx="4172762" cy="5147840"/>
          </a:xfrm>
          <a:prstGeom prst="rect">
            <a:avLst/>
          </a:prstGeom>
        </p:spPr>
      </p:pic>
      <p:sp>
        <p:nvSpPr>
          <p:cNvPr id="5" name="Textfeld 11">
            <a:extLst>
              <a:ext uri="{FF2B5EF4-FFF2-40B4-BE49-F238E27FC236}">
                <a16:creationId xmlns:a16="http://schemas.microsoft.com/office/drawing/2014/main" id="{F8D3A02A-08CB-00BE-A63D-9AA7715D9E34}"/>
              </a:ext>
            </a:extLst>
          </p:cNvPr>
          <p:cNvSpPr txBox="1"/>
          <p:nvPr/>
        </p:nvSpPr>
        <p:spPr>
          <a:xfrm>
            <a:off x="4293770" y="1182331"/>
            <a:ext cx="471243" cy="369332"/>
          </a:xfrm>
          <a:prstGeom prst="rect">
            <a:avLst/>
          </a:prstGeom>
          <a:noFill/>
        </p:spPr>
        <p:txBody>
          <a:bodyPr wrap="square" rtlCol="0">
            <a:spAutoFit/>
          </a:bodyPr>
          <a:lstStyle/>
          <a:p>
            <a:r>
              <a:rPr lang="de-DE" dirty="0"/>
              <a:t>M</a:t>
            </a:r>
          </a:p>
        </p:txBody>
      </p:sp>
      <p:sp>
        <p:nvSpPr>
          <p:cNvPr id="6" name="Textfeld 11">
            <a:extLst>
              <a:ext uri="{FF2B5EF4-FFF2-40B4-BE49-F238E27FC236}">
                <a16:creationId xmlns:a16="http://schemas.microsoft.com/office/drawing/2014/main" id="{CD62AD0B-648F-6E72-045A-54B5CFB34151}"/>
              </a:ext>
            </a:extLst>
          </p:cNvPr>
          <p:cNvSpPr txBox="1"/>
          <p:nvPr/>
        </p:nvSpPr>
        <p:spPr>
          <a:xfrm>
            <a:off x="5534225" y="1182331"/>
            <a:ext cx="471243" cy="369332"/>
          </a:xfrm>
          <a:prstGeom prst="rect">
            <a:avLst/>
          </a:prstGeom>
          <a:noFill/>
        </p:spPr>
        <p:txBody>
          <a:bodyPr wrap="square" rtlCol="0">
            <a:spAutoFit/>
          </a:bodyPr>
          <a:lstStyle/>
          <a:p>
            <a:r>
              <a:rPr lang="de-DE" dirty="0"/>
              <a:t>1</a:t>
            </a:r>
          </a:p>
        </p:txBody>
      </p:sp>
      <p:sp>
        <p:nvSpPr>
          <p:cNvPr id="7" name="Textfeld 11">
            <a:extLst>
              <a:ext uri="{FF2B5EF4-FFF2-40B4-BE49-F238E27FC236}">
                <a16:creationId xmlns:a16="http://schemas.microsoft.com/office/drawing/2014/main" id="{250DC079-7D30-6A77-881C-9A84773A2D29}"/>
              </a:ext>
            </a:extLst>
          </p:cNvPr>
          <p:cNvSpPr txBox="1"/>
          <p:nvPr/>
        </p:nvSpPr>
        <p:spPr>
          <a:xfrm>
            <a:off x="7043750" y="1182331"/>
            <a:ext cx="471243" cy="369332"/>
          </a:xfrm>
          <a:prstGeom prst="rect">
            <a:avLst/>
          </a:prstGeom>
          <a:noFill/>
        </p:spPr>
        <p:txBody>
          <a:bodyPr wrap="square" rtlCol="0">
            <a:spAutoFit/>
          </a:bodyPr>
          <a:lstStyle/>
          <a:p>
            <a:r>
              <a:rPr lang="de-DE" dirty="0"/>
              <a:t>2</a:t>
            </a:r>
          </a:p>
        </p:txBody>
      </p:sp>
      <p:sp>
        <p:nvSpPr>
          <p:cNvPr id="8" name="Textfeld 10">
            <a:extLst>
              <a:ext uri="{FF2B5EF4-FFF2-40B4-BE49-F238E27FC236}">
                <a16:creationId xmlns:a16="http://schemas.microsoft.com/office/drawing/2014/main" id="{3B2C4B5F-CDE9-D21B-A2F4-38F7FBA67898}"/>
              </a:ext>
            </a:extLst>
          </p:cNvPr>
          <p:cNvSpPr txBox="1"/>
          <p:nvPr/>
        </p:nvSpPr>
        <p:spPr>
          <a:xfrm>
            <a:off x="8158909" y="4538201"/>
            <a:ext cx="2545017" cy="646331"/>
          </a:xfrm>
          <a:prstGeom prst="rect">
            <a:avLst/>
          </a:prstGeom>
          <a:noFill/>
        </p:spPr>
        <p:txBody>
          <a:bodyPr wrap="square" rtlCol="0">
            <a:spAutoFit/>
          </a:bodyPr>
          <a:lstStyle/>
          <a:p>
            <a:r>
              <a:rPr lang="de-DE" dirty="0"/>
              <a:t>Rest of primers </a:t>
            </a:r>
          </a:p>
          <a:p>
            <a:r>
              <a:rPr lang="de-DE" dirty="0"/>
              <a:t>(25 bp)</a:t>
            </a:r>
          </a:p>
        </p:txBody>
      </p:sp>
      <p:cxnSp>
        <p:nvCxnSpPr>
          <p:cNvPr id="9" name="Straight Connector 8">
            <a:extLst>
              <a:ext uri="{FF2B5EF4-FFF2-40B4-BE49-F238E27FC236}">
                <a16:creationId xmlns:a16="http://schemas.microsoft.com/office/drawing/2014/main" id="{CDB7D0B0-E53E-C149-4DB3-920226C77243}"/>
              </a:ext>
            </a:extLst>
          </p:cNvPr>
          <p:cNvCxnSpPr>
            <a:cxnSpLocks/>
          </p:cNvCxnSpPr>
          <p:nvPr/>
        </p:nvCxnSpPr>
        <p:spPr>
          <a:xfrm>
            <a:off x="3683466" y="4861367"/>
            <a:ext cx="41727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8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B3F3801F-692E-4D15-DF9E-DB3AE821B295}"/>
              </a:ext>
            </a:extLst>
          </p:cNvPr>
          <p:cNvSpPr txBox="1"/>
          <p:nvPr/>
        </p:nvSpPr>
        <p:spPr>
          <a:xfrm>
            <a:off x="1567220" y="688862"/>
            <a:ext cx="2983265" cy="584775"/>
          </a:xfrm>
          <a:prstGeom prst="rect">
            <a:avLst/>
          </a:prstGeom>
          <a:noFill/>
        </p:spPr>
        <p:txBody>
          <a:bodyPr wrap="square" rtlCol="0">
            <a:spAutoFit/>
          </a:bodyPr>
          <a:lstStyle/>
          <a:p>
            <a:pPr algn="ctr"/>
            <a:r>
              <a:rPr lang="sk-SK" sz="3200" dirty="0" err="1">
                <a:latin typeface="Arial" panose="020B0604020202020204" pitchFamily="34" charset="0"/>
                <a:cs typeface="Arial" panose="020B0604020202020204" pitchFamily="34" charset="0"/>
              </a:rPr>
              <a:t>Evaluation</a:t>
            </a:r>
            <a:r>
              <a:rPr lang="sk-SK" sz="3200" dirty="0">
                <a:latin typeface="Arial" panose="020B0604020202020204" pitchFamily="34" charset="0"/>
                <a:cs typeface="Arial" panose="020B0604020202020204" pitchFamily="34" charset="0"/>
              </a:rPr>
              <a:t>:</a:t>
            </a:r>
          </a:p>
        </p:txBody>
      </p:sp>
      <p:sp>
        <p:nvSpPr>
          <p:cNvPr id="4" name="BlokTextu 3">
            <a:extLst>
              <a:ext uri="{FF2B5EF4-FFF2-40B4-BE49-F238E27FC236}">
                <a16:creationId xmlns:a16="http://schemas.microsoft.com/office/drawing/2014/main" id="{98B47EF1-7BE1-0027-0FB3-9A9FAE5D31AC}"/>
              </a:ext>
            </a:extLst>
          </p:cNvPr>
          <p:cNvSpPr txBox="1"/>
          <p:nvPr/>
        </p:nvSpPr>
        <p:spPr>
          <a:xfrm>
            <a:off x="2039801" y="1477248"/>
            <a:ext cx="8393230" cy="3903504"/>
          </a:xfrm>
          <a:prstGeom prst="rect">
            <a:avLst/>
          </a:prstGeom>
          <a:noFill/>
        </p:spPr>
        <p:txBody>
          <a:bodyPr wrap="square" rtlCol="0">
            <a:spAutoFit/>
          </a:bodyPr>
          <a:lstStyle/>
          <a:p>
            <a:pPr marL="342900" indent="-342900">
              <a:lnSpc>
                <a:spcPct val="150000"/>
              </a:lnSpc>
              <a:buAutoNum type="arabicPeriod"/>
            </a:pPr>
            <a:r>
              <a:rPr lang="sk-SK" sz="2800" dirty="0" err="1"/>
              <a:t>Oat</a:t>
            </a:r>
            <a:r>
              <a:rPr lang="sk-SK" sz="2800" dirty="0"/>
              <a:t> </a:t>
            </a:r>
            <a:r>
              <a:rPr lang="sk-SK" sz="2800" dirty="0" err="1"/>
              <a:t>flakes</a:t>
            </a:r>
            <a:r>
              <a:rPr lang="sk-SK" sz="2800" dirty="0"/>
              <a:t> – </a:t>
            </a:r>
            <a:r>
              <a:rPr lang="sk-SK" sz="2800" dirty="0" err="1"/>
              <a:t>plant</a:t>
            </a:r>
            <a:r>
              <a:rPr lang="sk-SK" sz="2800" dirty="0"/>
              <a:t> </a:t>
            </a:r>
            <a:r>
              <a:rPr lang="sk-SK" sz="2800" dirty="0" err="1"/>
              <a:t>origin</a:t>
            </a:r>
            <a:endParaRPr lang="sk-SK" sz="2800" dirty="0"/>
          </a:p>
          <a:p>
            <a:pPr marL="342900" indent="-342900">
              <a:lnSpc>
                <a:spcPct val="150000"/>
              </a:lnSpc>
              <a:buAutoNum type="arabicPeriod"/>
            </a:pPr>
            <a:r>
              <a:rPr lang="sk-SK" sz="2800" dirty="0" err="1"/>
              <a:t>Oat</a:t>
            </a:r>
            <a:r>
              <a:rPr lang="sk-SK" sz="2800" dirty="0"/>
              <a:t> </a:t>
            </a:r>
            <a:r>
              <a:rPr lang="sk-SK" sz="2800" dirty="0" err="1"/>
              <a:t>flakes</a:t>
            </a:r>
            <a:r>
              <a:rPr lang="sk-SK" sz="2800" dirty="0"/>
              <a:t>  - </a:t>
            </a:r>
            <a:r>
              <a:rPr lang="sk-SK" sz="2800" dirty="0" err="1"/>
              <a:t>genetic</a:t>
            </a:r>
            <a:r>
              <a:rPr lang="sk-SK" sz="2800" dirty="0"/>
              <a:t> </a:t>
            </a:r>
            <a:r>
              <a:rPr lang="sk-SK" sz="2800" dirty="0" err="1"/>
              <a:t>modified</a:t>
            </a:r>
            <a:endParaRPr lang="sk-SK" sz="2800" dirty="0"/>
          </a:p>
          <a:p>
            <a:pPr marL="342900" indent="-342900">
              <a:lnSpc>
                <a:spcPct val="150000"/>
              </a:lnSpc>
              <a:buAutoNum type="arabicPeriod"/>
            </a:pPr>
            <a:r>
              <a:rPr lang="sk-SK" sz="2800" dirty="0">
                <a:solidFill>
                  <a:srgbClr val="FF0000"/>
                </a:solidFill>
              </a:rPr>
              <a:t>TESTED FOOD – </a:t>
            </a:r>
            <a:r>
              <a:rPr lang="en-US" sz="2800" dirty="0">
                <a:solidFill>
                  <a:srgbClr val="FF0000"/>
                </a:solidFill>
              </a:rPr>
              <a:t>SOY FLOUR</a:t>
            </a:r>
            <a:r>
              <a:rPr lang="sk-SK" sz="2800" dirty="0">
                <a:solidFill>
                  <a:srgbClr val="FF0000"/>
                </a:solidFill>
              </a:rPr>
              <a:t> – plant origin</a:t>
            </a:r>
          </a:p>
          <a:p>
            <a:pPr marL="342900" indent="-342900">
              <a:lnSpc>
                <a:spcPct val="150000"/>
              </a:lnSpc>
              <a:buAutoNum type="arabicPeriod"/>
            </a:pPr>
            <a:r>
              <a:rPr lang="sk-SK" sz="2800" dirty="0">
                <a:solidFill>
                  <a:srgbClr val="FF0000"/>
                </a:solidFill>
              </a:rPr>
              <a:t> TESTED FOOD – </a:t>
            </a:r>
            <a:r>
              <a:rPr lang="en-US" sz="2800" dirty="0">
                <a:solidFill>
                  <a:srgbClr val="FF0000"/>
                </a:solidFill>
              </a:rPr>
              <a:t>SOY FLOUR </a:t>
            </a:r>
            <a:r>
              <a:rPr lang="sk-SK" sz="2800" dirty="0">
                <a:solidFill>
                  <a:srgbClr val="FF0000"/>
                </a:solidFill>
              </a:rPr>
              <a:t>– genetic modified</a:t>
            </a:r>
          </a:p>
          <a:p>
            <a:pPr marL="342900" indent="-342900">
              <a:lnSpc>
                <a:spcPct val="150000"/>
              </a:lnSpc>
              <a:buAutoNum type="arabicPeriod"/>
            </a:pPr>
            <a:r>
              <a:rPr lang="sk-SK" sz="2800" dirty="0" err="1"/>
              <a:t>Positive</a:t>
            </a:r>
            <a:r>
              <a:rPr lang="sk-SK" sz="2800" dirty="0"/>
              <a:t> </a:t>
            </a:r>
            <a:r>
              <a:rPr lang="sk-SK" sz="2800" dirty="0" err="1"/>
              <a:t>control</a:t>
            </a:r>
            <a:r>
              <a:rPr lang="sk-SK" sz="2800" dirty="0"/>
              <a:t> – </a:t>
            </a:r>
            <a:r>
              <a:rPr lang="sk-SK" sz="2800" dirty="0" err="1"/>
              <a:t>plant</a:t>
            </a:r>
            <a:r>
              <a:rPr lang="sk-SK" sz="2800" dirty="0"/>
              <a:t> </a:t>
            </a:r>
            <a:r>
              <a:rPr lang="sk-SK" sz="2800" dirty="0" err="1"/>
              <a:t>origin</a:t>
            </a:r>
            <a:endParaRPr lang="sk-SK" sz="2800" dirty="0"/>
          </a:p>
          <a:p>
            <a:pPr marL="342900" indent="-342900">
              <a:lnSpc>
                <a:spcPct val="150000"/>
              </a:lnSpc>
              <a:buAutoNum type="arabicPeriod"/>
            </a:pPr>
            <a:r>
              <a:rPr lang="sk-SK" sz="2800" dirty="0" err="1"/>
              <a:t>Positive</a:t>
            </a:r>
            <a:r>
              <a:rPr lang="sk-SK" sz="2800" dirty="0"/>
              <a:t> </a:t>
            </a:r>
            <a:r>
              <a:rPr lang="sk-SK" sz="2800" dirty="0" err="1"/>
              <a:t>control</a:t>
            </a:r>
            <a:r>
              <a:rPr lang="sk-SK" sz="2800" dirty="0"/>
              <a:t> – </a:t>
            </a:r>
            <a:r>
              <a:rPr lang="sk-SK" sz="2800" dirty="0" err="1"/>
              <a:t>genetic</a:t>
            </a:r>
            <a:r>
              <a:rPr lang="sk-SK" sz="2800" dirty="0"/>
              <a:t> </a:t>
            </a:r>
            <a:r>
              <a:rPr lang="sk-SK" sz="2800" dirty="0" err="1"/>
              <a:t>modified</a:t>
            </a:r>
            <a:endParaRPr lang="sk-SK" sz="2800" dirty="0"/>
          </a:p>
        </p:txBody>
      </p:sp>
    </p:spTree>
    <p:extLst>
      <p:ext uri="{BB962C8B-B14F-4D97-AF65-F5344CB8AC3E}">
        <p14:creationId xmlns:p14="http://schemas.microsoft.com/office/powerpoint/2010/main" val="288828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1583CFE-F245-1479-66DE-EB7C8BA33963}"/>
              </a:ext>
            </a:extLst>
          </p:cNvPr>
          <p:cNvSpPr txBox="1"/>
          <p:nvPr/>
        </p:nvSpPr>
        <p:spPr>
          <a:xfrm>
            <a:off x="929391" y="753035"/>
            <a:ext cx="11002780" cy="1077218"/>
          </a:xfrm>
          <a:prstGeom prst="rect">
            <a:avLst/>
          </a:prstGeom>
          <a:noFill/>
        </p:spPr>
        <p:txBody>
          <a:bodyPr wrap="square" rtlCol="0">
            <a:spAutoFit/>
          </a:bodyPr>
          <a:lstStyle/>
          <a:p>
            <a:r>
              <a:rPr lang="de-DE" sz="3200" b="1" dirty="0">
                <a:latin typeface="Arial" panose="020B0604020202020204" pitchFamily="34" charset="0"/>
                <a:cs typeface="Arial" panose="020B0604020202020204" pitchFamily="34" charset="0"/>
              </a:rPr>
              <a:t>Evaluation:</a:t>
            </a:r>
          </a:p>
          <a:p>
            <a:r>
              <a:rPr lang="de-DE" sz="3200" dirty="0" err="1">
                <a:latin typeface="Arial" panose="020B0604020202020204" pitchFamily="34" charset="0"/>
                <a:cs typeface="Arial" panose="020B0604020202020204" pitchFamily="34" charset="0"/>
              </a:rPr>
              <a:t>Length</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Estimation</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of</a:t>
            </a:r>
            <a:r>
              <a:rPr lang="de-DE" sz="3200" dirty="0">
                <a:latin typeface="Arial" panose="020B0604020202020204" pitchFamily="34" charset="0"/>
                <a:cs typeface="Arial" panose="020B0604020202020204" pitchFamily="34" charset="0"/>
              </a:rPr>
              <a:t> Bands in </a:t>
            </a:r>
            <a:r>
              <a:rPr lang="de-DE" sz="3200" dirty="0" err="1">
                <a:latin typeface="Arial" panose="020B0604020202020204" pitchFamily="34" charset="0"/>
                <a:cs typeface="Arial" panose="020B0604020202020204" pitchFamily="34" charset="0"/>
              </a:rPr>
              <a:t>the</a:t>
            </a:r>
            <a:r>
              <a:rPr lang="de-DE" sz="3200" dirty="0">
                <a:latin typeface="Arial" panose="020B0604020202020204" pitchFamily="34" charset="0"/>
                <a:cs typeface="Arial" panose="020B0604020202020204" pitchFamily="34" charset="0"/>
              </a:rPr>
              <a:t> Gel </a:t>
            </a:r>
            <a:r>
              <a:rPr lang="de-DE" sz="3200" dirty="0" err="1">
                <a:latin typeface="Arial" panose="020B0604020202020204" pitchFamily="34" charset="0"/>
                <a:cs typeface="Arial" panose="020B0604020202020204" pitchFamily="34" charset="0"/>
              </a:rPr>
              <a:t>by</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Calibration</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Curve</a:t>
            </a:r>
            <a:endParaRPr lang="de-DE" sz="32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0F18F0BB-CD15-289F-8D87-B0489CF1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947" y="2012183"/>
            <a:ext cx="8634512" cy="4365764"/>
          </a:xfrm>
          <a:prstGeom prst="rect">
            <a:avLst/>
          </a:prstGeom>
        </p:spPr>
      </p:pic>
      <p:pic>
        <p:nvPicPr>
          <p:cNvPr id="5" name="Picture 4">
            <a:extLst>
              <a:ext uri="{FF2B5EF4-FFF2-40B4-BE49-F238E27FC236}">
                <a16:creationId xmlns:a16="http://schemas.microsoft.com/office/drawing/2014/main" id="{7138AC60-63A6-BBDF-A60A-7A660CE41E47}"/>
              </a:ext>
            </a:extLst>
          </p:cNvPr>
          <p:cNvPicPr>
            <a:picLocks noChangeAspect="1"/>
          </p:cNvPicPr>
          <p:nvPr/>
        </p:nvPicPr>
        <p:blipFill>
          <a:blip r:embed="rId3"/>
          <a:stretch>
            <a:fillRect/>
          </a:stretch>
        </p:blipFill>
        <p:spPr>
          <a:xfrm>
            <a:off x="1427059" y="2012183"/>
            <a:ext cx="9534166" cy="4243228"/>
          </a:xfrm>
          <a:prstGeom prst="rect">
            <a:avLst/>
          </a:prstGeom>
        </p:spPr>
      </p:pic>
      <p:pic>
        <p:nvPicPr>
          <p:cNvPr id="7" name="Picture 6">
            <a:extLst>
              <a:ext uri="{FF2B5EF4-FFF2-40B4-BE49-F238E27FC236}">
                <a16:creationId xmlns:a16="http://schemas.microsoft.com/office/drawing/2014/main" id="{130CED76-A564-F13E-D8E9-5E5DED28255A}"/>
              </a:ext>
            </a:extLst>
          </p:cNvPr>
          <p:cNvPicPr>
            <a:picLocks noChangeAspect="1"/>
          </p:cNvPicPr>
          <p:nvPr/>
        </p:nvPicPr>
        <p:blipFill>
          <a:blip r:embed="rId4"/>
          <a:stretch>
            <a:fillRect/>
          </a:stretch>
        </p:blipFill>
        <p:spPr>
          <a:xfrm>
            <a:off x="1140406" y="1861114"/>
            <a:ext cx="10374173" cy="4667901"/>
          </a:xfrm>
          <a:prstGeom prst="rect">
            <a:avLst/>
          </a:prstGeom>
        </p:spPr>
      </p:pic>
    </p:spTree>
    <p:extLst>
      <p:ext uri="{BB962C8B-B14F-4D97-AF65-F5344CB8AC3E}">
        <p14:creationId xmlns:p14="http://schemas.microsoft.com/office/powerpoint/2010/main" val="275305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DE41A-2922-27FC-8395-A7EB51F87C67}"/>
              </a:ext>
            </a:extLst>
          </p:cNvPr>
          <p:cNvSpPr>
            <a:spLocks noGrp="1"/>
          </p:cNvSpPr>
          <p:nvPr>
            <p:ph type="title"/>
          </p:nvPr>
        </p:nvSpPr>
        <p:spPr>
          <a:xfrm>
            <a:off x="1011219" y="365125"/>
            <a:ext cx="9819807" cy="1325563"/>
          </a:xfrm>
        </p:spPr>
        <p:txBody>
          <a:bodyPr/>
          <a:lstStyle/>
          <a:p>
            <a:r>
              <a:rPr lang="de-DE" dirty="0" err="1">
                <a:latin typeface="Arial" panose="020B0604020202020204" pitchFamily="34" charset="0"/>
                <a:cs typeface="Arial" panose="020B0604020202020204" pitchFamily="34" charset="0"/>
              </a:rPr>
              <a:t>Conclusion</a:t>
            </a:r>
            <a:endParaRPr lang="de-DE"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1F8F34D-F138-5BA9-562B-E1675C6A6144}"/>
              </a:ext>
            </a:extLst>
          </p:cNvPr>
          <p:cNvSpPr txBox="1"/>
          <p:nvPr/>
        </p:nvSpPr>
        <p:spPr>
          <a:xfrm>
            <a:off x="1011219" y="1690688"/>
            <a:ext cx="9154757" cy="5016758"/>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Test food had no DNA to be detected.</a:t>
            </a:r>
          </a:p>
          <a:p>
            <a:endParaRPr lang="de-DE" sz="3200"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We cannot determine if this soy flour had any GMOs. Just like the other groups with Hodgson Mill Soy Flour (groups 3 and 10), we had difficulties extracting DNA. We also had problems with the PAGE, as even with our positive control (test tube 5) we had odd bands at the top of the wells. This indicates that perhaps the flour was so overly processed there was no DNA to extract.</a:t>
            </a:r>
          </a:p>
        </p:txBody>
      </p:sp>
    </p:spTree>
    <p:extLst>
      <p:ext uri="{BB962C8B-B14F-4D97-AF65-F5344CB8AC3E}">
        <p14:creationId xmlns:p14="http://schemas.microsoft.com/office/powerpoint/2010/main" val="4255808755"/>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337</Words>
  <Application>Microsoft Macintosh PowerPoint</Application>
  <PresentationFormat>Breitbild</PresentationFormat>
  <Paragraphs>77</Paragraphs>
  <Slides>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Candara</vt:lpstr>
      <vt:lpstr>Motív Office</vt:lpstr>
      <vt:lpstr>Food Investigation about Genetical Modified Crops</vt:lpstr>
      <vt:lpstr>GROUP 11</vt:lpstr>
      <vt:lpstr>PowerPoint-Präsentation</vt:lpstr>
      <vt:lpstr>PowerPoint-Präsentation</vt:lpstr>
      <vt:lpstr>PowerPoint-Präsentation</vt:lpstr>
      <vt:lpstr>PowerPoint-Präsentation</vt:lpstr>
      <vt:lpstr>PowerPoint-Präsentation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Učiteľ</dc:creator>
  <cp:lastModifiedBy>Adrian Braun</cp:lastModifiedBy>
  <cp:revision>25</cp:revision>
  <dcterms:created xsi:type="dcterms:W3CDTF">2023-05-05T07:13:37Z</dcterms:created>
  <dcterms:modified xsi:type="dcterms:W3CDTF">2026-06-09T11:21:00Z</dcterms:modified>
</cp:coreProperties>
</file>