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4" r:id="rId11"/>
    <p:sldId id="267" r:id="rId12"/>
    <p:sldId id="504" r:id="rId13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150"/>
    <p:restoredTop sz="96213"/>
  </p:normalViewPr>
  <p:slideViewPr>
    <p:cSldViewPr snapToGrid="0">
      <p:cViewPr varScale="1">
        <p:scale>
          <a:sx n="112" d="100"/>
          <a:sy n="112" d="100"/>
        </p:scale>
        <p:origin x="200" y="3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EC96ED0-2F9C-9685-74FE-A6C9640103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18069293-D00E-1477-C0E7-36AAC5A81E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60BB84F-64BC-9933-814A-2C5B500C22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7AFB9-02FA-3D41-BE4A-067EAFF10583}" type="datetimeFigureOut">
              <a:rPr lang="de-DE" smtClean="0"/>
              <a:t>01.04.26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0CAC7CC-BB86-D9E2-7D6E-FE9D32D61D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013788A-FB5B-D384-6FEC-BF85617AF6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EBABE-9B8F-0549-BD11-FBE4A9A8A11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2872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9EB28AA-E0ED-85E3-55EF-6C8E36F3F2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05C6D221-9E7B-BBA7-AF3F-44C55FDE17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E76F66B-FE8C-69A4-1794-C5123CA16F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7AFB9-02FA-3D41-BE4A-067EAFF10583}" type="datetimeFigureOut">
              <a:rPr lang="de-DE" smtClean="0"/>
              <a:t>01.04.26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CE84BDF-62B7-036A-C03F-52F250D5A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F4CC9C5-8586-4DA6-6D95-0D00308D7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EBABE-9B8F-0549-BD11-FBE4A9A8A11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096535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5F062818-C98F-F2AF-C443-A33CD4ED9D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BB1FEC3F-2F62-DFDE-E442-3B8878DAC7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C8D68F1-6B9B-79F5-5935-5EEF9463D2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7AFB9-02FA-3D41-BE4A-067EAFF10583}" type="datetimeFigureOut">
              <a:rPr lang="de-DE" smtClean="0"/>
              <a:t>01.04.26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1B0F98F-80B4-7BD1-19FA-A7F0F4322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2DB83CB-5C0F-6AD8-0F83-6B34FFABEE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EBABE-9B8F-0549-BD11-FBE4A9A8A11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51989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el und vier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sz="quarter"/>
          </p:nvPr>
        </p:nvSpPr>
        <p:spPr>
          <a:xfrm>
            <a:off x="914400" y="304800"/>
            <a:ext cx="10363200" cy="457200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812800" y="990600"/>
            <a:ext cx="5080000" cy="19812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6096000" y="990600"/>
            <a:ext cx="5080000" cy="19812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812800" y="3124200"/>
            <a:ext cx="5080000" cy="19812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096000" y="3124200"/>
            <a:ext cx="5080000" cy="19812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58824EE4-F8C3-D76A-F93F-9602F9422F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Principle of PCR</a:t>
            </a:r>
          </a:p>
          <a:p>
            <a:pPr>
              <a:defRPr/>
            </a:pPr>
            <a:r>
              <a:rPr lang="de-DE" altLang="de-DE"/>
              <a:t>Prof. Dr. Baron</a:t>
            </a: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D70A5B05-5A09-679F-FB65-EC7CAE7D55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813FF522-7C2A-E404-2A90-7A8E0C114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A06D572-5350-4466-8E07-3E66102928E7}" type="slidenum">
              <a:rPr lang="de-DE" altLang="de-DE"/>
              <a:pPr>
                <a:defRPr/>
              </a:pPr>
              <a:t>‹Nr.›</a:t>
            </a:fld>
            <a:endParaRPr lang="de-DE" altLang="de-DE" sz="14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49636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D7FDBB3-B47B-789E-6307-31B113DFFB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74AB2C3-376C-2ED9-9348-F0B6ED2692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14A9669-C99C-9C88-45EE-9448B5D868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7AFB9-02FA-3D41-BE4A-067EAFF10583}" type="datetimeFigureOut">
              <a:rPr lang="de-DE" smtClean="0"/>
              <a:t>01.04.26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BF370B2-7661-4EE3-DABB-AA5A79977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2F991D2-FD05-764B-2DEC-7A921564B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EBABE-9B8F-0549-BD11-FBE4A9A8A11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51820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5EAECD-A0DC-E272-A2FB-9236CDD078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0F76506-3D40-5283-4FB0-370B8769D1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0A74336-A6D7-0F5B-7788-BC429813A9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7AFB9-02FA-3D41-BE4A-067EAFF10583}" type="datetimeFigureOut">
              <a:rPr lang="de-DE" smtClean="0"/>
              <a:t>01.04.26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45430E7-E2D0-C6BB-EDBE-5DF93F791D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A116930-497A-338B-396E-F982B4BBFA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EBABE-9B8F-0549-BD11-FBE4A9A8A11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08968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DD7ACB-939D-DC00-43DD-327624448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EC74E0B-B975-9A11-6CE7-39E5661622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C151064-ED9F-87D5-4335-8324D6356D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FFD3CF45-6D97-9F3F-3BA6-AC887F292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7AFB9-02FA-3D41-BE4A-067EAFF10583}" type="datetimeFigureOut">
              <a:rPr lang="de-DE" smtClean="0"/>
              <a:t>01.04.26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F233540-FABB-8BF9-D49E-FEE736C105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90820C39-A159-B63D-4181-C133ED6B45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EBABE-9B8F-0549-BD11-FBE4A9A8A11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437696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B2C612-5ECB-D2A7-D502-E9A2C3272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A3E4892-062D-4EBB-FE93-C3EDF5E2BF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16962B36-7F95-71CA-586C-5DECFF74CF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A2733CC-85CD-7784-0500-A065E2AE6D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485F9A1F-3696-CF08-9696-556EC800E5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34F22AD9-CCBA-B209-4532-A613593EAF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7AFB9-02FA-3D41-BE4A-067EAFF10583}" type="datetimeFigureOut">
              <a:rPr lang="de-DE" smtClean="0"/>
              <a:t>01.04.26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092A035D-415D-964D-DC5E-40D0E536D0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F182DB04-18A1-C181-9932-2441A5BA1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EBABE-9B8F-0549-BD11-FBE4A9A8A11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864633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41A5A52-F8D0-B3BB-09C1-E0D98CDCE5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DEB409A-3B0E-5ED0-B02E-9C5DE38E34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7AFB9-02FA-3D41-BE4A-067EAFF10583}" type="datetimeFigureOut">
              <a:rPr lang="de-DE" smtClean="0"/>
              <a:t>01.04.26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A342425-3D03-489A-8855-289111A271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71B1FC2-D589-37CC-6225-EB1DF5B40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EBABE-9B8F-0549-BD11-FBE4A9A8A11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185230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68A823A-AE9E-D941-B87A-1770A45579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7AFB9-02FA-3D41-BE4A-067EAFF10583}" type="datetimeFigureOut">
              <a:rPr lang="de-DE" smtClean="0"/>
              <a:t>01.04.26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662BAE5F-89D4-2E3E-6810-72E4102249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A5353EF-1192-D4B3-CAF2-E83AD9F09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EBABE-9B8F-0549-BD11-FBE4A9A8A11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321559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9BAE24-9A79-C356-7F44-EC9A22EB50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0EC9F3D-215C-D1A5-06F7-904799FBA2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5476738E-A62A-6B4F-36CE-1D376831F0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F4DB290B-6CEA-C891-FD26-BD097D6EA7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7AFB9-02FA-3D41-BE4A-067EAFF10583}" type="datetimeFigureOut">
              <a:rPr lang="de-DE" smtClean="0"/>
              <a:t>01.04.26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03DD6DCB-0513-2BDA-B1D3-02350F25CF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2AADC35-DE72-2EEE-3030-6111EC0AA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EBABE-9B8F-0549-BD11-FBE4A9A8A11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476401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51E0C79-B367-B387-6152-3B488F6869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C4FE4B0E-E6A3-EBFC-36D6-BF7605A92EC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643D9F3-6BA0-1A6B-3417-B6DA1D1023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E7D39AA-9919-781E-8DAA-1A0D63B92B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7AFB9-02FA-3D41-BE4A-067EAFF10583}" type="datetimeFigureOut">
              <a:rPr lang="de-DE" smtClean="0"/>
              <a:t>01.04.26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EAD0BE63-91CC-78A2-AB69-8104626821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50FA6AB-1551-3BA7-EF1F-9C9039A3EB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EBABE-9B8F-0549-BD11-FBE4A9A8A11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429183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D36416DD-D0C7-9595-BCD8-3234A0CAA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29031C4-DB01-38FB-D0FF-AF37270574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7FFDD30-A4B6-675D-20CD-0694CAA3C8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F7AFB9-02FA-3D41-BE4A-067EAFF10583}" type="datetimeFigureOut">
              <a:rPr lang="de-DE" smtClean="0"/>
              <a:t>01.04.26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6254224-E96B-EDED-8924-F37637CAD7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51000FD-8405-2BE2-D644-7AF7C2FC32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AEBABE-9B8F-0549-BD11-FBE4A9A8A11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59864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image" Target="../media/image10.emf"/><Relationship Id="rId7" Type="http://schemas.openxmlformats.org/officeDocument/2006/relationships/image" Target="../media/image12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12.x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11.emf"/><Relationship Id="rId4" Type="http://schemas.openxmlformats.org/officeDocument/2006/relationships/oleObject" Target="../embeddings/oleObject3.bin"/><Relationship Id="rId9" Type="http://schemas.openxmlformats.org/officeDocument/2006/relationships/image" Target="../media/image13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DD985E2-089D-60BF-9FDB-8490E7DCF3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1462" y="1735562"/>
            <a:ext cx="6851728" cy="2387600"/>
          </a:xfrm>
        </p:spPr>
        <p:txBody>
          <a:bodyPr>
            <a:normAutofit fontScale="90000"/>
          </a:bodyPr>
          <a:lstStyle/>
          <a:p>
            <a:pPr algn="l"/>
            <a:r>
              <a:rPr lang="de-DE" b="1" dirty="0" err="1"/>
              <a:t>Introduction</a:t>
            </a:r>
            <a:r>
              <a:rPr lang="de-DE" b="1" dirty="0"/>
              <a:t> </a:t>
            </a:r>
            <a:r>
              <a:rPr lang="de-DE" b="1" dirty="0" err="1"/>
              <a:t>about</a:t>
            </a:r>
            <a:r>
              <a:rPr lang="de-DE" b="1" dirty="0"/>
              <a:t> </a:t>
            </a:r>
            <a:br>
              <a:rPr lang="de-DE" b="1" dirty="0"/>
            </a:br>
            <a:r>
              <a:rPr lang="de-DE" b="1" dirty="0"/>
              <a:t>P</a:t>
            </a:r>
            <a:r>
              <a:rPr lang="de-DE" dirty="0"/>
              <a:t>olymerase</a:t>
            </a:r>
            <a:br>
              <a:rPr lang="de-DE" dirty="0"/>
            </a:br>
            <a:r>
              <a:rPr lang="de-DE" b="1" dirty="0"/>
              <a:t>C</a:t>
            </a:r>
            <a:r>
              <a:rPr lang="de-DE" dirty="0"/>
              <a:t>hain</a:t>
            </a:r>
            <a:br>
              <a:rPr lang="de-DE" dirty="0"/>
            </a:br>
            <a:r>
              <a:rPr lang="de-DE" b="1" dirty="0" err="1"/>
              <a:t>R</a:t>
            </a:r>
            <a:r>
              <a:rPr lang="de-DE" dirty="0" err="1"/>
              <a:t>eaction</a:t>
            </a:r>
            <a:r>
              <a:rPr lang="de-DE" dirty="0"/>
              <a:t> (PCR)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D4FADEE0-FB3D-9AB5-DDE1-EEEB69C5E7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2898" y="1200304"/>
            <a:ext cx="4067640" cy="5423520"/>
          </a:xfrm>
          <a:prstGeom prst="rect">
            <a:avLst/>
          </a:prstGeom>
        </p:spPr>
      </p:pic>
      <p:pic>
        <p:nvPicPr>
          <p:cNvPr id="7" name="Grafik 6" descr="Ein Bild, das Text enthält.&#10;&#10;Automatisch generierte Beschreibung">
            <a:extLst>
              <a:ext uri="{FF2B5EF4-FFF2-40B4-BE49-F238E27FC236}">
                <a16:creationId xmlns:a16="http://schemas.microsoft.com/office/drawing/2014/main" id="{C4F3F1E1-9AC6-E788-6440-A058B1719D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524" y="5347399"/>
            <a:ext cx="1529963" cy="1102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6252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D0C3C02-756A-999E-F72A-4B66F39B8B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1325563"/>
          </a:xfrm>
        </p:spPr>
        <p:txBody>
          <a:bodyPr/>
          <a:lstStyle/>
          <a:p>
            <a:r>
              <a:rPr lang="de-DE" dirty="0" err="1"/>
              <a:t>Thermocycler</a:t>
            </a:r>
            <a:r>
              <a:rPr lang="de-DE" dirty="0"/>
              <a:t> </a:t>
            </a:r>
            <a:r>
              <a:rPr lang="de-DE" dirty="0" err="1"/>
              <a:t>Program</a:t>
            </a:r>
            <a:endParaRPr lang="de-DE" dirty="0"/>
          </a:p>
        </p:txBody>
      </p:sp>
      <p:graphicFrame>
        <p:nvGraphicFramePr>
          <p:cNvPr id="4" name="Inhaltsplatzhalter 3">
            <a:extLst>
              <a:ext uri="{FF2B5EF4-FFF2-40B4-BE49-F238E27FC236}">
                <a16:creationId xmlns:a16="http://schemas.microsoft.com/office/drawing/2014/main" id="{B60C3DDB-5E9B-BE97-617C-75EFBA35B1B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50002512"/>
              </p:ext>
            </p:extLst>
          </p:nvPr>
        </p:nvGraphicFramePr>
        <p:xfrm>
          <a:off x="1087384" y="1462088"/>
          <a:ext cx="5496296" cy="49424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73728">
                  <a:extLst>
                    <a:ext uri="{9D8B030D-6E8A-4147-A177-3AD203B41FA5}">
                      <a16:colId xmlns:a16="http://schemas.microsoft.com/office/drawing/2014/main" val="3744560979"/>
                    </a:ext>
                  </a:extLst>
                </a:gridCol>
                <a:gridCol w="1373728">
                  <a:extLst>
                    <a:ext uri="{9D8B030D-6E8A-4147-A177-3AD203B41FA5}">
                      <a16:colId xmlns:a16="http://schemas.microsoft.com/office/drawing/2014/main" val="3802777849"/>
                    </a:ext>
                  </a:extLst>
                </a:gridCol>
                <a:gridCol w="1373728">
                  <a:extLst>
                    <a:ext uri="{9D8B030D-6E8A-4147-A177-3AD203B41FA5}">
                      <a16:colId xmlns:a16="http://schemas.microsoft.com/office/drawing/2014/main" val="565931295"/>
                    </a:ext>
                  </a:extLst>
                </a:gridCol>
                <a:gridCol w="1375112">
                  <a:extLst>
                    <a:ext uri="{9D8B030D-6E8A-4147-A177-3AD203B41FA5}">
                      <a16:colId xmlns:a16="http://schemas.microsoft.com/office/drawing/2014/main" val="1334957936"/>
                    </a:ext>
                  </a:extLst>
                </a:gridCol>
              </a:tblGrid>
              <a:tr h="6484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70510" algn="l"/>
                          <a:tab pos="457200" algn="l"/>
                        </a:tabLst>
                      </a:pPr>
                      <a:r>
                        <a:rPr lang="en-US" sz="2800">
                          <a:effectLst/>
                        </a:rPr>
                        <a:t>Step</a:t>
                      </a:r>
                      <a:endParaRPr lang="de-DE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70510" algn="l"/>
                          <a:tab pos="457200" algn="l"/>
                        </a:tabLst>
                      </a:pPr>
                      <a:r>
                        <a:rPr lang="en-US" sz="2800">
                          <a:effectLst/>
                        </a:rPr>
                        <a:t>Temp.</a:t>
                      </a:r>
                      <a:endParaRPr lang="de-DE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70510" algn="l"/>
                          <a:tab pos="457200" algn="l"/>
                        </a:tabLst>
                      </a:pPr>
                      <a:r>
                        <a:rPr lang="en-US" sz="2800">
                          <a:effectLst/>
                        </a:rPr>
                        <a:t>Time</a:t>
                      </a:r>
                      <a:endParaRPr lang="de-DE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70510" algn="l"/>
                          <a:tab pos="457200" algn="l"/>
                        </a:tabLst>
                      </a:pPr>
                      <a:r>
                        <a:rPr lang="en-US" sz="2800">
                          <a:effectLst/>
                        </a:rPr>
                        <a:t>Cycles</a:t>
                      </a:r>
                      <a:endParaRPr lang="de-DE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20275779"/>
                  </a:ext>
                </a:extLst>
              </a:tr>
              <a:tr h="68949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70510" algn="l"/>
                          <a:tab pos="457200" algn="l"/>
                        </a:tabLst>
                      </a:pPr>
                      <a:r>
                        <a:rPr lang="en-US" sz="2800">
                          <a:effectLst/>
                        </a:rPr>
                        <a:t>Denat.</a:t>
                      </a:r>
                      <a:endParaRPr lang="de-DE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70510" algn="l"/>
                          <a:tab pos="457200" algn="l"/>
                        </a:tabLst>
                      </a:pPr>
                      <a:r>
                        <a:rPr lang="en-US" sz="2800" dirty="0">
                          <a:effectLst/>
                        </a:rPr>
                        <a:t>94 °C</a:t>
                      </a:r>
                      <a:endParaRPr lang="de-DE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70510" algn="l"/>
                          <a:tab pos="457200" algn="l"/>
                        </a:tabLst>
                      </a:pPr>
                      <a:r>
                        <a:rPr lang="en-US" sz="2800" dirty="0">
                          <a:effectLst/>
                        </a:rPr>
                        <a:t>2 min.</a:t>
                      </a:r>
                      <a:endParaRPr lang="de-DE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70510" algn="l"/>
                          <a:tab pos="457200" algn="l"/>
                        </a:tabLst>
                      </a:pPr>
                      <a:r>
                        <a:rPr lang="en-US" sz="2800">
                          <a:effectLst/>
                        </a:rPr>
                        <a:t>1</a:t>
                      </a:r>
                      <a:endParaRPr lang="de-DE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47250365"/>
                  </a:ext>
                </a:extLst>
              </a:tr>
              <a:tr h="68949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70510" algn="l"/>
                          <a:tab pos="457200" algn="l"/>
                        </a:tabLst>
                      </a:pPr>
                      <a:r>
                        <a:rPr lang="en-US" sz="2800" dirty="0" err="1">
                          <a:effectLst/>
                        </a:rPr>
                        <a:t>Denat</a:t>
                      </a:r>
                      <a:r>
                        <a:rPr lang="en-US" sz="2800" dirty="0">
                          <a:effectLst/>
                        </a:rPr>
                        <a:t>.</a:t>
                      </a:r>
                      <a:endParaRPr lang="de-DE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70510" algn="l"/>
                          <a:tab pos="457200" algn="l"/>
                        </a:tabLst>
                      </a:pPr>
                      <a:r>
                        <a:rPr lang="en-US" sz="2800">
                          <a:effectLst/>
                        </a:rPr>
                        <a:t>95 °C</a:t>
                      </a:r>
                      <a:endParaRPr lang="de-DE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70510" algn="l"/>
                          <a:tab pos="457200" algn="l"/>
                        </a:tabLst>
                      </a:pPr>
                      <a:r>
                        <a:rPr lang="en-US" sz="2800" dirty="0">
                          <a:effectLst/>
                        </a:rPr>
                        <a:t>1 min.</a:t>
                      </a:r>
                      <a:endParaRPr lang="de-DE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70510" algn="l"/>
                          <a:tab pos="457200" algn="l"/>
                        </a:tabLst>
                      </a:pPr>
                      <a:r>
                        <a:rPr lang="en-US" sz="2800" dirty="0">
                          <a:effectLst/>
                        </a:rPr>
                        <a:t>40</a:t>
                      </a:r>
                      <a:endParaRPr lang="de-DE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32176730"/>
                  </a:ext>
                </a:extLst>
              </a:tr>
              <a:tr h="68949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70510" algn="l"/>
                          <a:tab pos="457200" algn="l"/>
                        </a:tabLst>
                      </a:pPr>
                      <a:r>
                        <a:rPr lang="en-US" sz="2800" dirty="0">
                          <a:effectLst/>
                        </a:rPr>
                        <a:t>Anneal</a:t>
                      </a:r>
                      <a:endParaRPr lang="de-DE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70510" algn="l"/>
                          <a:tab pos="457200" algn="l"/>
                        </a:tabLst>
                      </a:pPr>
                      <a:r>
                        <a:rPr lang="en-US" sz="2800" dirty="0">
                          <a:effectLst/>
                        </a:rPr>
                        <a:t>59 °C</a:t>
                      </a:r>
                      <a:endParaRPr lang="de-DE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70510" algn="l"/>
                          <a:tab pos="457200" algn="l"/>
                        </a:tabLst>
                      </a:pPr>
                      <a:r>
                        <a:rPr lang="en-US" sz="2800" dirty="0">
                          <a:effectLst/>
                        </a:rPr>
                        <a:t>1 min.</a:t>
                      </a:r>
                      <a:endParaRPr lang="de-DE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70510" algn="l"/>
                          <a:tab pos="457200" algn="l"/>
                        </a:tabLst>
                      </a:pPr>
                      <a:r>
                        <a:rPr lang="en-US" sz="2800" dirty="0">
                          <a:effectLst/>
                        </a:rPr>
                        <a:t>40</a:t>
                      </a:r>
                      <a:endParaRPr lang="de-DE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0403761"/>
                  </a:ext>
                </a:extLst>
              </a:tr>
              <a:tr h="68949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70510" algn="l"/>
                          <a:tab pos="457200" algn="l"/>
                        </a:tabLst>
                      </a:pPr>
                      <a:r>
                        <a:rPr lang="en-US" sz="2800">
                          <a:effectLst/>
                        </a:rPr>
                        <a:t>Polym.</a:t>
                      </a:r>
                      <a:endParaRPr lang="de-DE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70510" algn="l"/>
                          <a:tab pos="457200" algn="l"/>
                        </a:tabLst>
                      </a:pPr>
                      <a:r>
                        <a:rPr lang="en-US" sz="2800" dirty="0">
                          <a:effectLst/>
                        </a:rPr>
                        <a:t>72 °C</a:t>
                      </a:r>
                      <a:endParaRPr lang="de-DE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70510" algn="l"/>
                          <a:tab pos="457200" algn="l"/>
                        </a:tabLst>
                      </a:pPr>
                      <a:r>
                        <a:rPr lang="en-US" sz="2800">
                          <a:effectLst/>
                        </a:rPr>
                        <a:t>2 min.</a:t>
                      </a:r>
                      <a:endParaRPr lang="de-DE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70510" algn="l"/>
                          <a:tab pos="457200" algn="l"/>
                        </a:tabLst>
                      </a:pPr>
                      <a:r>
                        <a:rPr lang="en-US" sz="2800" dirty="0">
                          <a:effectLst/>
                        </a:rPr>
                        <a:t>40</a:t>
                      </a:r>
                      <a:endParaRPr lang="de-DE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84976266"/>
                  </a:ext>
                </a:extLst>
              </a:tr>
              <a:tr h="68949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70510" algn="l"/>
                          <a:tab pos="457200" algn="l"/>
                        </a:tabLst>
                      </a:pPr>
                      <a:r>
                        <a:rPr lang="en-US" sz="2800" dirty="0" err="1">
                          <a:effectLst/>
                        </a:rPr>
                        <a:t>Polym</a:t>
                      </a:r>
                      <a:r>
                        <a:rPr lang="en-US" sz="2800" dirty="0">
                          <a:effectLst/>
                        </a:rPr>
                        <a:t>.</a:t>
                      </a:r>
                      <a:endParaRPr lang="de-DE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70510" algn="l"/>
                          <a:tab pos="457200" algn="l"/>
                        </a:tabLst>
                      </a:pPr>
                      <a:r>
                        <a:rPr lang="en-US" sz="2800" dirty="0">
                          <a:effectLst/>
                        </a:rPr>
                        <a:t>72 °C</a:t>
                      </a:r>
                      <a:endParaRPr lang="de-DE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70510" algn="l"/>
                          <a:tab pos="457200" algn="l"/>
                        </a:tabLst>
                      </a:pPr>
                      <a:r>
                        <a:rPr lang="en-US" sz="2800" dirty="0">
                          <a:effectLst/>
                        </a:rPr>
                        <a:t>10 min.</a:t>
                      </a:r>
                      <a:endParaRPr lang="de-DE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70510" algn="l"/>
                          <a:tab pos="457200" algn="l"/>
                        </a:tabLst>
                      </a:pPr>
                      <a:r>
                        <a:rPr lang="en-US" sz="2800" dirty="0">
                          <a:effectLst/>
                        </a:rPr>
                        <a:t>Final</a:t>
                      </a:r>
                      <a:endParaRPr lang="de-DE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75259720"/>
                  </a:ext>
                </a:extLst>
              </a:tr>
              <a:tr h="8465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70510" algn="l"/>
                          <a:tab pos="457200" algn="l"/>
                        </a:tabLst>
                      </a:pPr>
                      <a:r>
                        <a:rPr lang="en-US" sz="2800" dirty="0">
                          <a:effectLst/>
                        </a:rPr>
                        <a:t> Hold</a:t>
                      </a:r>
                      <a:endParaRPr lang="de-DE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70510" algn="l"/>
                          <a:tab pos="457200" algn="l"/>
                        </a:tabLst>
                      </a:pPr>
                      <a:r>
                        <a:rPr lang="en-US" sz="2800" dirty="0">
                          <a:effectLst/>
                        </a:rPr>
                        <a:t>4 °C</a:t>
                      </a:r>
                      <a:endParaRPr lang="de-DE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70510" algn="l"/>
                          <a:tab pos="457200" algn="l"/>
                        </a:tabLst>
                      </a:pPr>
                      <a:endParaRPr lang="en-US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70510" algn="l"/>
                          <a:tab pos="457200" algn="l"/>
                        </a:tabLs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94465217"/>
                  </a:ext>
                </a:extLst>
              </a:tr>
            </a:tbl>
          </a:graphicData>
        </a:graphic>
      </p:graphicFrame>
      <p:pic>
        <p:nvPicPr>
          <p:cNvPr id="2049" name="Grafik 1">
            <a:extLst>
              <a:ext uri="{FF2B5EF4-FFF2-40B4-BE49-F238E27FC236}">
                <a16:creationId xmlns:a16="http://schemas.microsoft.com/office/drawing/2014/main" id="{97E2A837-3080-ECE3-6A80-FD95B59138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7846" y="5648675"/>
            <a:ext cx="729342" cy="537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59855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95930F-74E2-D200-074B-3EBA589CC5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PCR </a:t>
            </a:r>
            <a:r>
              <a:rPr lang="de-DE" dirty="0" err="1"/>
              <a:t>Sumary</a:t>
            </a:r>
            <a:endParaRPr lang="de-DE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C5A92FF-16BE-48F6-CE91-B721C5F7B59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690688"/>
            <a:ext cx="10515600" cy="4802187"/>
          </a:xfrm>
        </p:spPr>
        <p:txBody>
          <a:bodyPr>
            <a:normAutofit fontScale="92500" lnSpcReduction="10000"/>
          </a:bodyPr>
          <a:lstStyle/>
          <a:p>
            <a:r>
              <a:rPr lang="de-DE" altLang="de-DE" dirty="0" err="1"/>
              <a:t>Amplification</a:t>
            </a:r>
            <a:r>
              <a:rPr lang="de-DE" altLang="de-DE" dirty="0"/>
              <a:t> </a:t>
            </a:r>
            <a:r>
              <a:rPr lang="de-DE" altLang="de-DE" dirty="0" err="1"/>
              <a:t>from</a:t>
            </a:r>
            <a:r>
              <a:rPr lang="de-DE" altLang="de-DE" dirty="0"/>
              <a:t> 20 </a:t>
            </a:r>
            <a:r>
              <a:rPr lang="de-DE" altLang="de-DE" dirty="0" err="1"/>
              <a:t>to</a:t>
            </a:r>
            <a:r>
              <a:rPr lang="de-DE" altLang="de-DE" dirty="0"/>
              <a:t> 50 </a:t>
            </a:r>
            <a:r>
              <a:rPr lang="de-DE" altLang="de-DE" dirty="0" err="1"/>
              <a:t>cycles</a:t>
            </a:r>
            <a:endParaRPr lang="de-DE" altLang="de-DE" dirty="0"/>
          </a:p>
          <a:p>
            <a:pPr marL="762000" lvl="1" indent="-304800">
              <a:buFontTx/>
              <a:buChar char="-"/>
            </a:pPr>
            <a:r>
              <a:rPr lang="de-DE" altLang="de-DE" dirty="0"/>
              <a:t>20 </a:t>
            </a:r>
            <a:r>
              <a:rPr lang="de-DE" altLang="de-DE" dirty="0" err="1"/>
              <a:t>cycles</a:t>
            </a:r>
            <a:r>
              <a:rPr lang="de-DE" altLang="de-DE" dirty="0"/>
              <a:t> </a:t>
            </a:r>
            <a:r>
              <a:rPr lang="de-DE" altLang="de-DE" dirty="0">
                <a:sym typeface="Symbol" panose="05050102010706020507" pitchFamily="18" charset="2"/>
              </a:rPr>
              <a:t></a:t>
            </a:r>
            <a:r>
              <a:rPr lang="de-DE" altLang="de-DE" dirty="0"/>
              <a:t> 2</a:t>
            </a:r>
            <a:r>
              <a:rPr lang="de-DE" altLang="de-DE" baseline="30000" dirty="0"/>
              <a:t>20</a:t>
            </a:r>
            <a:r>
              <a:rPr lang="de-DE" altLang="de-DE" dirty="0"/>
              <a:t> </a:t>
            </a:r>
            <a:r>
              <a:rPr lang="de-DE" altLang="de-DE" dirty="0" err="1"/>
              <a:t>copies</a:t>
            </a:r>
            <a:r>
              <a:rPr lang="de-DE" altLang="de-DE" dirty="0"/>
              <a:t> </a:t>
            </a:r>
            <a:r>
              <a:rPr lang="de-DE" altLang="de-DE" dirty="0" err="1"/>
              <a:t>of</a:t>
            </a:r>
            <a:r>
              <a:rPr lang="de-DE" altLang="de-DE" dirty="0"/>
              <a:t> DNA = 10</a:t>
            </a:r>
            <a:r>
              <a:rPr lang="de-DE" altLang="de-DE" baseline="30000" dirty="0"/>
              <a:t>6</a:t>
            </a:r>
            <a:r>
              <a:rPr lang="de-DE" altLang="de-DE" dirty="0"/>
              <a:t>-fold </a:t>
            </a:r>
            <a:r>
              <a:rPr lang="de-DE" altLang="de-DE" dirty="0" err="1"/>
              <a:t>amplification</a:t>
            </a:r>
            <a:endParaRPr lang="de-DE" altLang="de-DE" dirty="0"/>
          </a:p>
          <a:p>
            <a:pPr marL="762000" lvl="1" indent="-304800">
              <a:buFontTx/>
              <a:buChar char="-"/>
            </a:pPr>
            <a:r>
              <a:rPr lang="de-DE" altLang="de-DE" dirty="0"/>
              <a:t>30 </a:t>
            </a:r>
            <a:r>
              <a:rPr lang="de-DE" altLang="de-DE" dirty="0" err="1"/>
              <a:t>cycles</a:t>
            </a:r>
            <a:r>
              <a:rPr lang="de-DE" altLang="de-DE" dirty="0"/>
              <a:t> </a:t>
            </a:r>
            <a:r>
              <a:rPr lang="de-DE" altLang="de-DE" dirty="0">
                <a:sym typeface="Symbol" panose="05050102010706020507" pitchFamily="18" charset="2"/>
              </a:rPr>
              <a:t></a:t>
            </a:r>
            <a:r>
              <a:rPr lang="de-DE" altLang="de-DE" dirty="0"/>
              <a:t> 2</a:t>
            </a:r>
            <a:r>
              <a:rPr lang="de-DE" altLang="de-DE" baseline="30000" dirty="0"/>
              <a:t>30</a:t>
            </a:r>
            <a:r>
              <a:rPr lang="de-DE" altLang="de-DE" dirty="0"/>
              <a:t> </a:t>
            </a:r>
            <a:r>
              <a:rPr lang="de-DE" altLang="de-DE" dirty="0" err="1"/>
              <a:t>copies</a:t>
            </a:r>
            <a:r>
              <a:rPr lang="de-DE" altLang="de-DE" dirty="0"/>
              <a:t> </a:t>
            </a:r>
            <a:r>
              <a:rPr lang="de-DE" altLang="de-DE" dirty="0" err="1"/>
              <a:t>of</a:t>
            </a:r>
            <a:r>
              <a:rPr lang="de-DE" altLang="de-DE" dirty="0"/>
              <a:t> DNA = 10</a:t>
            </a:r>
            <a:r>
              <a:rPr lang="de-DE" altLang="de-DE" baseline="30000" dirty="0"/>
              <a:t>9</a:t>
            </a:r>
            <a:r>
              <a:rPr lang="de-DE" altLang="de-DE" dirty="0"/>
              <a:t>-fold </a:t>
            </a:r>
            <a:r>
              <a:rPr lang="de-DE" altLang="de-DE" dirty="0" err="1"/>
              <a:t>amplification</a:t>
            </a:r>
            <a:endParaRPr lang="de-DE" altLang="de-DE" dirty="0"/>
          </a:p>
          <a:p>
            <a:pPr marL="762000" lvl="1" indent="-304800">
              <a:buFontTx/>
              <a:buChar char="-"/>
            </a:pPr>
            <a:r>
              <a:rPr lang="de-DE" altLang="de-DE" dirty="0"/>
              <a:t>40 </a:t>
            </a:r>
            <a:r>
              <a:rPr lang="de-DE" altLang="de-DE" dirty="0" err="1"/>
              <a:t>cycles</a:t>
            </a:r>
            <a:r>
              <a:rPr lang="de-DE" altLang="de-DE" dirty="0"/>
              <a:t> </a:t>
            </a:r>
            <a:r>
              <a:rPr lang="de-DE" altLang="de-DE" dirty="0">
                <a:sym typeface="Symbol" panose="05050102010706020507" pitchFamily="18" charset="2"/>
              </a:rPr>
              <a:t></a:t>
            </a:r>
            <a:r>
              <a:rPr lang="de-DE" altLang="de-DE" dirty="0"/>
              <a:t> 2</a:t>
            </a:r>
            <a:r>
              <a:rPr lang="de-DE" altLang="de-DE" baseline="30000" dirty="0"/>
              <a:t>40</a:t>
            </a:r>
            <a:r>
              <a:rPr lang="de-DE" altLang="de-DE" dirty="0"/>
              <a:t> </a:t>
            </a:r>
            <a:r>
              <a:rPr lang="de-DE" altLang="de-DE" dirty="0" err="1"/>
              <a:t>copies</a:t>
            </a:r>
            <a:r>
              <a:rPr lang="de-DE" altLang="de-DE" dirty="0"/>
              <a:t> </a:t>
            </a:r>
            <a:r>
              <a:rPr lang="de-DE" altLang="de-DE" dirty="0" err="1"/>
              <a:t>of</a:t>
            </a:r>
            <a:r>
              <a:rPr lang="de-DE" altLang="de-DE" dirty="0"/>
              <a:t> DNA = 10</a:t>
            </a:r>
            <a:r>
              <a:rPr lang="de-DE" altLang="de-DE" baseline="30000" dirty="0"/>
              <a:t>12</a:t>
            </a:r>
            <a:r>
              <a:rPr lang="de-DE" altLang="de-DE" dirty="0"/>
              <a:t>-fold </a:t>
            </a:r>
            <a:r>
              <a:rPr lang="de-DE" altLang="de-DE" dirty="0" err="1"/>
              <a:t>amplification</a:t>
            </a:r>
            <a:endParaRPr lang="de-DE" altLang="de-DE" dirty="0"/>
          </a:p>
          <a:p>
            <a:r>
              <a:rPr lang="de-DE" altLang="de-DE" dirty="0"/>
              <a:t>Formula: 2</a:t>
            </a:r>
            <a:r>
              <a:rPr lang="de-DE" altLang="de-DE" baseline="30000" dirty="0"/>
              <a:t>n</a:t>
            </a:r>
            <a:r>
              <a:rPr lang="de-DE" altLang="de-DE" dirty="0"/>
              <a:t> DNA </a:t>
            </a:r>
            <a:r>
              <a:rPr lang="de-DE" altLang="de-DE" dirty="0" err="1"/>
              <a:t>copies</a:t>
            </a:r>
            <a:r>
              <a:rPr lang="de-DE" altLang="de-DE" dirty="0"/>
              <a:t>, </a:t>
            </a:r>
            <a:r>
              <a:rPr lang="de-DE" altLang="de-DE" dirty="0" err="1"/>
              <a:t>n</a:t>
            </a:r>
            <a:r>
              <a:rPr lang="de-DE" altLang="de-DE" dirty="0"/>
              <a:t> = </a:t>
            </a:r>
            <a:r>
              <a:rPr lang="de-DE" altLang="de-DE" dirty="0" err="1"/>
              <a:t>number</a:t>
            </a:r>
            <a:r>
              <a:rPr lang="de-DE" altLang="de-DE" dirty="0"/>
              <a:t> </a:t>
            </a:r>
            <a:r>
              <a:rPr lang="de-DE" altLang="de-DE" dirty="0" err="1"/>
              <a:t>of</a:t>
            </a:r>
            <a:r>
              <a:rPr lang="de-DE" altLang="de-DE" dirty="0"/>
              <a:t> PCR </a:t>
            </a:r>
            <a:r>
              <a:rPr lang="de-DE" altLang="de-DE" dirty="0" err="1"/>
              <a:t>cycles</a:t>
            </a:r>
            <a:endParaRPr lang="de-DE" altLang="de-DE" dirty="0"/>
          </a:p>
          <a:p>
            <a:r>
              <a:rPr lang="de-DE" altLang="de-DE" dirty="0" err="1"/>
              <a:t>Elaborated</a:t>
            </a:r>
            <a:r>
              <a:rPr lang="de-DE" altLang="de-DE" dirty="0"/>
              <a:t> </a:t>
            </a:r>
            <a:r>
              <a:rPr lang="de-DE" altLang="de-DE" dirty="0" err="1"/>
              <a:t>by</a:t>
            </a:r>
            <a:r>
              <a:rPr lang="de-DE" altLang="de-DE" dirty="0"/>
              <a:t> K. Mullis in 1985, nobel </a:t>
            </a:r>
            <a:r>
              <a:rPr lang="de-DE" altLang="de-DE" dirty="0" err="1"/>
              <a:t>price</a:t>
            </a:r>
            <a:r>
              <a:rPr lang="de-DE" altLang="de-DE" dirty="0"/>
              <a:t> in 1993, </a:t>
            </a:r>
            <a:r>
              <a:rPr lang="de-DE" altLang="de-DE" dirty="0" err="1"/>
              <a:t>use</a:t>
            </a:r>
            <a:r>
              <a:rPr lang="de-DE" altLang="de-DE" dirty="0"/>
              <a:t> </a:t>
            </a:r>
            <a:r>
              <a:rPr lang="de-DE" altLang="de-DE" dirty="0" err="1"/>
              <a:t>of</a:t>
            </a:r>
            <a:r>
              <a:rPr lang="de-DE" altLang="de-DE" dirty="0"/>
              <a:t> DNA </a:t>
            </a:r>
            <a:r>
              <a:rPr lang="de-DE" altLang="de-DE" dirty="0" err="1"/>
              <a:t>polymerase</a:t>
            </a:r>
            <a:r>
              <a:rPr lang="de-DE" altLang="de-DE" dirty="0"/>
              <a:t> </a:t>
            </a:r>
            <a:r>
              <a:rPr lang="de-DE" altLang="de-DE" dirty="0" err="1"/>
              <a:t>from</a:t>
            </a:r>
            <a:r>
              <a:rPr lang="de-DE" altLang="de-DE" dirty="0"/>
              <a:t> </a:t>
            </a:r>
            <a:r>
              <a:rPr lang="de-DE" altLang="de-DE" i="1" dirty="0"/>
              <a:t>E. coli, </a:t>
            </a:r>
            <a:r>
              <a:rPr lang="de-DE" altLang="de-DE" dirty="0" err="1"/>
              <a:t>no</a:t>
            </a:r>
            <a:r>
              <a:rPr lang="de-DE" altLang="de-DE" dirty="0"/>
              <a:t> </a:t>
            </a:r>
            <a:r>
              <a:rPr lang="de-DE" altLang="de-DE" dirty="0" err="1"/>
              <a:t>automation</a:t>
            </a:r>
            <a:r>
              <a:rPr lang="de-DE" altLang="de-DE" dirty="0"/>
              <a:t> possible</a:t>
            </a:r>
          </a:p>
          <a:p>
            <a:r>
              <a:rPr lang="de-DE" altLang="de-DE" dirty="0"/>
              <a:t>Automation was possible after </a:t>
            </a:r>
            <a:r>
              <a:rPr lang="de-DE" altLang="de-DE" dirty="0" err="1"/>
              <a:t>introducing</a:t>
            </a:r>
            <a:r>
              <a:rPr lang="de-DE" altLang="de-DE" dirty="0"/>
              <a:t> </a:t>
            </a:r>
            <a:r>
              <a:rPr lang="de-DE" altLang="de-DE" dirty="0" err="1"/>
              <a:t>heat</a:t>
            </a:r>
            <a:r>
              <a:rPr lang="de-DE" altLang="de-DE" dirty="0"/>
              <a:t> stabile DNA </a:t>
            </a:r>
            <a:r>
              <a:rPr lang="de-DE" altLang="de-DE" dirty="0" err="1"/>
              <a:t>polymerases</a:t>
            </a:r>
            <a:r>
              <a:rPr lang="de-DE" altLang="de-DE" dirty="0"/>
              <a:t> (e.g. </a:t>
            </a:r>
            <a:r>
              <a:rPr lang="de-DE" altLang="de-DE" i="1" dirty="0" err="1"/>
              <a:t>Taq</a:t>
            </a:r>
            <a:r>
              <a:rPr lang="de-DE" altLang="de-DE" dirty="0"/>
              <a:t>-Polymerase)</a:t>
            </a:r>
          </a:p>
          <a:p>
            <a:r>
              <a:rPr lang="de-DE" altLang="de-DE" dirty="0"/>
              <a:t>Automation </a:t>
            </a:r>
            <a:r>
              <a:rPr lang="de-DE" altLang="de-DE" dirty="0" err="1"/>
              <a:t>of</a:t>
            </a:r>
            <a:r>
              <a:rPr lang="de-DE" altLang="de-DE" dirty="0"/>
              <a:t> PCR </a:t>
            </a:r>
            <a:r>
              <a:rPr lang="de-DE" altLang="de-DE" dirty="0" err="1"/>
              <a:t>by</a:t>
            </a:r>
            <a:r>
              <a:rPr lang="de-DE" altLang="de-DE" dirty="0"/>
              <a:t> </a:t>
            </a:r>
            <a:r>
              <a:rPr lang="de-DE" altLang="de-DE" dirty="0" err="1"/>
              <a:t>programmable</a:t>
            </a:r>
            <a:r>
              <a:rPr lang="de-DE" altLang="de-DE" dirty="0"/>
              <a:t> t</a:t>
            </a:r>
            <a:r>
              <a:rPr lang="de-DE" altLang="de-DE" u="sng" dirty="0"/>
              <a:t>hermal </a:t>
            </a:r>
            <a:r>
              <a:rPr lang="de-DE" altLang="de-DE" u="sng" dirty="0" err="1"/>
              <a:t>cycler</a:t>
            </a:r>
            <a:endParaRPr lang="de-DE" altLang="de-DE" u="sng" dirty="0"/>
          </a:p>
          <a:p>
            <a:r>
              <a:rPr lang="de-DE" altLang="de-DE" sz="3000" dirty="0"/>
              <a:t>1st </a:t>
            </a:r>
            <a:r>
              <a:rPr lang="de-DE" altLang="de-DE" sz="3000" dirty="0" err="1"/>
              <a:t>cycle</a:t>
            </a:r>
            <a:r>
              <a:rPr lang="de-DE" altLang="de-DE" sz="3000" dirty="0"/>
              <a:t> </a:t>
            </a:r>
            <a:r>
              <a:rPr lang="de-DE" altLang="de-DE" sz="3000" dirty="0" err="1"/>
              <a:t>yields</a:t>
            </a:r>
            <a:r>
              <a:rPr lang="de-DE" altLang="de-DE" sz="3000" dirty="0"/>
              <a:t> DNA </a:t>
            </a:r>
            <a:r>
              <a:rPr lang="de-DE" altLang="de-DE" sz="3000" dirty="0" err="1"/>
              <a:t>of</a:t>
            </a:r>
            <a:r>
              <a:rPr lang="de-DE" altLang="de-DE" sz="3000" dirty="0"/>
              <a:t> </a:t>
            </a:r>
            <a:r>
              <a:rPr lang="de-DE" altLang="de-DE" sz="3000" dirty="0" err="1"/>
              <a:t>undefined</a:t>
            </a:r>
            <a:r>
              <a:rPr lang="de-DE" altLang="de-DE" sz="3000" dirty="0"/>
              <a:t> </a:t>
            </a:r>
            <a:r>
              <a:rPr lang="de-DE" altLang="de-DE" sz="3000" dirty="0" err="1"/>
              <a:t>length</a:t>
            </a:r>
            <a:r>
              <a:rPr lang="de-DE" altLang="de-DE" sz="3000" dirty="0"/>
              <a:t>, </a:t>
            </a:r>
            <a:r>
              <a:rPr lang="de-DE" altLang="de-DE" sz="3000" dirty="0" err="1"/>
              <a:t>two</a:t>
            </a:r>
            <a:r>
              <a:rPr lang="de-DE" altLang="de-DE" sz="3000" dirty="0"/>
              <a:t> </a:t>
            </a:r>
            <a:r>
              <a:rPr lang="de-DE" altLang="de-DE" sz="3000" dirty="0" err="1"/>
              <a:t>length-defined</a:t>
            </a:r>
            <a:r>
              <a:rPr lang="de-DE" altLang="de-DE" sz="3000" dirty="0"/>
              <a:t> DNA </a:t>
            </a:r>
            <a:r>
              <a:rPr lang="de-DE" altLang="de-DE" sz="3000" dirty="0" err="1"/>
              <a:t>copies</a:t>
            </a:r>
            <a:r>
              <a:rPr lang="de-DE" altLang="de-DE" sz="3000" dirty="0"/>
              <a:t> after </a:t>
            </a:r>
            <a:r>
              <a:rPr lang="de-DE" altLang="de-DE" sz="3000" dirty="0" err="1"/>
              <a:t>the</a:t>
            </a:r>
            <a:r>
              <a:rPr lang="de-DE" altLang="de-DE" sz="3000" dirty="0"/>
              <a:t> 3rd </a:t>
            </a:r>
            <a:r>
              <a:rPr lang="de-DE" altLang="de-DE" sz="3000" dirty="0" err="1"/>
              <a:t>cycle</a:t>
            </a:r>
            <a:endParaRPr lang="de-DE" altLang="de-DE" sz="3000" dirty="0"/>
          </a:p>
        </p:txBody>
      </p:sp>
    </p:spTree>
    <p:extLst>
      <p:ext uri="{BB962C8B-B14F-4D97-AF65-F5344CB8AC3E}">
        <p14:creationId xmlns:p14="http://schemas.microsoft.com/office/powerpoint/2010/main" val="2933310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8">
            <a:extLst>
              <a:ext uri="{FF2B5EF4-FFF2-40B4-BE49-F238E27FC236}">
                <a16:creationId xmlns:a16="http://schemas.microsoft.com/office/drawing/2014/main" id="{8D11EB95-B134-753A-9A72-FDAB6CB94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64F0B-5791-4C44-96A9-AA989ADB651F}" type="slidenum">
              <a:rPr lang="de-DE" altLang="de-DE"/>
              <a:pPr>
                <a:defRPr/>
              </a:pPr>
              <a:t>12</a:t>
            </a:fld>
            <a:endParaRPr lang="de-DE" altLang="de-DE" sz="1400">
              <a:latin typeface="Times New Roman" panose="02020603050405020304" pitchFamily="18" charset="0"/>
            </a:endParaRPr>
          </a:p>
        </p:txBody>
      </p:sp>
      <p:sp>
        <p:nvSpPr>
          <p:cNvPr id="17412" name="Rectangle 2">
            <a:extLst>
              <a:ext uri="{FF2B5EF4-FFF2-40B4-BE49-F238E27FC236}">
                <a16:creationId xmlns:a16="http://schemas.microsoft.com/office/drawing/2014/main" id="{D033F8E0-2FB6-9151-88FA-D71662241DFA}"/>
              </a:ext>
            </a:extLst>
          </p:cNvPr>
          <p:cNvSpPr>
            <a:spLocks noGrp="1" noChangeArrowheads="1"/>
          </p:cNvSpPr>
          <p:nvPr>
            <p:ph type="title" sz="quarter"/>
          </p:nvPr>
        </p:nvSpPr>
        <p:spPr/>
        <p:txBody>
          <a:bodyPr>
            <a:normAutofit fontScale="90000"/>
          </a:bodyPr>
          <a:lstStyle/>
          <a:p>
            <a:r>
              <a:rPr lang="de-DE" altLang="de-DE"/>
              <a:t>PCR      -      polymerase chain reaction</a:t>
            </a:r>
          </a:p>
        </p:txBody>
      </p:sp>
      <p:graphicFrame>
        <p:nvGraphicFramePr>
          <p:cNvPr id="17413" name="Object 3">
            <a:extLst>
              <a:ext uri="{FF2B5EF4-FFF2-40B4-BE49-F238E27FC236}">
                <a16:creationId xmlns:a16="http://schemas.microsoft.com/office/drawing/2014/main" id="{20EA22BC-6A73-98E1-99F4-9B9F490E352A}"/>
              </a:ext>
            </a:extLst>
          </p:cNvPr>
          <p:cNvGraphicFramePr>
            <a:graphicFrameLocks noGrp="1" noChangeAspect="1"/>
          </p:cNvGraphicFramePr>
          <p:nvPr>
            <p:ph sz="quarter" idx="1"/>
          </p:nvPr>
        </p:nvGraphicFramePr>
        <p:xfrm>
          <a:off x="1643064" y="946150"/>
          <a:ext cx="8785225" cy="1257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2" imgW="10310622" imgH="1475232" progId="CorelDRAW.Graphic.9">
                  <p:embed/>
                </p:oleObj>
              </mc:Choice>
              <mc:Fallback>
                <p:oleObj name="CorelDRAW" r:id="rId2" imgW="10310622" imgH="1475232" progId="CorelDRAW.Graphic.9">
                  <p:embed/>
                  <p:pic>
                    <p:nvPicPr>
                      <p:cNvPr id="17413" name="Object 3">
                        <a:extLst>
                          <a:ext uri="{FF2B5EF4-FFF2-40B4-BE49-F238E27FC236}">
                            <a16:creationId xmlns:a16="http://schemas.microsoft.com/office/drawing/2014/main" id="{20EA22BC-6A73-98E1-99F4-9B9F490E352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43064" y="946150"/>
                        <a:ext cx="8785225" cy="1257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7540" name="Object 4">
            <a:extLst>
              <a:ext uri="{FF2B5EF4-FFF2-40B4-BE49-F238E27FC236}">
                <a16:creationId xmlns:a16="http://schemas.microsoft.com/office/drawing/2014/main" id="{243A7C3F-D0ED-0718-884B-C394D0A7698A}"/>
              </a:ext>
            </a:extLst>
          </p:cNvPr>
          <p:cNvGraphicFramePr>
            <a:graphicFrameLocks noGrp="1" noChangeAspect="1"/>
          </p:cNvGraphicFramePr>
          <p:nvPr>
            <p:ph sz="quarter" idx="2"/>
          </p:nvPr>
        </p:nvGraphicFramePr>
        <p:xfrm>
          <a:off x="2351088" y="2205038"/>
          <a:ext cx="7626350" cy="717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4" imgW="8718184" imgH="820386" progId="CorelDRAW.Graphic.12">
                  <p:embed/>
                </p:oleObj>
              </mc:Choice>
              <mc:Fallback>
                <p:oleObj name="CorelDRAW" r:id="rId4" imgW="8718184" imgH="820386" progId="CorelDRAW.Graphic.12">
                  <p:embed/>
                  <p:pic>
                    <p:nvPicPr>
                      <p:cNvPr id="577540" name="Object 4">
                        <a:extLst>
                          <a:ext uri="{FF2B5EF4-FFF2-40B4-BE49-F238E27FC236}">
                            <a16:creationId xmlns:a16="http://schemas.microsoft.com/office/drawing/2014/main" id="{243A7C3F-D0ED-0718-884B-C394D0A7698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1088" y="2205038"/>
                        <a:ext cx="7626350" cy="717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7541" name="Object 5">
            <a:extLst>
              <a:ext uri="{FF2B5EF4-FFF2-40B4-BE49-F238E27FC236}">
                <a16:creationId xmlns:a16="http://schemas.microsoft.com/office/drawing/2014/main" id="{34432D93-2D90-2263-56E2-82425E8D32A7}"/>
              </a:ext>
            </a:extLst>
          </p:cNvPr>
          <p:cNvGraphicFramePr>
            <a:graphicFrameLocks noGrp="1" noChangeAspect="1"/>
          </p:cNvGraphicFramePr>
          <p:nvPr>
            <p:ph sz="quarter" idx="3"/>
          </p:nvPr>
        </p:nvGraphicFramePr>
        <p:xfrm>
          <a:off x="1847850" y="2997200"/>
          <a:ext cx="4679950" cy="2503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6" imgW="5652897" imgH="3023616" progId="CorelDRAW.Graphic.9">
                  <p:embed/>
                </p:oleObj>
              </mc:Choice>
              <mc:Fallback>
                <p:oleObj name="CorelDRAW" r:id="rId6" imgW="5652897" imgH="3023616" progId="CorelDRAW.Graphic.9">
                  <p:embed/>
                  <p:pic>
                    <p:nvPicPr>
                      <p:cNvPr id="577541" name="Object 5">
                        <a:extLst>
                          <a:ext uri="{FF2B5EF4-FFF2-40B4-BE49-F238E27FC236}">
                            <a16:creationId xmlns:a16="http://schemas.microsoft.com/office/drawing/2014/main" id="{34432D93-2D90-2263-56E2-82425E8D32A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7850" y="2997200"/>
                        <a:ext cx="4679950" cy="2503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6" name="Text Box 6">
            <a:extLst>
              <a:ext uri="{FF2B5EF4-FFF2-40B4-BE49-F238E27FC236}">
                <a16:creationId xmlns:a16="http://schemas.microsoft.com/office/drawing/2014/main" id="{14351136-D8FE-9CE1-6B70-6E1E6BFFB8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1675" y="3200400"/>
            <a:ext cx="6362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de-DE"/>
          </a:p>
        </p:txBody>
      </p:sp>
      <p:graphicFrame>
        <p:nvGraphicFramePr>
          <p:cNvPr id="577543" name="Object 7">
            <a:extLst>
              <a:ext uri="{FF2B5EF4-FFF2-40B4-BE49-F238E27FC236}">
                <a16:creationId xmlns:a16="http://schemas.microsoft.com/office/drawing/2014/main" id="{9EBACB18-1D95-AE23-11DD-B991AACFC401}"/>
              </a:ext>
            </a:extLst>
          </p:cNvPr>
          <p:cNvGraphicFramePr>
            <a:graphicFrameLocks noGrp="1" noChangeAspect="1"/>
          </p:cNvGraphicFramePr>
          <p:nvPr>
            <p:ph sz="quarter" idx="4"/>
          </p:nvPr>
        </p:nvGraphicFramePr>
        <p:xfrm>
          <a:off x="7608888" y="3789363"/>
          <a:ext cx="2717800" cy="957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8" imgW="3500628" imgH="1233424" progId="CorelDRAW.Graphic.9">
                  <p:embed/>
                </p:oleObj>
              </mc:Choice>
              <mc:Fallback>
                <p:oleObj name="CorelDRAW" r:id="rId8" imgW="3500628" imgH="1233424" progId="CorelDRAW.Graphic.9">
                  <p:embed/>
                  <p:pic>
                    <p:nvPicPr>
                      <p:cNvPr id="577543" name="Object 7">
                        <a:extLst>
                          <a:ext uri="{FF2B5EF4-FFF2-40B4-BE49-F238E27FC236}">
                            <a16:creationId xmlns:a16="http://schemas.microsoft.com/office/drawing/2014/main" id="{9EBACB18-1D95-AE23-11DD-B991AACFC40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08888" y="3789363"/>
                        <a:ext cx="2717800" cy="957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8" name="Text Box 9">
            <a:extLst>
              <a:ext uri="{FF2B5EF4-FFF2-40B4-BE49-F238E27FC236}">
                <a16:creationId xmlns:a16="http://schemas.microsoft.com/office/drawing/2014/main" id="{51FCB516-B5BD-CFD6-3DCC-7A17B810D1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7338" y="933450"/>
            <a:ext cx="3810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 sz="1200">
                <a:latin typeface="Verdana" panose="020B0604030504040204" pitchFamily="34" charset="0"/>
              </a:rPr>
              <a:t>3‘</a:t>
            </a:r>
          </a:p>
        </p:txBody>
      </p:sp>
      <p:sp>
        <p:nvSpPr>
          <p:cNvPr id="17419" name="Text Box 10">
            <a:extLst>
              <a:ext uri="{FF2B5EF4-FFF2-40B4-BE49-F238E27FC236}">
                <a16:creationId xmlns:a16="http://schemas.microsoft.com/office/drawing/2014/main" id="{C57046CC-7489-9CDA-9698-BB33991989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35238" y="938214"/>
            <a:ext cx="3810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 sz="1200">
                <a:latin typeface="Verdana" panose="020B0604030504040204" pitchFamily="34" charset="0"/>
              </a:rPr>
              <a:t>5‘</a:t>
            </a:r>
          </a:p>
        </p:txBody>
      </p:sp>
      <p:sp>
        <p:nvSpPr>
          <p:cNvPr id="17420" name="Text Box 11">
            <a:extLst>
              <a:ext uri="{FF2B5EF4-FFF2-40B4-BE49-F238E27FC236}">
                <a16:creationId xmlns:a16="http://schemas.microsoft.com/office/drawing/2014/main" id="{7AA934DA-3712-0F1A-6DCE-2041F36B50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68563" y="1350964"/>
            <a:ext cx="3810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 sz="1200">
                <a:latin typeface="Verdana" panose="020B0604030504040204" pitchFamily="34" charset="0"/>
              </a:rPr>
              <a:t>3‘</a:t>
            </a:r>
          </a:p>
        </p:txBody>
      </p:sp>
      <p:sp>
        <p:nvSpPr>
          <p:cNvPr id="17421" name="Text Box 12">
            <a:extLst>
              <a:ext uri="{FF2B5EF4-FFF2-40B4-BE49-F238E27FC236}">
                <a16:creationId xmlns:a16="http://schemas.microsoft.com/office/drawing/2014/main" id="{DE9F4A16-3129-FE29-6E22-06D02C55BE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2913" y="750889"/>
            <a:ext cx="3810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 sz="1200">
                <a:latin typeface="Verdana" panose="020B0604030504040204" pitchFamily="34" charset="0"/>
              </a:rPr>
              <a:t>3‘</a:t>
            </a:r>
          </a:p>
        </p:txBody>
      </p:sp>
      <p:sp>
        <p:nvSpPr>
          <p:cNvPr id="17422" name="Text Box 13">
            <a:extLst>
              <a:ext uri="{FF2B5EF4-FFF2-40B4-BE49-F238E27FC236}">
                <a16:creationId xmlns:a16="http://schemas.microsoft.com/office/drawing/2014/main" id="{BFF995B7-52EF-95E0-897E-E9AE0FAB06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10025" y="1566864"/>
            <a:ext cx="3810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 sz="1200">
                <a:latin typeface="Verdana" panose="020B0604030504040204" pitchFamily="34" charset="0"/>
              </a:rPr>
              <a:t>3‘</a:t>
            </a:r>
          </a:p>
        </p:txBody>
      </p:sp>
      <p:sp>
        <p:nvSpPr>
          <p:cNvPr id="17423" name="Text Box 14">
            <a:extLst>
              <a:ext uri="{FF2B5EF4-FFF2-40B4-BE49-F238E27FC236}">
                <a16:creationId xmlns:a16="http://schemas.microsoft.com/office/drawing/2014/main" id="{19FC48D3-A149-FD54-870A-ABFDB43B0F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91050" y="741364"/>
            <a:ext cx="3810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 sz="1200">
                <a:latin typeface="Verdana" panose="020B0604030504040204" pitchFamily="34" charset="0"/>
              </a:rPr>
              <a:t>3‘</a:t>
            </a:r>
          </a:p>
        </p:txBody>
      </p:sp>
      <p:sp>
        <p:nvSpPr>
          <p:cNvPr id="17424" name="Text Box 15">
            <a:extLst>
              <a:ext uri="{FF2B5EF4-FFF2-40B4-BE49-F238E27FC236}">
                <a16:creationId xmlns:a16="http://schemas.microsoft.com/office/drawing/2014/main" id="{AA20E927-9AAC-18DC-F289-30347C4979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6725" y="1595439"/>
            <a:ext cx="3810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 sz="1200">
                <a:latin typeface="Verdana" panose="020B0604030504040204" pitchFamily="34" charset="0"/>
              </a:rPr>
              <a:t>3‘</a:t>
            </a:r>
          </a:p>
        </p:txBody>
      </p:sp>
      <p:sp>
        <p:nvSpPr>
          <p:cNvPr id="17425" name="Text Box 16">
            <a:extLst>
              <a:ext uri="{FF2B5EF4-FFF2-40B4-BE49-F238E27FC236}">
                <a16:creationId xmlns:a16="http://schemas.microsoft.com/office/drawing/2014/main" id="{668302BC-AE60-799E-5E36-96FBB020E1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7263" y="1130300"/>
            <a:ext cx="3810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 sz="1200">
                <a:latin typeface="Verdana" panose="020B0604030504040204" pitchFamily="34" charset="0"/>
              </a:rPr>
              <a:t>3‘</a:t>
            </a:r>
          </a:p>
        </p:txBody>
      </p:sp>
      <p:sp>
        <p:nvSpPr>
          <p:cNvPr id="17426" name="Text Box 17">
            <a:extLst>
              <a:ext uri="{FF2B5EF4-FFF2-40B4-BE49-F238E27FC236}">
                <a16:creationId xmlns:a16="http://schemas.microsoft.com/office/drawing/2014/main" id="{83FD3B48-D4E6-244D-3C48-65828017A5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355725"/>
            <a:ext cx="3810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 sz="1200">
                <a:latin typeface="Verdana" panose="020B0604030504040204" pitchFamily="34" charset="0"/>
              </a:rPr>
              <a:t>5‘</a:t>
            </a:r>
          </a:p>
        </p:txBody>
      </p:sp>
      <p:sp>
        <p:nvSpPr>
          <p:cNvPr id="17427" name="Text Box 18">
            <a:extLst>
              <a:ext uri="{FF2B5EF4-FFF2-40B4-BE49-F238E27FC236}">
                <a16:creationId xmlns:a16="http://schemas.microsoft.com/office/drawing/2014/main" id="{6EC42633-C20A-5ED6-75CA-15D2CBDFB6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48125" y="746125"/>
            <a:ext cx="3810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 sz="1200">
                <a:latin typeface="Verdana" panose="020B0604030504040204" pitchFamily="34" charset="0"/>
              </a:rPr>
              <a:t>5‘</a:t>
            </a:r>
          </a:p>
        </p:txBody>
      </p:sp>
      <p:sp>
        <p:nvSpPr>
          <p:cNvPr id="17428" name="Text Box 19">
            <a:extLst>
              <a:ext uri="{FF2B5EF4-FFF2-40B4-BE49-F238E27FC236}">
                <a16:creationId xmlns:a16="http://schemas.microsoft.com/office/drawing/2014/main" id="{F00C40D5-AD39-464F-0FAC-754649FB9C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6725" y="1566864"/>
            <a:ext cx="3810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 sz="1200">
                <a:latin typeface="Verdana" panose="020B0604030504040204" pitchFamily="34" charset="0"/>
              </a:rPr>
              <a:t>5‘</a:t>
            </a:r>
          </a:p>
        </p:txBody>
      </p:sp>
      <p:sp>
        <p:nvSpPr>
          <p:cNvPr id="17429" name="Text Box 20">
            <a:extLst>
              <a:ext uri="{FF2B5EF4-FFF2-40B4-BE49-F238E27FC236}">
                <a16:creationId xmlns:a16="http://schemas.microsoft.com/office/drawing/2014/main" id="{29CDE70C-2062-04CB-339C-5A656BF971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5775" y="746125"/>
            <a:ext cx="3810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 sz="1200">
                <a:latin typeface="Verdana" panose="020B0604030504040204" pitchFamily="34" charset="0"/>
              </a:rPr>
              <a:t>5‘</a:t>
            </a:r>
          </a:p>
        </p:txBody>
      </p:sp>
      <p:sp>
        <p:nvSpPr>
          <p:cNvPr id="17430" name="Text Box 21">
            <a:extLst>
              <a:ext uri="{FF2B5EF4-FFF2-40B4-BE49-F238E27FC236}">
                <a16:creationId xmlns:a16="http://schemas.microsoft.com/office/drawing/2014/main" id="{4A06FFDE-F82D-FC3D-1778-D489447A59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81525" y="1595439"/>
            <a:ext cx="3810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 sz="1200">
                <a:latin typeface="Verdana" panose="020B0604030504040204" pitchFamily="34" charset="0"/>
              </a:rPr>
              <a:t>5‘</a:t>
            </a:r>
          </a:p>
        </p:txBody>
      </p:sp>
      <p:sp>
        <p:nvSpPr>
          <p:cNvPr id="17431" name="Text Box 22">
            <a:extLst>
              <a:ext uri="{FF2B5EF4-FFF2-40B4-BE49-F238E27FC236}">
                <a16:creationId xmlns:a16="http://schemas.microsoft.com/office/drawing/2014/main" id="{B04284DD-7A37-0063-8DA9-B2741D2C84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68825" y="1130300"/>
            <a:ext cx="3810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 sz="1200">
                <a:latin typeface="Verdana" panose="020B0604030504040204" pitchFamily="34" charset="0"/>
              </a:rPr>
              <a:t>5‘</a:t>
            </a:r>
          </a:p>
        </p:txBody>
      </p:sp>
      <p:sp>
        <p:nvSpPr>
          <p:cNvPr id="17432" name="Text Box 23">
            <a:extLst>
              <a:ext uri="{FF2B5EF4-FFF2-40B4-BE49-F238E27FC236}">
                <a16:creationId xmlns:a16="http://schemas.microsoft.com/office/drawing/2014/main" id="{4413CB7D-0F98-D992-6718-37CDCC1F73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73688" y="1220789"/>
            <a:ext cx="3810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 sz="1200">
                <a:latin typeface="Verdana" panose="020B0604030504040204" pitchFamily="34" charset="0"/>
              </a:rPr>
              <a:t>3‘</a:t>
            </a:r>
          </a:p>
        </p:txBody>
      </p:sp>
      <p:sp>
        <p:nvSpPr>
          <p:cNvPr id="17433" name="Text Box 24">
            <a:extLst>
              <a:ext uri="{FF2B5EF4-FFF2-40B4-BE49-F238E27FC236}">
                <a16:creationId xmlns:a16="http://schemas.microsoft.com/office/drawing/2014/main" id="{CBE83CCC-AB87-3657-D57F-47BB8707DB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70538" y="1216025"/>
            <a:ext cx="3810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 sz="1200">
                <a:latin typeface="Verdana" panose="020B0604030504040204" pitchFamily="34" charset="0"/>
              </a:rPr>
              <a:t>5‘</a:t>
            </a:r>
          </a:p>
        </p:txBody>
      </p:sp>
      <p:sp>
        <p:nvSpPr>
          <p:cNvPr id="17434" name="Text Box 25">
            <a:extLst>
              <a:ext uri="{FF2B5EF4-FFF2-40B4-BE49-F238E27FC236}">
                <a16:creationId xmlns:a16="http://schemas.microsoft.com/office/drawing/2014/main" id="{CA9BE038-ED0B-3F07-EBD1-87A58AF5B9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8188" y="1590675"/>
            <a:ext cx="3810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 sz="1200">
                <a:latin typeface="Verdana" panose="020B0604030504040204" pitchFamily="34" charset="0"/>
              </a:rPr>
              <a:t>3‘</a:t>
            </a:r>
          </a:p>
        </p:txBody>
      </p:sp>
      <p:sp>
        <p:nvSpPr>
          <p:cNvPr id="17435" name="Text Box 26">
            <a:extLst>
              <a:ext uri="{FF2B5EF4-FFF2-40B4-BE49-F238E27FC236}">
                <a16:creationId xmlns:a16="http://schemas.microsoft.com/office/drawing/2014/main" id="{19822A5A-1712-534F-E52F-6730EED8EE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4413" y="744539"/>
            <a:ext cx="3810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 sz="1200">
                <a:latin typeface="Verdana" panose="020B0604030504040204" pitchFamily="34" charset="0"/>
              </a:rPr>
              <a:t>3‘</a:t>
            </a:r>
          </a:p>
        </p:txBody>
      </p:sp>
      <p:sp>
        <p:nvSpPr>
          <p:cNvPr id="17436" name="Text Box 27">
            <a:extLst>
              <a:ext uri="{FF2B5EF4-FFF2-40B4-BE49-F238E27FC236}">
                <a16:creationId xmlns:a16="http://schemas.microsoft.com/office/drawing/2014/main" id="{523C4B62-5D86-44AF-FCDB-248E92F934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72188" y="1581150"/>
            <a:ext cx="3810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 sz="1200">
                <a:latin typeface="Verdana" panose="020B0604030504040204" pitchFamily="34" charset="0"/>
              </a:rPr>
              <a:t>5‘</a:t>
            </a:r>
          </a:p>
        </p:txBody>
      </p:sp>
      <p:sp>
        <p:nvSpPr>
          <p:cNvPr id="17437" name="Text Box 28">
            <a:extLst>
              <a:ext uri="{FF2B5EF4-FFF2-40B4-BE49-F238E27FC236}">
                <a16:creationId xmlns:a16="http://schemas.microsoft.com/office/drawing/2014/main" id="{2CD2295B-FBC0-3FA8-6946-1B3EA1FAA6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7713" y="744539"/>
            <a:ext cx="3810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 sz="1200">
                <a:latin typeface="Verdana" panose="020B0604030504040204" pitchFamily="34" charset="0"/>
              </a:rPr>
              <a:t>5‘</a:t>
            </a:r>
          </a:p>
        </p:txBody>
      </p:sp>
      <p:sp>
        <p:nvSpPr>
          <p:cNvPr id="17438" name="Text Box 29">
            <a:extLst>
              <a:ext uri="{FF2B5EF4-FFF2-40B4-BE49-F238E27FC236}">
                <a16:creationId xmlns:a16="http://schemas.microsoft.com/office/drawing/2014/main" id="{0B606A82-87A3-B224-05BA-8467EE26B9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8188" y="1230314"/>
            <a:ext cx="3810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 sz="1200">
                <a:latin typeface="Verdana" panose="020B0604030504040204" pitchFamily="34" charset="0"/>
              </a:rPr>
              <a:t>5‘</a:t>
            </a:r>
          </a:p>
        </p:txBody>
      </p:sp>
      <p:sp>
        <p:nvSpPr>
          <p:cNvPr id="17439" name="Text Box 30">
            <a:extLst>
              <a:ext uri="{FF2B5EF4-FFF2-40B4-BE49-F238E27FC236}">
                <a16:creationId xmlns:a16="http://schemas.microsoft.com/office/drawing/2014/main" id="{9E0AFF6C-81AE-9E8F-1E6B-9E416D58C6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9650" y="1108075"/>
            <a:ext cx="3810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 sz="1200">
                <a:latin typeface="Verdana" panose="020B0604030504040204" pitchFamily="34" charset="0"/>
              </a:rPr>
              <a:t>5‘</a:t>
            </a:r>
          </a:p>
        </p:txBody>
      </p:sp>
      <p:sp>
        <p:nvSpPr>
          <p:cNvPr id="17440" name="Text Box 31">
            <a:extLst>
              <a:ext uri="{FF2B5EF4-FFF2-40B4-BE49-F238E27FC236}">
                <a16:creationId xmlns:a16="http://schemas.microsoft.com/office/drawing/2014/main" id="{E4A36E4F-6F22-3B32-496D-1951627EA5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62688" y="1108075"/>
            <a:ext cx="3810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 sz="1200">
                <a:latin typeface="Verdana" panose="020B0604030504040204" pitchFamily="34" charset="0"/>
              </a:rPr>
              <a:t>3‘</a:t>
            </a:r>
          </a:p>
        </p:txBody>
      </p:sp>
      <p:sp>
        <p:nvSpPr>
          <p:cNvPr id="17441" name="Text Box 32">
            <a:extLst>
              <a:ext uri="{FF2B5EF4-FFF2-40B4-BE49-F238E27FC236}">
                <a16:creationId xmlns:a16="http://schemas.microsoft.com/office/drawing/2014/main" id="{CD85D6B4-F672-6072-AD5E-0AC0123D60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11975" y="1228725"/>
            <a:ext cx="3810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 sz="1200">
                <a:latin typeface="Verdana" panose="020B0604030504040204" pitchFamily="34" charset="0"/>
              </a:rPr>
              <a:t>3‘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462C737-AB58-C6D2-8EA8-3342AE3D87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60628"/>
            <a:ext cx="10515600" cy="1325563"/>
          </a:xfrm>
        </p:spPr>
        <p:txBody>
          <a:bodyPr/>
          <a:lstStyle/>
          <a:p>
            <a:r>
              <a:rPr lang="de-DE" altLang="de-DE" b="1" dirty="0"/>
              <a:t>Goal </a:t>
            </a:r>
            <a:r>
              <a:rPr lang="de-DE" altLang="de-DE" b="1" dirty="0" err="1"/>
              <a:t>of</a:t>
            </a:r>
            <a:r>
              <a:rPr lang="de-DE" altLang="de-DE" b="1" dirty="0"/>
              <a:t> PCR</a:t>
            </a:r>
            <a:br>
              <a:rPr lang="de-DE" altLang="de-DE" b="1" dirty="0"/>
            </a:b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82FC2C8-3BC6-E45E-9C7E-037FABA9ED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39859"/>
            <a:ext cx="10934700" cy="1920526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de-DE" altLang="de-DE" dirty="0" err="1">
                <a:latin typeface="Arial" panose="020B0604020202020204" pitchFamily="34" charset="0"/>
                <a:cs typeface="Arial" panose="020B0604020202020204" pitchFamily="34" charset="0"/>
              </a:rPr>
              <a:t>One</a:t>
            </a:r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dirty="0" err="1">
                <a:latin typeface="Arial" panose="020B0604020202020204" pitchFamily="34" charset="0"/>
                <a:cs typeface="Arial" panose="020B0604020202020204" pitchFamily="34" charset="0"/>
              </a:rPr>
              <a:t>target</a:t>
            </a:r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dirty="0" err="1">
                <a:latin typeface="Arial" panose="020B0604020202020204" pitchFamily="34" charset="0"/>
                <a:cs typeface="Arial" panose="020B0604020202020204" pitchFamily="34" charset="0"/>
              </a:rPr>
              <a:t>gene</a:t>
            </a:r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 in a </a:t>
            </a:r>
            <a:r>
              <a:rPr lang="de-DE" altLang="de-DE" dirty="0" err="1">
                <a:latin typeface="Arial" panose="020B0604020202020204" pitchFamily="34" charset="0"/>
                <a:cs typeface="Arial" panose="020B0604020202020204" pitchFamily="34" charset="0"/>
              </a:rPr>
              <a:t>complete</a:t>
            </a:r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dirty="0" err="1">
                <a:latin typeface="Arial" panose="020B0604020202020204" pitchFamily="34" charset="0"/>
                <a:cs typeface="Arial" panose="020B0604020202020204" pitchFamily="34" charset="0"/>
              </a:rPr>
              <a:t>genome</a:t>
            </a:r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dirty="0" err="1">
                <a:latin typeface="Arial" panose="020B0604020202020204" pitchFamily="34" charset="0"/>
                <a:cs typeface="Arial" panose="020B0604020202020204" pitchFamily="34" charset="0"/>
              </a:rPr>
              <a:t>could</a:t>
            </a:r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dirty="0" err="1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dirty="0" err="1">
                <a:latin typeface="Arial" panose="020B0604020202020204" pitchFamily="34" charset="0"/>
                <a:cs typeface="Arial" panose="020B0604020202020204" pitchFamily="34" charset="0"/>
              </a:rPr>
              <a:t>amplified</a:t>
            </a:r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dirty="0" err="1"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dirty="0" err="1">
                <a:latin typeface="Arial" panose="020B0604020202020204" pitchFamily="34" charset="0"/>
                <a:cs typeface="Arial" panose="020B0604020202020204" pitchFamily="34" charset="0"/>
              </a:rPr>
              <a:t>new</a:t>
            </a:r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dirty="0" err="1">
                <a:latin typeface="Arial" panose="020B0604020202020204" pitchFamily="34" charset="0"/>
                <a:cs typeface="Arial" panose="020B0604020202020204" pitchFamily="34" charset="0"/>
              </a:rPr>
              <a:t>synthesis</a:t>
            </a:r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 DNA</a:t>
            </a:r>
            <a:b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DE" alt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endParaRPr lang="de-DE" altLang="de-DE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920B6F10-0033-D125-A662-CFA7049F7E82}"/>
              </a:ext>
            </a:extLst>
          </p:cNvPr>
          <p:cNvSpPr txBox="1"/>
          <p:nvPr/>
        </p:nvSpPr>
        <p:spPr>
          <a:xfrm>
            <a:off x="838200" y="4516337"/>
            <a:ext cx="10515600" cy="1920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de-DE" altLang="de-DE" sz="2800" dirty="0"/>
              <a:t>The </a:t>
            </a:r>
            <a:r>
              <a:rPr lang="de-DE" altLang="de-DE" sz="2800" dirty="0" err="1"/>
              <a:t>new</a:t>
            </a:r>
            <a:r>
              <a:rPr lang="de-DE" altLang="de-DE" sz="2800" dirty="0"/>
              <a:t> </a:t>
            </a:r>
            <a:r>
              <a:rPr lang="de-DE" altLang="de-DE" sz="2800" dirty="0" err="1"/>
              <a:t>synthesis</a:t>
            </a:r>
            <a:r>
              <a:rPr lang="de-DE" altLang="de-DE" sz="2800" dirty="0"/>
              <a:t> </a:t>
            </a:r>
            <a:r>
              <a:rPr lang="de-DE" altLang="de-DE" sz="2800" dirty="0" err="1"/>
              <a:t>of</a:t>
            </a:r>
            <a:r>
              <a:rPr lang="de-DE" altLang="de-DE" sz="2800" dirty="0"/>
              <a:t> DNA </a:t>
            </a:r>
            <a:r>
              <a:rPr lang="de-DE" altLang="de-DE" sz="2800" dirty="0" err="1"/>
              <a:t>is</a:t>
            </a:r>
            <a:r>
              <a:rPr lang="de-DE" altLang="de-DE" sz="2800" dirty="0"/>
              <a:t> </a:t>
            </a:r>
            <a:r>
              <a:rPr lang="de-DE" altLang="de-DE" sz="2800" dirty="0" err="1"/>
              <a:t>done</a:t>
            </a:r>
            <a:r>
              <a:rPr lang="de-DE" altLang="de-DE" sz="2800" dirty="0"/>
              <a:t> </a:t>
            </a:r>
            <a:r>
              <a:rPr lang="de-DE" altLang="de-DE" sz="2800" dirty="0" err="1"/>
              <a:t>similar</a:t>
            </a:r>
            <a:r>
              <a:rPr lang="de-DE" altLang="de-DE" sz="2800" dirty="0"/>
              <a:t> like in </a:t>
            </a:r>
            <a:r>
              <a:rPr lang="de-DE" altLang="de-DE" sz="2800" dirty="0" err="1"/>
              <a:t>semi</a:t>
            </a:r>
            <a:r>
              <a:rPr lang="de-DE" altLang="de-DE" sz="2800" dirty="0"/>
              <a:t> </a:t>
            </a:r>
            <a:r>
              <a:rPr lang="de-DE" altLang="de-DE" sz="2800" dirty="0" err="1"/>
              <a:t>conservative</a:t>
            </a:r>
            <a:r>
              <a:rPr lang="de-DE" altLang="de-DE" sz="2800" dirty="0"/>
              <a:t> </a:t>
            </a:r>
            <a:r>
              <a:rPr lang="de-DE" altLang="de-DE" sz="2800" dirty="0" err="1"/>
              <a:t>replication</a:t>
            </a:r>
            <a:r>
              <a:rPr lang="de-DE" altLang="de-DE" sz="2800" dirty="0"/>
              <a:t> in </a:t>
            </a:r>
            <a:r>
              <a:rPr lang="de-DE" altLang="de-DE" sz="2800" dirty="0" err="1"/>
              <a:t>nature</a:t>
            </a:r>
            <a:r>
              <a:rPr lang="de-DE" altLang="de-DE" sz="2800" dirty="0"/>
              <a:t> (in vivo) </a:t>
            </a:r>
            <a:r>
              <a:rPr lang="de-DE" altLang="de-DE" sz="2800" dirty="0" err="1"/>
              <a:t>catalized</a:t>
            </a:r>
            <a:r>
              <a:rPr lang="de-DE" altLang="de-DE" sz="2800" dirty="0"/>
              <a:t> </a:t>
            </a:r>
            <a:r>
              <a:rPr lang="de-DE" altLang="de-DE" sz="2800" dirty="0" err="1"/>
              <a:t>by</a:t>
            </a:r>
            <a:r>
              <a:rPr lang="de-DE" altLang="de-DE" sz="2800" dirty="0"/>
              <a:t> </a:t>
            </a:r>
            <a:r>
              <a:rPr lang="de-DE" altLang="de-DE" sz="2800" dirty="0" err="1"/>
              <a:t>the</a:t>
            </a:r>
            <a:r>
              <a:rPr lang="de-DE" altLang="de-DE" sz="2800" dirty="0"/>
              <a:t> </a:t>
            </a:r>
            <a:r>
              <a:rPr lang="de-DE" altLang="de-DE" sz="2800" dirty="0" err="1"/>
              <a:t>enzyme</a:t>
            </a:r>
            <a:r>
              <a:rPr lang="de-DE" altLang="de-DE" sz="2800" dirty="0"/>
              <a:t> DNA-Polymerase</a:t>
            </a:r>
          </a:p>
          <a:p>
            <a:pPr>
              <a:lnSpc>
                <a:spcPct val="120000"/>
              </a:lnSpc>
              <a:buFont typeface="Wingdings" pitchFamily="2" charset="2"/>
              <a:buChar char="à"/>
            </a:pPr>
            <a:r>
              <a:rPr lang="de-DE" altLang="de-DE" sz="2800" dirty="0">
                <a:sym typeface="Wingdings" pitchFamily="2" charset="2"/>
              </a:rPr>
              <a:t> </a:t>
            </a:r>
            <a:r>
              <a:rPr lang="de-DE" altLang="de-DE" sz="2800" b="1" dirty="0">
                <a:sym typeface="Wingdings" pitchFamily="2" charset="2"/>
              </a:rPr>
              <a:t>PCR </a:t>
            </a:r>
            <a:r>
              <a:rPr lang="de-DE" altLang="de-DE" sz="2800" b="1" dirty="0" err="1">
                <a:sym typeface="Wingdings" pitchFamily="2" charset="2"/>
              </a:rPr>
              <a:t>is</a:t>
            </a:r>
            <a:r>
              <a:rPr lang="de-DE" altLang="de-DE" sz="2800" b="1" dirty="0">
                <a:sym typeface="Wingdings" pitchFamily="2" charset="2"/>
              </a:rPr>
              <a:t> </a:t>
            </a:r>
            <a:r>
              <a:rPr lang="de-DE" altLang="de-DE" sz="2800" b="1" dirty="0" err="1">
                <a:sym typeface="Wingdings" pitchFamily="2" charset="2"/>
              </a:rPr>
              <a:t>called</a:t>
            </a:r>
            <a:r>
              <a:rPr lang="de-DE" altLang="de-DE" sz="2800" b="1" dirty="0">
                <a:sym typeface="Wingdings" pitchFamily="2" charset="2"/>
              </a:rPr>
              <a:t> DNA </a:t>
            </a:r>
            <a:r>
              <a:rPr lang="de-DE" altLang="de-DE" sz="2800" b="1" dirty="0" err="1">
                <a:sym typeface="Wingdings" pitchFamily="2" charset="2"/>
              </a:rPr>
              <a:t>replication</a:t>
            </a:r>
            <a:r>
              <a:rPr lang="de-DE" altLang="de-DE" sz="2800" b="1" dirty="0">
                <a:sym typeface="Wingdings" pitchFamily="2" charset="2"/>
              </a:rPr>
              <a:t> in vitro</a:t>
            </a:r>
          </a:p>
          <a:p>
            <a:endParaRPr lang="de-DE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95E268BA-0069-F157-B799-AA8258325685}"/>
              </a:ext>
            </a:extLst>
          </p:cNvPr>
          <p:cNvSpPr txBox="1"/>
          <p:nvPr/>
        </p:nvSpPr>
        <p:spPr>
          <a:xfrm>
            <a:off x="838200" y="2789053"/>
            <a:ext cx="99877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à"/>
            </a:pPr>
            <a:r>
              <a:rPr lang="de-DE" altLang="de-DE" sz="2800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altLang="de-DE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2800" dirty="0" err="1">
                <a:latin typeface="Arial" panose="020B0604020202020204" pitchFamily="34" charset="0"/>
                <a:cs typeface="Arial" panose="020B0604020202020204" pitchFamily="34" charset="0"/>
              </a:rPr>
              <a:t>get</a:t>
            </a:r>
            <a:r>
              <a:rPr lang="de-DE" altLang="de-DE" sz="2800" dirty="0">
                <a:latin typeface="Arial" panose="020B0604020202020204" pitchFamily="34" charset="0"/>
                <a:cs typeface="Arial" panose="020B0604020202020204" pitchFamily="34" charset="0"/>
              </a:rPr>
              <a:t> a high </a:t>
            </a:r>
            <a:r>
              <a:rPr lang="de-DE" altLang="de-DE" sz="2800" dirty="0" err="1">
                <a:latin typeface="Arial" panose="020B0604020202020204" pitchFamily="34" charset="0"/>
                <a:cs typeface="Arial" panose="020B0604020202020204" pitchFamily="34" charset="0"/>
              </a:rPr>
              <a:t>number</a:t>
            </a:r>
            <a:r>
              <a:rPr lang="de-DE" altLang="de-DE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28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altLang="de-DE" sz="2800" dirty="0">
                <a:latin typeface="Arial" panose="020B0604020202020204" pitchFamily="34" charset="0"/>
                <a:cs typeface="Arial" panose="020B0604020202020204" pitchFamily="34" charset="0"/>
              </a:rPr>
              <a:t> DNA </a:t>
            </a:r>
            <a:r>
              <a:rPr lang="de-DE" altLang="de-DE" sz="2800" dirty="0" err="1">
                <a:latin typeface="Arial" panose="020B0604020202020204" pitchFamily="34" charset="0"/>
                <a:cs typeface="Arial" panose="020B0604020202020204" pitchFamily="34" charset="0"/>
              </a:rPr>
              <a:t>copies</a:t>
            </a:r>
            <a:r>
              <a:rPr lang="de-DE" altLang="de-DE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28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altLang="de-DE" sz="28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de-DE" altLang="de-DE" sz="2800" dirty="0" err="1">
                <a:latin typeface="Arial" panose="020B0604020202020204" pitchFamily="34" charset="0"/>
                <a:cs typeface="Arial" panose="020B0604020202020204" pitchFamily="34" charset="0"/>
              </a:rPr>
              <a:t>target</a:t>
            </a:r>
            <a:r>
              <a:rPr lang="de-DE" altLang="de-DE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2800" dirty="0" err="1">
                <a:latin typeface="Arial" panose="020B0604020202020204" pitchFamily="34" charset="0"/>
                <a:cs typeface="Arial" panose="020B0604020202020204" pitchFamily="34" charset="0"/>
              </a:rPr>
              <a:t>gene</a:t>
            </a:r>
            <a:r>
              <a:rPr lang="de-DE" altLang="de-DE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altLang="de-DE" sz="2800" dirty="0" err="1">
                <a:latin typeface="Arial" panose="020B0604020202020204" pitchFamily="34" charset="0"/>
                <a:cs typeface="Arial" panose="020B0604020202020204" pitchFamily="34" charset="0"/>
              </a:rPr>
              <a:t>which</a:t>
            </a:r>
            <a:br>
              <a:rPr lang="de-DE" altLang="de-DE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de-DE" sz="2800" dirty="0">
                <a:latin typeface="Arial" panose="020B0604020202020204" pitchFamily="34" charset="0"/>
                <a:cs typeface="Arial" panose="020B0604020202020204" pitchFamily="34" charset="0"/>
              </a:rPr>
              <a:t>     - </a:t>
            </a:r>
            <a:r>
              <a:rPr lang="de-DE" altLang="de-DE" sz="2800" dirty="0" err="1"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de-DE" altLang="de-DE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2800" dirty="0" err="1">
                <a:latin typeface="Arial" panose="020B0604020202020204" pitchFamily="34" charset="0"/>
                <a:cs typeface="Arial" panose="020B0604020202020204" pitchFamily="34" charset="0"/>
              </a:rPr>
              <a:t>can</a:t>
            </a:r>
            <a:r>
              <a:rPr lang="de-DE" altLang="de-DE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2800" dirty="0" err="1">
                <a:latin typeface="Arial" panose="020B0604020202020204" pitchFamily="34" charset="0"/>
                <a:cs typeface="Arial" panose="020B0604020202020204" pitchFamily="34" charset="0"/>
              </a:rPr>
              <a:t>evaluate</a:t>
            </a:r>
            <a:r>
              <a:rPr lang="de-DE" altLang="de-DE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2800" dirty="0" err="1"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lang="de-DE" altLang="de-DE" sz="2800" dirty="0">
                <a:latin typeface="Arial" panose="020B0604020202020204" pitchFamily="34" charset="0"/>
                <a:cs typeface="Arial" panose="020B0604020202020204" pitchFamily="34" charset="0"/>
              </a:rPr>
              <a:t> gel-</a:t>
            </a:r>
            <a:r>
              <a:rPr lang="de-DE" altLang="de-DE" sz="2800">
                <a:latin typeface="Arial" panose="020B0604020202020204" pitchFamily="34" charset="0"/>
                <a:cs typeface="Arial" panose="020B0604020202020204" pitchFamily="34" charset="0"/>
              </a:rPr>
              <a:t>electrophoresis</a:t>
            </a:r>
            <a:br>
              <a:rPr lang="de-DE" altLang="de-DE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de-DE" sz="2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de-DE" sz="2800" dirty="0" err="1"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latin typeface="Arial" panose="020B0604020202020204" pitchFamily="34" charset="0"/>
                <a:cs typeface="Arial" panose="020B0604020202020204" pitchFamily="34" charset="0"/>
              </a:rPr>
              <a:t>can</a:t>
            </a:r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latin typeface="Arial" panose="020B0604020202020204" pitchFamily="34" charset="0"/>
                <a:cs typeface="Arial" panose="020B0604020202020204" pitchFamily="34" charset="0"/>
              </a:rPr>
              <a:t>sequence</a:t>
            </a:r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latin typeface="Arial" panose="020B0604020202020204" pitchFamily="34" charset="0"/>
                <a:cs typeface="Arial" panose="020B0604020202020204" pitchFamily="34" charset="0"/>
              </a:rPr>
              <a:t>detect</a:t>
            </a:r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latin typeface="Arial" panose="020B0604020202020204" pitchFamily="34" charset="0"/>
                <a:cs typeface="Arial" panose="020B0604020202020204" pitchFamily="34" charset="0"/>
              </a:rPr>
              <a:t>bacteria</a:t>
            </a:r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latin typeface="Arial" panose="020B0604020202020204" pitchFamily="34" charset="0"/>
                <a:cs typeface="Arial" panose="020B0604020202020204" pitchFamily="34" charset="0"/>
              </a:rPr>
              <a:t>species</a:t>
            </a:r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4214106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FB9F20-4E6D-3807-542C-2AF7D07E6B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de-DE" altLang="de-DE" b="1" dirty="0"/>
            </a:br>
            <a:r>
              <a:rPr lang="de-DE" altLang="de-DE" b="1" dirty="0" err="1"/>
              <a:t>Abilities</a:t>
            </a:r>
            <a:r>
              <a:rPr lang="de-DE" altLang="de-DE" b="1" dirty="0"/>
              <a:t> </a:t>
            </a:r>
            <a:r>
              <a:rPr lang="de-DE" altLang="de-DE" b="1" dirty="0" err="1"/>
              <a:t>of</a:t>
            </a:r>
            <a:r>
              <a:rPr lang="de-DE" altLang="de-DE" b="1" dirty="0"/>
              <a:t> DNA Polymerase</a:t>
            </a:r>
            <a:br>
              <a:rPr lang="de-DE" altLang="de-DE" b="1" dirty="0"/>
            </a:b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517BD13-C23F-9C34-E174-FF69B898A2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20000"/>
              </a:lnSpc>
              <a:buFontTx/>
              <a:buNone/>
            </a:pPr>
            <a:r>
              <a:rPr lang="de-DE" altLang="de-DE" sz="3200" dirty="0"/>
              <a:t>Enzyme </a:t>
            </a:r>
            <a:r>
              <a:rPr lang="de-DE" altLang="de-DE" sz="3200" dirty="0" err="1"/>
              <a:t>is</a:t>
            </a:r>
            <a:r>
              <a:rPr lang="de-DE" altLang="de-DE" sz="3200" dirty="0"/>
              <a:t> </a:t>
            </a:r>
            <a:r>
              <a:rPr lang="de-DE" altLang="de-DE" dirty="0" err="1"/>
              <a:t>responsible</a:t>
            </a:r>
            <a:r>
              <a:rPr lang="de-DE" altLang="de-DE" dirty="0"/>
              <a:t> </a:t>
            </a:r>
            <a:r>
              <a:rPr lang="de-DE" altLang="de-DE" dirty="0" err="1"/>
              <a:t>for</a:t>
            </a:r>
            <a:r>
              <a:rPr lang="de-DE" altLang="de-DE" dirty="0"/>
              <a:t> </a:t>
            </a:r>
            <a:r>
              <a:rPr lang="de-DE" altLang="de-DE" dirty="0" err="1"/>
              <a:t>new</a:t>
            </a:r>
            <a:r>
              <a:rPr lang="de-DE" altLang="de-DE" dirty="0"/>
              <a:t> </a:t>
            </a:r>
            <a:r>
              <a:rPr lang="de-DE" altLang="de-DE" dirty="0" err="1"/>
              <a:t>synthesis</a:t>
            </a:r>
            <a:r>
              <a:rPr lang="de-DE" altLang="de-DE" dirty="0"/>
              <a:t> </a:t>
            </a:r>
            <a:r>
              <a:rPr lang="de-DE" altLang="de-DE" dirty="0" err="1"/>
              <a:t>of</a:t>
            </a:r>
            <a:r>
              <a:rPr lang="de-DE" altLang="de-DE" dirty="0"/>
              <a:t> DNA 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de-DE" altLang="de-DE" sz="2800" dirty="0"/>
              <a:t>- </a:t>
            </a:r>
            <a:r>
              <a:rPr lang="de-DE" altLang="de-DE" sz="3200" b="1" dirty="0" err="1"/>
              <a:t>Is</a:t>
            </a:r>
            <a:r>
              <a:rPr lang="de-DE" altLang="de-DE" sz="3200" b="1" dirty="0"/>
              <a:t> </a:t>
            </a:r>
            <a:r>
              <a:rPr lang="de-DE" altLang="de-DE" sz="3200" b="1" dirty="0" err="1"/>
              <a:t>working</a:t>
            </a:r>
            <a:r>
              <a:rPr lang="de-DE" altLang="de-DE" sz="3200" b="1" dirty="0"/>
              <a:t> </a:t>
            </a:r>
            <a:r>
              <a:rPr lang="de-DE" altLang="de-DE" sz="3200" b="1" dirty="0" err="1"/>
              <a:t>only</a:t>
            </a:r>
            <a:r>
              <a:rPr lang="de-DE" altLang="de-DE" sz="3200" b="1" dirty="0"/>
              <a:t> </a:t>
            </a:r>
            <a:r>
              <a:rPr lang="de-DE" altLang="de-DE" sz="3200" b="1" dirty="0" err="1"/>
              <a:t>from</a:t>
            </a:r>
            <a:r>
              <a:rPr lang="de-DE" altLang="de-DE" sz="3200" b="1" dirty="0"/>
              <a:t> 5`to 3` end </a:t>
            </a:r>
            <a:br>
              <a:rPr lang="de-DE" altLang="de-DE" sz="2800" dirty="0"/>
            </a:br>
            <a:r>
              <a:rPr lang="de-DE" altLang="de-DE" sz="2800" dirty="0">
                <a:sym typeface="Wingdings" pitchFamily="2" charset="2"/>
              </a:rPr>
              <a:t> </a:t>
            </a:r>
            <a:r>
              <a:rPr lang="de-DE" altLang="de-DE" sz="2800" dirty="0" err="1"/>
              <a:t>means</a:t>
            </a:r>
            <a:r>
              <a:rPr lang="de-DE" altLang="de-DE" sz="2800" dirty="0"/>
              <a:t> </a:t>
            </a:r>
            <a:r>
              <a:rPr lang="de-DE" altLang="de-DE" sz="2800" dirty="0" err="1"/>
              <a:t>elongation</a:t>
            </a:r>
            <a:r>
              <a:rPr lang="de-DE" altLang="de-DE" sz="2800" dirty="0"/>
              <a:t> </a:t>
            </a:r>
            <a:r>
              <a:rPr lang="de-DE" altLang="de-DE" sz="2800" dirty="0" err="1"/>
              <a:t>with</a:t>
            </a:r>
            <a:r>
              <a:rPr lang="de-DE" altLang="de-DE" sz="2800" dirty="0"/>
              <a:t> a </a:t>
            </a:r>
            <a:r>
              <a:rPr lang="de-DE" altLang="de-DE" sz="2800" dirty="0" err="1"/>
              <a:t>new</a:t>
            </a:r>
            <a:r>
              <a:rPr lang="de-DE" altLang="de-DE" sz="2800" dirty="0"/>
              <a:t> </a:t>
            </a:r>
            <a:r>
              <a:rPr lang="de-DE" altLang="de-DE" sz="2800" dirty="0" err="1"/>
              <a:t>nucleotide</a:t>
            </a:r>
            <a:r>
              <a:rPr lang="de-DE" altLang="de-DE" sz="2800" dirty="0"/>
              <a:t> </a:t>
            </a:r>
            <a:r>
              <a:rPr lang="de-DE" altLang="de-DE" sz="2800" dirty="0" err="1"/>
              <a:t>is</a:t>
            </a:r>
            <a:r>
              <a:rPr lang="de-DE" altLang="de-DE" sz="2800" dirty="0"/>
              <a:t> </a:t>
            </a:r>
            <a:br>
              <a:rPr lang="de-DE" altLang="de-DE" sz="2800" dirty="0"/>
            </a:br>
            <a:r>
              <a:rPr lang="de-DE" altLang="de-DE" sz="2800" dirty="0"/>
              <a:t>     possible </a:t>
            </a:r>
            <a:r>
              <a:rPr lang="de-DE" altLang="de-DE" sz="2800" dirty="0" err="1"/>
              <a:t>only</a:t>
            </a:r>
            <a:r>
              <a:rPr lang="de-DE" altLang="de-DE" sz="2800" dirty="0"/>
              <a:t> at 3`OH-group </a:t>
            </a:r>
            <a:r>
              <a:rPr lang="de-DE" altLang="de-DE" sz="2800" dirty="0" err="1"/>
              <a:t>of</a:t>
            </a:r>
            <a:r>
              <a:rPr lang="de-DE" altLang="de-DE" sz="2800" dirty="0"/>
              <a:t> </a:t>
            </a:r>
            <a:r>
              <a:rPr lang="de-DE" altLang="de-DE" sz="2800" dirty="0" err="1"/>
              <a:t>the</a:t>
            </a:r>
            <a:r>
              <a:rPr lang="de-DE" altLang="de-DE" sz="2800" dirty="0"/>
              <a:t> </a:t>
            </a:r>
            <a:r>
              <a:rPr lang="de-DE" altLang="de-DE" sz="2800" dirty="0" err="1"/>
              <a:t>sugar</a:t>
            </a:r>
            <a:r>
              <a:rPr lang="de-DE" altLang="de-DE" sz="2800" dirty="0"/>
              <a:t> </a:t>
            </a:r>
            <a:r>
              <a:rPr lang="de-DE" altLang="de-DE" sz="2800" dirty="0" err="1"/>
              <a:t>desoxyribose</a:t>
            </a:r>
            <a:endParaRPr lang="de-DE" altLang="de-DE" sz="2800" dirty="0"/>
          </a:p>
          <a:p>
            <a:pPr>
              <a:lnSpc>
                <a:spcPct val="120000"/>
              </a:lnSpc>
              <a:buFontTx/>
              <a:buNone/>
            </a:pPr>
            <a:r>
              <a:rPr lang="de-DE" altLang="de-DE" dirty="0"/>
              <a:t>- </a:t>
            </a:r>
            <a:r>
              <a:rPr lang="de-DE" altLang="de-DE" sz="2800" dirty="0" err="1"/>
              <a:t>To</a:t>
            </a:r>
            <a:r>
              <a:rPr lang="de-DE" altLang="de-DE" sz="2800" dirty="0"/>
              <a:t> </a:t>
            </a:r>
            <a:r>
              <a:rPr lang="de-DE" altLang="de-DE" sz="2800" dirty="0" err="1"/>
              <a:t>work</a:t>
            </a:r>
            <a:r>
              <a:rPr lang="de-DE" altLang="de-DE" sz="2800" dirty="0"/>
              <a:t> </a:t>
            </a:r>
            <a:r>
              <a:rPr lang="de-DE" altLang="de-DE" sz="2800" dirty="0" err="1"/>
              <a:t>smouthly</a:t>
            </a:r>
            <a:r>
              <a:rPr lang="de-DE" altLang="de-DE" sz="2800" dirty="0"/>
              <a:t> </a:t>
            </a:r>
            <a:r>
              <a:rPr lang="de-DE" altLang="de-DE" sz="2800" dirty="0" err="1"/>
              <a:t>the</a:t>
            </a:r>
            <a:r>
              <a:rPr lang="de-DE" altLang="de-DE" sz="2800" dirty="0"/>
              <a:t> </a:t>
            </a:r>
            <a:r>
              <a:rPr lang="de-DE" altLang="de-DE" sz="3200" b="1" dirty="0" err="1"/>
              <a:t>polymerase</a:t>
            </a:r>
            <a:r>
              <a:rPr lang="de-DE" altLang="de-DE" sz="3200" b="1" dirty="0"/>
              <a:t> </a:t>
            </a:r>
            <a:r>
              <a:rPr lang="de-DE" altLang="de-DE" sz="3200" b="1" dirty="0" err="1"/>
              <a:t>needs</a:t>
            </a:r>
            <a:r>
              <a:rPr lang="de-DE" altLang="de-DE" sz="3200" b="1" dirty="0"/>
              <a:t> a primer </a:t>
            </a:r>
            <a:br>
              <a:rPr lang="de-DE" altLang="de-DE" sz="2800" dirty="0"/>
            </a:br>
            <a:r>
              <a:rPr lang="de-DE" altLang="de-DE" sz="2800" dirty="0" err="1"/>
              <a:t>which</a:t>
            </a:r>
            <a:r>
              <a:rPr lang="de-DE" altLang="de-DE" sz="2800" dirty="0"/>
              <a:t> </a:t>
            </a:r>
            <a:r>
              <a:rPr lang="de-DE" altLang="de-DE" sz="2800" dirty="0" err="1"/>
              <a:t>is</a:t>
            </a:r>
            <a:r>
              <a:rPr lang="de-DE" altLang="de-DE" sz="2800" dirty="0"/>
              <a:t> a </a:t>
            </a:r>
            <a:r>
              <a:rPr lang="de-DE" altLang="de-DE" sz="2800" dirty="0" err="1"/>
              <a:t>short</a:t>
            </a:r>
            <a:r>
              <a:rPr lang="de-DE" altLang="de-DE" sz="2800" dirty="0"/>
              <a:t> 15 – 25 </a:t>
            </a:r>
            <a:r>
              <a:rPr lang="de-DE" altLang="de-DE" sz="2800" dirty="0" err="1"/>
              <a:t>nucleotides</a:t>
            </a:r>
            <a:r>
              <a:rPr lang="de-DE" altLang="de-DE" sz="2800" dirty="0"/>
              <a:t> </a:t>
            </a:r>
            <a:r>
              <a:rPr lang="de-DE" altLang="de-DE" sz="2800" dirty="0" err="1"/>
              <a:t>long</a:t>
            </a:r>
            <a:r>
              <a:rPr lang="de-DE" altLang="de-DE" sz="2800" dirty="0"/>
              <a:t> </a:t>
            </a:r>
            <a:r>
              <a:rPr lang="de-DE" altLang="de-DE" sz="2800" dirty="0" err="1"/>
              <a:t>single</a:t>
            </a:r>
            <a:r>
              <a:rPr lang="de-DE" altLang="de-DE" sz="2800" dirty="0"/>
              <a:t> </a:t>
            </a:r>
            <a:r>
              <a:rPr lang="de-DE" altLang="de-DE" sz="2800" dirty="0" err="1"/>
              <a:t>stranded</a:t>
            </a:r>
            <a:r>
              <a:rPr lang="de-DE" altLang="de-DE" sz="2800" dirty="0"/>
              <a:t> DNA  </a:t>
            </a:r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4F6CA198-261E-D3C9-16E5-53C1CFAAF2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1328" y="911856"/>
            <a:ext cx="3583214" cy="2741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585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5A13456-124C-D08B-15A9-816AC4691E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Meaning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Primer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9632CA2-0E83-CCF3-36AC-6D3C7AED99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8168"/>
            <a:ext cx="10515600" cy="47870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dirty="0"/>
              <a:t>DNA Polymerase </a:t>
            </a:r>
            <a:r>
              <a:rPr lang="de-DE" dirty="0" err="1"/>
              <a:t>needs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starting</a:t>
            </a:r>
            <a:r>
              <a:rPr lang="de-DE" dirty="0"/>
              <a:t> DNA </a:t>
            </a:r>
            <a:r>
              <a:rPr lang="de-DE" dirty="0" err="1"/>
              <a:t>new</a:t>
            </a:r>
            <a:r>
              <a:rPr lang="de-DE" dirty="0"/>
              <a:t> </a:t>
            </a:r>
            <a:r>
              <a:rPr lang="de-DE" dirty="0" err="1"/>
              <a:t>synthesis</a:t>
            </a:r>
            <a:r>
              <a:rPr lang="de-DE" dirty="0"/>
              <a:t> a </a:t>
            </a:r>
            <a:r>
              <a:rPr lang="de-DE" dirty="0" err="1"/>
              <a:t>short</a:t>
            </a:r>
            <a:r>
              <a:rPr lang="de-DE" dirty="0"/>
              <a:t> </a:t>
            </a:r>
            <a:r>
              <a:rPr lang="de-DE" dirty="0" err="1"/>
              <a:t>piece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double </a:t>
            </a:r>
            <a:r>
              <a:rPr lang="de-DE" dirty="0" err="1"/>
              <a:t>stranded</a:t>
            </a:r>
            <a:r>
              <a:rPr lang="de-DE" dirty="0"/>
              <a:t> DNA </a:t>
            </a:r>
            <a:r>
              <a:rPr lang="de-DE" dirty="0" err="1">
                <a:sym typeface="Wingdings" pitchFamily="2" charset="2"/>
              </a:rPr>
              <a:t>with</a:t>
            </a:r>
            <a:r>
              <a:rPr lang="de-DE" dirty="0">
                <a:sym typeface="Wingdings" pitchFamily="2" charset="2"/>
              </a:rPr>
              <a:t> 15 </a:t>
            </a:r>
            <a:r>
              <a:rPr lang="de-DE" dirty="0" err="1">
                <a:sym typeface="Wingdings" pitchFamily="2" charset="2"/>
              </a:rPr>
              <a:t>till</a:t>
            </a:r>
            <a:r>
              <a:rPr lang="de-DE" dirty="0">
                <a:sym typeface="Wingdings" pitchFamily="2" charset="2"/>
              </a:rPr>
              <a:t> 25 </a:t>
            </a:r>
            <a:r>
              <a:rPr lang="de-DE" dirty="0" err="1">
                <a:sym typeface="Wingdings" pitchFamily="2" charset="2"/>
              </a:rPr>
              <a:t>nucleotides</a:t>
            </a:r>
            <a:r>
              <a:rPr lang="de-DE" dirty="0">
                <a:sym typeface="Wingdings" pitchFamily="2" charset="2"/>
              </a:rPr>
              <a:t> </a:t>
            </a:r>
            <a:r>
              <a:rPr lang="de-DE" dirty="0" err="1">
                <a:sym typeface="Wingdings" pitchFamily="2" charset="2"/>
              </a:rPr>
              <a:t>length</a:t>
            </a:r>
            <a:endParaRPr lang="de-DE" dirty="0"/>
          </a:p>
          <a:p>
            <a:pPr marL="0" indent="0">
              <a:buNone/>
            </a:pPr>
            <a:endParaRPr lang="de-DE" dirty="0">
              <a:sym typeface="Wingdings" pitchFamily="2" charset="2"/>
            </a:endParaRPr>
          </a:p>
          <a:p>
            <a:pPr marL="0" indent="0">
              <a:buNone/>
            </a:pPr>
            <a:r>
              <a:rPr lang="de-DE" dirty="0">
                <a:sym typeface="Wingdings" pitchFamily="2" charset="2"/>
              </a:rPr>
              <a:t>1. Phase: </a:t>
            </a:r>
            <a:br>
              <a:rPr lang="de-DE" dirty="0">
                <a:sym typeface="Wingdings" pitchFamily="2" charset="2"/>
              </a:rPr>
            </a:br>
            <a:r>
              <a:rPr lang="de-DE" dirty="0" err="1">
                <a:sym typeface="Wingdings" pitchFamily="2" charset="2"/>
              </a:rPr>
              <a:t>To</a:t>
            </a:r>
            <a:r>
              <a:rPr lang="de-DE" dirty="0">
                <a:sym typeface="Wingdings" pitchFamily="2" charset="2"/>
              </a:rPr>
              <a:t> </a:t>
            </a:r>
            <a:r>
              <a:rPr lang="de-DE" dirty="0" err="1">
                <a:sym typeface="Wingdings" pitchFamily="2" charset="2"/>
              </a:rPr>
              <a:t>make</a:t>
            </a:r>
            <a:r>
              <a:rPr lang="de-DE" dirty="0">
                <a:sym typeface="Wingdings" pitchFamily="2" charset="2"/>
              </a:rPr>
              <a:t> primer </a:t>
            </a:r>
            <a:r>
              <a:rPr lang="de-DE" dirty="0" err="1">
                <a:sym typeface="Wingdings" pitchFamily="2" charset="2"/>
              </a:rPr>
              <a:t>binding</a:t>
            </a:r>
            <a:r>
              <a:rPr lang="de-DE" dirty="0">
                <a:sym typeface="Wingdings" pitchFamily="2" charset="2"/>
              </a:rPr>
              <a:t> possible </a:t>
            </a:r>
            <a:r>
              <a:rPr lang="de-DE" dirty="0" err="1">
                <a:sym typeface="Wingdings" pitchFamily="2" charset="2"/>
              </a:rPr>
              <a:t>dsDNA</a:t>
            </a:r>
            <a:r>
              <a:rPr lang="de-DE" dirty="0">
                <a:sym typeface="Wingdings" pitchFamily="2" charset="2"/>
              </a:rPr>
              <a:t> </a:t>
            </a:r>
            <a:r>
              <a:rPr lang="de-DE" dirty="0" err="1">
                <a:sym typeface="Wingdings" pitchFamily="2" charset="2"/>
              </a:rPr>
              <a:t>must</a:t>
            </a:r>
            <a:r>
              <a:rPr lang="de-DE" dirty="0">
                <a:sym typeface="Wingdings" pitchFamily="2" charset="2"/>
              </a:rPr>
              <a:t> </a:t>
            </a:r>
            <a:br>
              <a:rPr lang="de-DE" dirty="0">
                <a:sym typeface="Wingdings" pitchFamily="2" charset="2"/>
              </a:rPr>
            </a:br>
            <a:r>
              <a:rPr lang="de-DE" dirty="0" err="1">
                <a:sym typeface="Wingdings" pitchFamily="2" charset="2"/>
              </a:rPr>
              <a:t>by</a:t>
            </a:r>
            <a:r>
              <a:rPr lang="de-DE" dirty="0">
                <a:sym typeface="Wingdings" pitchFamily="2" charset="2"/>
              </a:rPr>
              <a:t> </a:t>
            </a:r>
            <a:r>
              <a:rPr lang="de-DE" dirty="0" err="1">
                <a:sym typeface="Wingdings" pitchFamily="2" charset="2"/>
              </a:rPr>
              <a:t>denatured</a:t>
            </a:r>
            <a:r>
              <a:rPr lang="de-DE" dirty="0">
                <a:sym typeface="Wingdings" pitchFamily="2" charset="2"/>
              </a:rPr>
              <a:t> </a:t>
            </a:r>
            <a:r>
              <a:rPr lang="de-DE" dirty="0" err="1">
                <a:sym typeface="Wingdings" pitchFamily="2" charset="2"/>
              </a:rPr>
              <a:t>by</a:t>
            </a:r>
            <a:r>
              <a:rPr lang="de-DE" dirty="0">
                <a:sym typeface="Wingdings" pitchFamily="2" charset="2"/>
              </a:rPr>
              <a:t> </a:t>
            </a:r>
            <a:r>
              <a:rPr lang="de-DE" dirty="0" err="1">
                <a:sym typeface="Wingdings" pitchFamily="2" charset="2"/>
              </a:rPr>
              <a:t>heat</a:t>
            </a:r>
            <a:r>
              <a:rPr lang="de-DE" dirty="0">
                <a:sym typeface="Wingdings" pitchFamily="2" charset="2"/>
              </a:rPr>
              <a:t> </a:t>
            </a:r>
            <a:r>
              <a:rPr lang="de-DE" dirty="0" err="1">
                <a:sym typeface="Wingdings" pitchFamily="2" charset="2"/>
              </a:rPr>
              <a:t>into</a:t>
            </a:r>
            <a:r>
              <a:rPr lang="de-DE" dirty="0">
                <a:sym typeface="Wingdings" pitchFamily="2" charset="2"/>
              </a:rPr>
              <a:t> </a:t>
            </a:r>
            <a:r>
              <a:rPr lang="de-DE" dirty="0" err="1">
                <a:sym typeface="Wingdings" pitchFamily="2" charset="2"/>
              </a:rPr>
              <a:t>two</a:t>
            </a:r>
            <a:r>
              <a:rPr lang="de-DE" dirty="0">
                <a:sym typeface="Wingdings" pitchFamily="2" charset="2"/>
              </a:rPr>
              <a:t> </a:t>
            </a:r>
            <a:r>
              <a:rPr lang="de-DE" dirty="0" err="1">
                <a:sym typeface="Wingdings" pitchFamily="2" charset="2"/>
              </a:rPr>
              <a:t>single</a:t>
            </a:r>
            <a:r>
              <a:rPr lang="de-DE" dirty="0">
                <a:sym typeface="Wingdings" pitchFamily="2" charset="2"/>
              </a:rPr>
              <a:t> </a:t>
            </a:r>
            <a:r>
              <a:rPr lang="de-DE" dirty="0" err="1">
                <a:sym typeface="Wingdings" pitchFamily="2" charset="2"/>
              </a:rPr>
              <a:t>strands</a:t>
            </a:r>
            <a:endParaRPr lang="de-DE" dirty="0">
              <a:sym typeface="Wingdings" pitchFamily="2" charset="2"/>
            </a:endParaRPr>
          </a:p>
          <a:p>
            <a:pPr marL="0" indent="0">
              <a:buNone/>
            </a:pPr>
            <a:r>
              <a:rPr lang="de-DE" dirty="0">
                <a:sym typeface="Wingdings" pitchFamily="2" charset="2"/>
              </a:rPr>
              <a:t>DNA </a:t>
            </a:r>
            <a:r>
              <a:rPr lang="de-DE" dirty="0" err="1">
                <a:sym typeface="Wingdings" pitchFamily="2" charset="2"/>
              </a:rPr>
              <a:t>heated</a:t>
            </a:r>
            <a:r>
              <a:rPr lang="de-DE" dirty="0">
                <a:sym typeface="Wingdings" pitchFamily="2" charset="2"/>
              </a:rPr>
              <a:t> </a:t>
            </a:r>
            <a:r>
              <a:rPr lang="de-DE" dirty="0" err="1">
                <a:sym typeface="Wingdings" pitchFamily="2" charset="2"/>
              </a:rPr>
              <a:t>up</a:t>
            </a:r>
            <a:r>
              <a:rPr lang="de-DE" dirty="0">
                <a:sym typeface="Wingdings" pitchFamily="2" charset="2"/>
              </a:rPr>
              <a:t> </a:t>
            </a:r>
            <a:r>
              <a:rPr lang="de-DE" dirty="0" err="1">
                <a:sym typeface="Wingdings" pitchFamily="2" charset="2"/>
              </a:rPr>
              <a:t>to</a:t>
            </a:r>
            <a:r>
              <a:rPr lang="de-DE" dirty="0">
                <a:sym typeface="Wingdings" pitchFamily="2" charset="2"/>
              </a:rPr>
              <a:t> 95°C </a:t>
            </a:r>
            <a:r>
              <a:rPr lang="de-DE" dirty="0" err="1">
                <a:sym typeface="Wingdings" pitchFamily="2" charset="2"/>
              </a:rPr>
              <a:t>gets</a:t>
            </a:r>
            <a:r>
              <a:rPr lang="de-DE" dirty="0">
                <a:sym typeface="Wingdings" pitchFamily="2" charset="2"/>
              </a:rPr>
              <a:t> </a:t>
            </a:r>
            <a:r>
              <a:rPr lang="de-DE" dirty="0" err="1">
                <a:sym typeface="Wingdings" pitchFamily="2" charset="2"/>
              </a:rPr>
              <a:t>denatured</a:t>
            </a:r>
            <a:r>
              <a:rPr lang="de-DE" dirty="0">
                <a:sym typeface="Wingdings" pitchFamily="2" charset="2"/>
              </a:rPr>
              <a:t> </a:t>
            </a:r>
            <a:br>
              <a:rPr lang="de-DE" dirty="0">
                <a:sym typeface="Wingdings" pitchFamily="2" charset="2"/>
              </a:rPr>
            </a:br>
            <a:r>
              <a:rPr lang="de-DE" dirty="0">
                <a:sym typeface="Wingdings" pitchFamily="2" charset="2"/>
              </a:rPr>
              <a:t> H-bridges will </a:t>
            </a:r>
            <a:r>
              <a:rPr lang="de-DE" dirty="0" err="1">
                <a:sym typeface="Wingdings" pitchFamily="2" charset="2"/>
              </a:rPr>
              <a:t>be</a:t>
            </a:r>
            <a:r>
              <a:rPr lang="de-DE" dirty="0">
                <a:sym typeface="Wingdings" pitchFamily="2" charset="2"/>
              </a:rPr>
              <a:t> </a:t>
            </a:r>
            <a:r>
              <a:rPr lang="de-DE" dirty="0" err="1">
                <a:sym typeface="Wingdings" pitchFamily="2" charset="2"/>
              </a:rPr>
              <a:t>distroyed</a:t>
            </a:r>
            <a:br>
              <a:rPr lang="de-DE" dirty="0">
                <a:sym typeface="Wingdings" pitchFamily="2" charset="2"/>
              </a:rPr>
            </a:br>
            <a:br>
              <a:rPr lang="de-DE" dirty="0">
                <a:sym typeface="Wingdings" pitchFamily="2" charset="2"/>
              </a:rPr>
            </a:br>
            <a:r>
              <a:rPr lang="de-DE" dirty="0">
                <a:sym typeface="Wingdings" pitchFamily="2" charset="2"/>
              </a:rPr>
              <a:t> </a:t>
            </a:r>
            <a:r>
              <a:rPr lang="de-DE" dirty="0" err="1">
                <a:sym typeface="Wingdings" pitchFamily="2" charset="2"/>
              </a:rPr>
              <a:t>called</a:t>
            </a:r>
            <a:r>
              <a:rPr lang="de-DE" dirty="0">
                <a:sym typeface="Wingdings" pitchFamily="2" charset="2"/>
              </a:rPr>
              <a:t> </a:t>
            </a:r>
            <a:r>
              <a:rPr lang="de-DE" b="1" dirty="0" err="1">
                <a:sym typeface="Wingdings" pitchFamily="2" charset="2"/>
              </a:rPr>
              <a:t>denaturation</a:t>
            </a:r>
            <a:endParaRPr 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97B43A05-D6F8-1DBA-A07B-A6A7E69841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0843" y="2666699"/>
            <a:ext cx="4198749" cy="3942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868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5A13456-124C-D08B-15A9-816AC4691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2605"/>
            <a:ext cx="10515600" cy="1325563"/>
          </a:xfrm>
        </p:spPr>
        <p:txBody>
          <a:bodyPr/>
          <a:lstStyle/>
          <a:p>
            <a:r>
              <a:rPr lang="de-DE" dirty="0" err="1"/>
              <a:t>Meaning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Primer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9632CA2-0E83-CCF3-36AC-6D3C7AED99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8168"/>
            <a:ext cx="10515600" cy="51521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b="1" dirty="0">
                <a:sym typeface="Wingdings" pitchFamily="2" charset="2"/>
              </a:rPr>
              <a:t>2. Phase:</a:t>
            </a:r>
          </a:p>
          <a:p>
            <a:pPr marL="0" indent="0">
              <a:buNone/>
            </a:pPr>
            <a:r>
              <a:rPr lang="de-DE" dirty="0">
                <a:sym typeface="Wingdings" pitchFamily="2" charset="2"/>
              </a:rPr>
              <a:t>A primer </a:t>
            </a:r>
            <a:r>
              <a:rPr lang="de-DE" dirty="0" err="1">
                <a:sym typeface="Wingdings" pitchFamily="2" charset="2"/>
              </a:rPr>
              <a:t>is</a:t>
            </a:r>
            <a:r>
              <a:rPr lang="de-DE" dirty="0">
                <a:sym typeface="Wingdings" pitchFamily="2" charset="2"/>
              </a:rPr>
              <a:t> a </a:t>
            </a:r>
            <a:r>
              <a:rPr lang="de-DE" dirty="0" err="1">
                <a:sym typeface="Wingdings" pitchFamily="2" charset="2"/>
              </a:rPr>
              <a:t>short</a:t>
            </a:r>
            <a:r>
              <a:rPr lang="de-DE" dirty="0">
                <a:sym typeface="Wingdings" pitchFamily="2" charset="2"/>
              </a:rPr>
              <a:t> </a:t>
            </a:r>
            <a:r>
              <a:rPr lang="de-DE" dirty="0" err="1">
                <a:sym typeface="Wingdings" pitchFamily="2" charset="2"/>
              </a:rPr>
              <a:t>piece</a:t>
            </a:r>
            <a:r>
              <a:rPr lang="de-DE" dirty="0">
                <a:sym typeface="Wingdings" pitchFamily="2" charset="2"/>
              </a:rPr>
              <a:t> </a:t>
            </a:r>
            <a:r>
              <a:rPr lang="de-DE" dirty="0" err="1">
                <a:sym typeface="Wingdings" pitchFamily="2" charset="2"/>
              </a:rPr>
              <a:t>of</a:t>
            </a:r>
            <a:r>
              <a:rPr lang="de-DE" dirty="0">
                <a:sym typeface="Wingdings" pitchFamily="2" charset="2"/>
              </a:rPr>
              <a:t> </a:t>
            </a:r>
            <a:r>
              <a:rPr lang="de-DE" dirty="0" err="1">
                <a:sym typeface="Wingdings" pitchFamily="2" charset="2"/>
              </a:rPr>
              <a:t>single</a:t>
            </a:r>
            <a:r>
              <a:rPr lang="de-DE" dirty="0">
                <a:sym typeface="Wingdings" pitchFamily="2" charset="2"/>
              </a:rPr>
              <a:t> </a:t>
            </a:r>
            <a:r>
              <a:rPr lang="de-DE" dirty="0" err="1">
                <a:sym typeface="Wingdings" pitchFamily="2" charset="2"/>
              </a:rPr>
              <a:t>stranded</a:t>
            </a:r>
            <a:r>
              <a:rPr lang="de-DE" dirty="0">
                <a:sym typeface="Wingdings" pitchFamily="2" charset="2"/>
              </a:rPr>
              <a:t> DNA</a:t>
            </a:r>
          </a:p>
          <a:p>
            <a:pPr>
              <a:buFont typeface="Wingdings" pitchFamily="2" charset="2"/>
              <a:buChar char="à"/>
            </a:pPr>
            <a:r>
              <a:rPr lang="de-DE" dirty="0">
                <a:sym typeface="Wingdings" pitchFamily="2" charset="2"/>
              </a:rPr>
              <a:t> Primer </a:t>
            </a:r>
            <a:r>
              <a:rPr lang="de-DE" dirty="0" err="1">
                <a:sym typeface="Wingdings" pitchFamily="2" charset="2"/>
              </a:rPr>
              <a:t>must</a:t>
            </a:r>
            <a:r>
              <a:rPr lang="de-DE" dirty="0">
                <a:sym typeface="Wingdings" pitchFamily="2" charset="2"/>
              </a:rPr>
              <a:t> </a:t>
            </a:r>
            <a:r>
              <a:rPr lang="de-DE" dirty="0" err="1">
                <a:sym typeface="Wingdings" pitchFamily="2" charset="2"/>
              </a:rPr>
              <a:t>be</a:t>
            </a:r>
            <a:r>
              <a:rPr lang="de-DE" dirty="0">
                <a:sym typeface="Wingdings" pitchFamily="2" charset="2"/>
              </a:rPr>
              <a:t> </a:t>
            </a:r>
            <a:r>
              <a:rPr lang="de-DE" dirty="0" err="1">
                <a:sym typeface="Wingdings" pitchFamily="2" charset="2"/>
              </a:rPr>
              <a:t>able</a:t>
            </a:r>
            <a:r>
              <a:rPr lang="de-DE" dirty="0">
                <a:sym typeface="Wingdings" pitchFamily="2" charset="2"/>
              </a:rPr>
              <a:t> </a:t>
            </a:r>
            <a:r>
              <a:rPr lang="de-DE" dirty="0" err="1">
                <a:sym typeface="Wingdings" pitchFamily="2" charset="2"/>
              </a:rPr>
              <a:t>to</a:t>
            </a:r>
            <a:r>
              <a:rPr lang="de-DE" dirty="0">
                <a:sym typeface="Wingdings" pitchFamily="2" charset="2"/>
              </a:rPr>
              <a:t> bind </a:t>
            </a:r>
            <a:r>
              <a:rPr lang="de-DE" dirty="0" err="1">
                <a:sym typeface="Wingdings" pitchFamily="2" charset="2"/>
              </a:rPr>
              <a:t>complementary</a:t>
            </a:r>
            <a:r>
              <a:rPr lang="de-DE" dirty="0">
                <a:sym typeface="Wingdings" pitchFamily="2" charset="2"/>
              </a:rPr>
              <a:t> </a:t>
            </a:r>
            <a:r>
              <a:rPr lang="de-DE" dirty="0" err="1">
                <a:sym typeface="Wingdings" pitchFamily="2" charset="2"/>
              </a:rPr>
              <a:t>to</a:t>
            </a:r>
            <a:r>
              <a:rPr lang="de-DE" dirty="0">
                <a:sym typeface="Wingdings" pitchFamily="2" charset="2"/>
              </a:rPr>
              <a:t> </a:t>
            </a:r>
            <a:br>
              <a:rPr lang="de-DE" dirty="0">
                <a:sym typeface="Wingdings" pitchFamily="2" charset="2"/>
              </a:rPr>
            </a:br>
            <a:r>
              <a:rPr lang="de-DE" dirty="0">
                <a:sym typeface="Wingdings" pitchFamily="2" charset="2"/>
              </a:rPr>
              <a:t>   </a:t>
            </a:r>
            <a:r>
              <a:rPr lang="de-DE" dirty="0" err="1">
                <a:sym typeface="Wingdings" pitchFamily="2" charset="2"/>
              </a:rPr>
              <a:t>denatured</a:t>
            </a:r>
            <a:r>
              <a:rPr lang="de-DE" dirty="0">
                <a:sym typeface="Wingdings" pitchFamily="2" charset="2"/>
              </a:rPr>
              <a:t> </a:t>
            </a:r>
            <a:r>
              <a:rPr lang="de-DE" dirty="0" err="1">
                <a:sym typeface="Wingdings" pitchFamily="2" charset="2"/>
              </a:rPr>
              <a:t>single</a:t>
            </a:r>
            <a:r>
              <a:rPr lang="de-DE" dirty="0">
                <a:sym typeface="Wingdings" pitchFamily="2" charset="2"/>
              </a:rPr>
              <a:t> </a:t>
            </a:r>
            <a:r>
              <a:rPr lang="de-DE" dirty="0" err="1">
                <a:sym typeface="Wingdings" pitchFamily="2" charset="2"/>
              </a:rPr>
              <a:t>stranded</a:t>
            </a:r>
            <a:r>
              <a:rPr lang="de-DE" dirty="0">
                <a:sym typeface="Wingdings" pitchFamily="2" charset="2"/>
              </a:rPr>
              <a:t> </a:t>
            </a:r>
            <a:r>
              <a:rPr lang="de-DE" dirty="0" err="1">
                <a:sym typeface="Wingdings" pitchFamily="2" charset="2"/>
              </a:rPr>
              <a:t>target</a:t>
            </a:r>
            <a:r>
              <a:rPr lang="de-DE" dirty="0">
                <a:sym typeface="Wingdings" pitchFamily="2" charset="2"/>
              </a:rPr>
              <a:t> DNA</a:t>
            </a:r>
          </a:p>
          <a:p>
            <a:pPr>
              <a:buFont typeface="Wingdings" pitchFamily="2" charset="2"/>
              <a:buChar char="à"/>
            </a:pPr>
            <a:r>
              <a:rPr lang="de-DE" dirty="0">
                <a:sym typeface="Wingdings" pitchFamily="2" charset="2"/>
              </a:rPr>
              <a:t> Primers </a:t>
            </a:r>
            <a:r>
              <a:rPr lang="de-DE" dirty="0" err="1">
                <a:sym typeface="Wingdings" pitchFamily="2" charset="2"/>
              </a:rPr>
              <a:t>with</a:t>
            </a:r>
            <a:r>
              <a:rPr lang="de-DE" dirty="0">
                <a:sym typeface="Wingdings" pitchFamily="2" charset="2"/>
              </a:rPr>
              <a:t> a </a:t>
            </a:r>
            <a:r>
              <a:rPr lang="de-DE" dirty="0" err="1">
                <a:sym typeface="Wingdings" pitchFamily="2" charset="2"/>
              </a:rPr>
              <a:t>length</a:t>
            </a:r>
            <a:r>
              <a:rPr lang="de-DE" dirty="0">
                <a:sym typeface="Wingdings" pitchFamily="2" charset="2"/>
              </a:rPr>
              <a:t> </a:t>
            </a:r>
            <a:r>
              <a:rPr lang="de-DE" dirty="0" err="1">
                <a:sym typeface="Wingdings" pitchFamily="2" charset="2"/>
              </a:rPr>
              <a:t>of</a:t>
            </a:r>
            <a:r>
              <a:rPr lang="de-DE" dirty="0">
                <a:sym typeface="Wingdings" pitchFamily="2" charset="2"/>
              </a:rPr>
              <a:t> 15 – 25 </a:t>
            </a:r>
            <a:r>
              <a:rPr lang="de-DE" dirty="0" err="1">
                <a:sym typeface="Wingdings" pitchFamily="2" charset="2"/>
              </a:rPr>
              <a:t>nucleotides</a:t>
            </a:r>
            <a:r>
              <a:rPr lang="de-DE" dirty="0">
                <a:sym typeface="Wingdings" pitchFamily="2" charset="2"/>
              </a:rPr>
              <a:t> </a:t>
            </a:r>
            <a:r>
              <a:rPr lang="de-DE" dirty="0" err="1">
                <a:sym typeface="Wingdings" pitchFamily="2" charset="2"/>
              </a:rPr>
              <a:t>are</a:t>
            </a:r>
            <a:r>
              <a:rPr lang="de-DE" dirty="0">
                <a:sym typeface="Wingdings" pitchFamily="2" charset="2"/>
              </a:rPr>
              <a:t> </a:t>
            </a:r>
            <a:br>
              <a:rPr lang="de-DE" dirty="0">
                <a:sym typeface="Wingdings" pitchFamily="2" charset="2"/>
              </a:rPr>
            </a:br>
            <a:r>
              <a:rPr lang="de-DE" dirty="0">
                <a:sym typeface="Wingdings" pitchFamily="2" charset="2"/>
              </a:rPr>
              <a:t>   </a:t>
            </a:r>
            <a:r>
              <a:rPr lang="de-DE" dirty="0" err="1">
                <a:sym typeface="Wingdings" pitchFamily="2" charset="2"/>
              </a:rPr>
              <a:t>specific</a:t>
            </a:r>
            <a:r>
              <a:rPr lang="de-DE" dirty="0">
                <a:sym typeface="Wingdings" pitchFamily="2" charset="2"/>
              </a:rPr>
              <a:t> </a:t>
            </a:r>
            <a:r>
              <a:rPr lang="de-DE" dirty="0" err="1">
                <a:sym typeface="Wingdings" pitchFamily="2" charset="2"/>
              </a:rPr>
              <a:t>binding</a:t>
            </a:r>
            <a:r>
              <a:rPr lang="de-DE" dirty="0">
                <a:sym typeface="Wingdings" pitchFamily="2" charset="2"/>
              </a:rPr>
              <a:t> at</a:t>
            </a:r>
            <a:br>
              <a:rPr lang="de-DE" dirty="0">
                <a:sym typeface="Wingdings" pitchFamily="2" charset="2"/>
              </a:rPr>
            </a:br>
            <a:r>
              <a:rPr lang="de-DE" dirty="0">
                <a:sym typeface="Wingdings" pitchFamily="2" charset="2"/>
              </a:rPr>
              <a:t>   </a:t>
            </a:r>
            <a:r>
              <a:rPr lang="de-DE" dirty="0" err="1">
                <a:sym typeface="Wingdings" pitchFamily="2" charset="2"/>
              </a:rPr>
              <a:t>only</a:t>
            </a:r>
            <a:r>
              <a:rPr lang="de-DE" dirty="0">
                <a:sym typeface="Wingdings" pitchFamily="2" charset="2"/>
              </a:rPr>
              <a:t> </a:t>
            </a:r>
            <a:r>
              <a:rPr lang="de-DE" dirty="0" err="1">
                <a:sym typeface="Wingdings" pitchFamily="2" charset="2"/>
              </a:rPr>
              <a:t>one</a:t>
            </a:r>
            <a:r>
              <a:rPr lang="de-DE" dirty="0">
                <a:sym typeface="Wingdings" pitchFamily="2" charset="2"/>
              </a:rPr>
              <a:t> </a:t>
            </a:r>
            <a:r>
              <a:rPr lang="de-DE" dirty="0" err="1">
                <a:sym typeface="Wingdings" pitchFamily="2" charset="2"/>
              </a:rPr>
              <a:t>location</a:t>
            </a:r>
            <a:r>
              <a:rPr lang="de-DE" dirty="0">
                <a:sym typeface="Wingdings" pitchFamily="2" charset="2"/>
              </a:rPr>
              <a:t> in </a:t>
            </a:r>
            <a:r>
              <a:rPr lang="de-DE" dirty="0" err="1">
                <a:sym typeface="Wingdings" pitchFamily="2" charset="2"/>
              </a:rPr>
              <a:t>the</a:t>
            </a:r>
            <a:r>
              <a:rPr lang="de-DE" dirty="0">
                <a:sym typeface="Wingdings" pitchFamily="2" charset="2"/>
              </a:rPr>
              <a:t> human </a:t>
            </a:r>
            <a:r>
              <a:rPr lang="de-DE" dirty="0" err="1">
                <a:sym typeface="Wingdings" pitchFamily="2" charset="2"/>
              </a:rPr>
              <a:t>genome</a:t>
            </a:r>
            <a:endParaRPr lang="de-DE" dirty="0">
              <a:sym typeface="Wingdings" pitchFamily="2" charset="2"/>
            </a:endParaRPr>
          </a:p>
          <a:p>
            <a:pPr>
              <a:buFont typeface="Wingdings" pitchFamily="2" charset="2"/>
              <a:buChar char="à"/>
            </a:pPr>
            <a:r>
              <a:rPr lang="de-DE" b="1" dirty="0">
                <a:sym typeface="Wingdings" pitchFamily="2" charset="2"/>
              </a:rPr>
              <a:t> Primer </a:t>
            </a:r>
            <a:r>
              <a:rPr lang="de-DE" b="1" dirty="0" err="1">
                <a:sym typeface="Wingdings" pitchFamily="2" charset="2"/>
              </a:rPr>
              <a:t>binding</a:t>
            </a:r>
            <a:r>
              <a:rPr lang="de-DE" b="1" dirty="0">
                <a:sym typeface="Wingdings" pitchFamily="2" charset="2"/>
              </a:rPr>
              <a:t> </a:t>
            </a:r>
            <a:r>
              <a:rPr lang="de-DE" b="1" dirty="0" err="1">
                <a:sym typeface="Wingdings" pitchFamily="2" charset="2"/>
              </a:rPr>
              <a:t>is</a:t>
            </a:r>
            <a:r>
              <a:rPr lang="de-DE" b="1" dirty="0">
                <a:sym typeface="Wingdings" pitchFamily="2" charset="2"/>
              </a:rPr>
              <a:t> </a:t>
            </a:r>
            <a:r>
              <a:rPr lang="de-DE" b="1" dirty="0" err="1">
                <a:sym typeface="Wingdings" pitchFamily="2" charset="2"/>
              </a:rPr>
              <a:t>called</a:t>
            </a:r>
            <a:r>
              <a:rPr lang="de-DE" b="1" dirty="0">
                <a:sym typeface="Wingdings" pitchFamily="2" charset="2"/>
              </a:rPr>
              <a:t> </a:t>
            </a:r>
            <a:r>
              <a:rPr lang="de-DE" b="1" dirty="0" err="1">
                <a:sym typeface="Wingdings" pitchFamily="2" charset="2"/>
              </a:rPr>
              <a:t>annealing</a:t>
            </a:r>
            <a:r>
              <a:rPr lang="de-DE" b="1" dirty="0">
                <a:sym typeface="Wingdings" pitchFamily="2" charset="2"/>
              </a:rPr>
              <a:t> </a:t>
            </a:r>
            <a:br>
              <a:rPr lang="de-DE" dirty="0">
                <a:sym typeface="Wingdings" pitchFamily="2" charset="2"/>
              </a:rPr>
            </a:br>
            <a:endParaRPr lang="de-DE" dirty="0">
              <a:sym typeface="Wingdings" pitchFamily="2" charset="2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3E362922-A8D3-FAE2-D8C5-A5055D95EF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11244" y="1024598"/>
            <a:ext cx="2109124" cy="4808803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F67707A0-5464-66FB-5BB1-725B6D45D2B4}"/>
              </a:ext>
            </a:extLst>
          </p:cNvPr>
          <p:cNvSpPr txBox="1"/>
          <p:nvPr/>
        </p:nvSpPr>
        <p:spPr>
          <a:xfrm>
            <a:off x="10720552" y="2301766"/>
            <a:ext cx="633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5´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F3A0A348-F0B3-6F4F-6F6D-BFBEA0CCB5B3}"/>
              </a:ext>
            </a:extLst>
          </p:cNvPr>
          <p:cNvSpPr txBox="1"/>
          <p:nvPr/>
        </p:nvSpPr>
        <p:spPr>
          <a:xfrm>
            <a:off x="9649182" y="2350161"/>
            <a:ext cx="633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3´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3D2962E4-8F1B-FB54-D00E-8A6B162F98A9}"/>
              </a:ext>
            </a:extLst>
          </p:cNvPr>
          <p:cNvSpPr txBox="1"/>
          <p:nvPr/>
        </p:nvSpPr>
        <p:spPr>
          <a:xfrm>
            <a:off x="8770883" y="4251435"/>
            <a:ext cx="633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5´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740E9110-42A2-D9DA-3BB1-D2DFAB157ED1}"/>
              </a:ext>
            </a:extLst>
          </p:cNvPr>
          <p:cNvSpPr txBox="1"/>
          <p:nvPr/>
        </p:nvSpPr>
        <p:spPr>
          <a:xfrm>
            <a:off x="9937665" y="4198944"/>
            <a:ext cx="633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3´</a:t>
            </a:r>
          </a:p>
        </p:txBody>
      </p:sp>
      <p:sp>
        <p:nvSpPr>
          <p:cNvPr id="11" name="Pfeil nach rechts 10">
            <a:extLst>
              <a:ext uri="{FF2B5EF4-FFF2-40B4-BE49-F238E27FC236}">
                <a16:creationId xmlns:a16="http://schemas.microsoft.com/office/drawing/2014/main" id="{95F7DC97-4475-F56C-F61F-E30ABECBEB7C}"/>
              </a:ext>
            </a:extLst>
          </p:cNvPr>
          <p:cNvSpPr/>
          <p:nvPr/>
        </p:nvSpPr>
        <p:spPr>
          <a:xfrm>
            <a:off x="9965806" y="4659104"/>
            <a:ext cx="460456" cy="144126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Pfeil nach rechts 11">
            <a:extLst>
              <a:ext uri="{FF2B5EF4-FFF2-40B4-BE49-F238E27FC236}">
                <a16:creationId xmlns:a16="http://schemas.microsoft.com/office/drawing/2014/main" id="{00224DC1-6003-7106-53A7-A1B40D460569}"/>
              </a:ext>
            </a:extLst>
          </p:cNvPr>
          <p:cNvSpPr/>
          <p:nvPr/>
        </p:nvSpPr>
        <p:spPr>
          <a:xfrm rot="10800000">
            <a:off x="9404131" y="2145722"/>
            <a:ext cx="460456" cy="17706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604523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5A13456-124C-D08B-15A9-816AC4691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2605"/>
            <a:ext cx="10515600" cy="1325563"/>
          </a:xfrm>
        </p:spPr>
        <p:txBody>
          <a:bodyPr/>
          <a:lstStyle/>
          <a:p>
            <a:r>
              <a:rPr lang="de-DE" dirty="0" err="1"/>
              <a:t>Meaning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Primer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9632CA2-0E83-CCF3-36AC-6D3C7AED99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8168"/>
            <a:ext cx="10515600" cy="51521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b="1" dirty="0">
                <a:sym typeface="Wingdings" pitchFamily="2" charset="2"/>
              </a:rPr>
              <a:t>3. Phase: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de-DE" dirty="0">
                <a:sym typeface="Wingdings" pitchFamily="2" charset="2"/>
              </a:rPr>
              <a:t>DNA-</a:t>
            </a:r>
            <a:r>
              <a:rPr lang="de-DE" dirty="0" err="1">
                <a:sym typeface="Wingdings" pitchFamily="2" charset="2"/>
              </a:rPr>
              <a:t>polymerase</a:t>
            </a:r>
            <a:r>
              <a:rPr lang="de-DE" dirty="0">
                <a:sym typeface="Wingdings" pitchFamily="2" charset="2"/>
              </a:rPr>
              <a:t> </a:t>
            </a:r>
            <a:r>
              <a:rPr lang="de-DE" dirty="0" err="1">
                <a:sym typeface="Wingdings" pitchFamily="2" charset="2"/>
              </a:rPr>
              <a:t>has</a:t>
            </a:r>
            <a:r>
              <a:rPr lang="de-DE" dirty="0">
                <a:sym typeface="Wingdings" pitchFamily="2" charset="2"/>
              </a:rPr>
              <a:t> a </a:t>
            </a:r>
            <a:r>
              <a:rPr lang="de-DE" dirty="0" err="1">
                <a:sym typeface="Wingdings" pitchFamily="2" charset="2"/>
              </a:rPr>
              <a:t>small</a:t>
            </a:r>
            <a:r>
              <a:rPr lang="de-DE" dirty="0">
                <a:sym typeface="Wingdings" pitchFamily="2" charset="2"/>
              </a:rPr>
              <a:t> double </a:t>
            </a:r>
            <a:r>
              <a:rPr lang="de-DE" dirty="0" err="1">
                <a:sym typeface="Wingdings" pitchFamily="2" charset="2"/>
              </a:rPr>
              <a:t>stranded</a:t>
            </a:r>
            <a:r>
              <a:rPr lang="de-DE" dirty="0">
                <a:sym typeface="Wingdings" pitchFamily="2" charset="2"/>
              </a:rPr>
              <a:t> DNA </a:t>
            </a:r>
            <a:br>
              <a:rPr lang="de-DE" dirty="0">
                <a:sym typeface="Wingdings" pitchFamily="2" charset="2"/>
              </a:rPr>
            </a:br>
            <a:r>
              <a:rPr lang="de-DE" dirty="0">
                <a:sym typeface="Wingdings" pitchFamily="2" charset="2"/>
              </a:rPr>
              <a:t>and </a:t>
            </a:r>
            <a:r>
              <a:rPr lang="de-DE" dirty="0" err="1">
                <a:sym typeface="Wingdings" pitchFamily="2" charset="2"/>
              </a:rPr>
              <a:t>the</a:t>
            </a:r>
            <a:r>
              <a:rPr lang="de-DE" dirty="0">
                <a:sym typeface="Wingdings" pitchFamily="2" charset="2"/>
              </a:rPr>
              <a:t> primer </a:t>
            </a:r>
            <a:r>
              <a:rPr lang="de-DE" dirty="0" err="1">
                <a:sym typeface="Wingdings" pitchFamily="2" charset="2"/>
              </a:rPr>
              <a:t>is</a:t>
            </a:r>
            <a:r>
              <a:rPr lang="de-DE" dirty="0">
                <a:sym typeface="Wingdings" pitchFamily="2" charset="2"/>
              </a:rPr>
              <a:t> </a:t>
            </a:r>
            <a:r>
              <a:rPr lang="de-DE" dirty="0" err="1">
                <a:sym typeface="Wingdings" pitchFamily="2" charset="2"/>
              </a:rPr>
              <a:t>the</a:t>
            </a:r>
            <a:r>
              <a:rPr lang="de-DE" dirty="0">
                <a:sym typeface="Wingdings" pitchFamily="2" charset="2"/>
              </a:rPr>
              <a:t> </a:t>
            </a:r>
            <a:r>
              <a:rPr lang="de-DE" dirty="0" err="1">
                <a:sym typeface="Wingdings" pitchFamily="2" charset="2"/>
              </a:rPr>
              <a:t>adapter</a:t>
            </a:r>
            <a:r>
              <a:rPr lang="de-DE" dirty="0">
                <a:sym typeface="Wingdings" pitchFamily="2" charset="2"/>
              </a:rPr>
              <a:t> </a:t>
            </a:r>
            <a:r>
              <a:rPr lang="de-DE" dirty="0" err="1">
                <a:sym typeface="Wingdings" pitchFamily="2" charset="2"/>
              </a:rPr>
              <a:t>for</a:t>
            </a:r>
            <a:r>
              <a:rPr lang="de-DE" dirty="0">
                <a:sym typeface="Wingdings" pitchFamily="2" charset="2"/>
              </a:rPr>
              <a:t> </a:t>
            </a:r>
            <a:r>
              <a:rPr lang="de-DE" dirty="0" err="1">
                <a:sym typeface="Wingdings" pitchFamily="2" charset="2"/>
              </a:rPr>
              <a:t>elongation</a:t>
            </a:r>
            <a:r>
              <a:rPr lang="de-DE" dirty="0">
                <a:sym typeface="Wingdings" pitchFamily="2" charset="2"/>
              </a:rPr>
              <a:t> </a:t>
            </a:r>
            <a:r>
              <a:rPr lang="de-DE" dirty="0" err="1">
                <a:sym typeface="Wingdings" pitchFamily="2" charset="2"/>
              </a:rPr>
              <a:t>with</a:t>
            </a:r>
            <a:r>
              <a:rPr lang="de-DE" dirty="0">
                <a:sym typeface="Wingdings" pitchFamily="2" charset="2"/>
              </a:rPr>
              <a:t> </a:t>
            </a:r>
            <a:br>
              <a:rPr lang="de-DE" dirty="0">
                <a:sym typeface="Wingdings" pitchFamily="2" charset="2"/>
              </a:rPr>
            </a:br>
            <a:r>
              <a:rPr lang="de-DE" dirty="0" err="1">
                <a:sym typeface="Wingdings" pitchFamily="2" charset="2"/>
              </a:rPr>
              <a:t>new</a:t>
            </a:r>
            <a:r>
              <a:rPr lang="de-DE" dirty="0">
                <a:sym typeface="Wingdings" pitchFamily="2" charset="2"/>
              </a:rPr>
              <a:t> </a:t>
            </a:r>
            <a:r>
              <a:rPr lang="de-DE" dirty="0" err="1">
                <a:sym typeface="Wingdings" pitchFamily="2" charset="2"/>
              </a:rPr>
              <a:t>nucleotides</a:t>
            </a:r>
            <a:br>
              <a:rPr lang="de-DE" dirty="0">
                <a:sym typeface="Wingdings" pitchFamily="2" charset="2"/>
              </a:rPr>
            </a:br>
            <a:r>
              <a:rPr lang="de-DE" dirty="0">
                <a:sym typeface="Wingdings" pitchFamily="2" charset="2"/>
              </a:rPr>
              <a:t> Primer </a:t>
            </a:r>
            <a:r>
              <a:rPr lang="de-DE" dirty="0" err="1">
                <a:sym typeface="Wingdings" pitchFamily="2" charset="2"/>
              </a:rPr>
              <a:t>elongation</a:t>
            </a:r>
            <a:r>
              <a:rPr lang="de-DE" dirty="0">
                <a:sym typeface="Wingdings" pitchFamily="2" charset="2"/>
              </a:rPr>
              <a:t> </a:t>
            </a:r>
            <a:r>
              <a:rPr lang="de-DE" dirty="0" err="1">
                <a:sym typeface="Wingdings" pitchFamily="2" charset="2"/>
              </a:rPr>
              <a:t>is</a:t>
            </a:r>
            <a:r>
              <a:rPr lang="de-DE" dirty="0">
                <a:sym typeface="Wingdings" pitchFamily="2" charset="2"/>
              </a:rPr>
              <a:t> </a:t>
            </a:r>
            <a:r>
              <a:rPr lang="de-DE" dirty="0" err="1">
                <a:sym typeface="Wingdings" pitchFamily="2" charset="2"/>
              </a:rPr>
              <a:t>called</a:t>
            </a:r>
            <a:r>
              <a:rPr lang="de-DE" dirty="0">
                <a:sym typeface="Wingdings" pitchFamily="2" charset="2"/>
              </a:rPr>
              <a:t> </a:t>
            </a:r>
            <a:r>
              <a:rPr lang="de-DE" b="1" dirty="0" err="1">
                <a:sym typeface="Wingdings" pitchFamily="2" charset="2"/>
              </a:rPr>
              <a:t>polymerisation</a:t>
            </a:r>
            <a:endParaRPr lang="de-DE" b="1" dirty="0">
              <a:sym typeface="Wingdings" pitchFamily="2" charset="2"/>
            </a:endParaRPr>
          </a:p>
          <a:p>
            <a:pPr marL="0" indent="0">
              <a:buNone/>
            </a:pPr>
            <a:r>
              <a:rPr lang="de-DE" dirty="0">
                <a:sym typeface="Wingdings" pitchFamily="2" charset="2"/>
              </a:rPr>
              <a:t>	</a:t>
            </a: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77D057CA-77F8-333A-1270-D34C727BCE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3621" y="1271591"/>
            <a:ext cx="3236830" cy="4666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7405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DB0EC42-053E-36F3-B429-10846675AB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PCR Approach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09A9F53-08E8-4688-D0F6-FE22F465EA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8167"/>
            <a:ext cx="10515600" cy="5004707"/>
          </a:xfrm>
        </p:spPr>
        <p:txBody>
          <a:bodyPr>
            <a:normAutofit fontScale="32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de-DE" altLang="de-DE" sz="5900" dirty="0" err="1"/>
              <a:t>What</a:t>
            </a:r>
            <a:r>
              <a:rPr lang="de-DE" altLang="de-DE" sz="5900" dirty="0"/>
              <a:t> </a:t>
            </a:r>
            <a:r>
              <a:rPr lang="de-DE" altLang="de-DE" sz="5900" dirty="0" err="1"/>
              <a:t>is</a:t>
            </a:r>
            <a:r>
              <a:rPr lang="de-DE" altLang="de-DE" sz="5900" dirty="0"/>
              <a:t> </a:t>
            </a:r>
            <a:r>
              <a:rPr lang="de-DE" altLang="de-DE" sz="5900" dirty="0" err="1"/>
              <a:t>neccessary</a:t>
            </a:r>
            <a:r>
              <a:rPr lang="de-DE" altLang="de-DE" sz="5900" dirty="0"/>
              <a:t> </a:t>
            </a:r>
            <a:r>
              <a:rPr lang="de-DE" altLang="de-DE" sz="5900" dirty="0" err="1"/>
              <a:t>to</a:t>
            </a:r>
            <a:r>
              <a:rPr lang="de-DE" altLang="de-DE" sz="5900" dirty="0"/>
              <a:t> </a:t>
            </a:r>
            <a:r>
              <a:rPr lang="de-DE" altLang="de-DE" sz="5900" dirty="0" err="1"/>
              <a:t>pipette</a:t>
            </a:r>
            <a:r>
              <a:rPr lang="de-DE" altLang="de-DE" sz="5900" dirty="0"/>
              <a:t> in a PCR </a:t>
            </a:r>
            <a:r>
              <a:rPr lang="de-DE" altLang="de-DE" sz="5900" dirty="0" err="1"/>
              <a:t>tube</a:t>
            </a:r>
            <a:r>
              <a:rPr lang="de-DE" altLang="de-DE" sz="5900" dirty="0"/>
              <a:t> </a:t>
            </a:r>
            <a:br>
              <a:rPr lang="de-DE" altLang="de-DE" sz="5900" dirty="0"/>
            </a:br>
            <a:r>
              <a:rPr lang="de-DE" altLang="de-DE" sz="5900" dirty="0" err="1"/>
              <a:t>for</a:t>
            </a:r>
            <a:r>
              <a:rPr lang="de-DE" altLang="de-DE" sz="5900" dirty="0"/>
              <a:t> </a:t>
            </a:r>
            <a:r>
              <a:rPr lang="de-DE" altLang="de-DE" sz="5900" dirty="0" err="1"/>
              <a:t>running</a:t>
            </a:r>
            <a:r>
              <a:rPr lang="de-DE" altLang="de-DE" sz="5900" dirty="0"/>
              <a:t> a </a:t>
            </a:r>
            <a:r>
              <a:rPr lang="de-DE" altLang="de-DE" sz="5900" dirty="0" err="1"/>
              <a:t>successful</a:t>
            </a:r>
            <a:r>
              <a:rPr lang="de-DE" altLang="de-DE" sz="5900" dirty="0"/>
              <a:t> PCR?</a:t>
            </a:r>
          </a:p>
          <a:p>
            <a:pPr marL="0" indent="0">
              <a:lnSpc>
                <a:spcPct val="120000"/>
              </a:lnSpc>
              <a:buNone/>
            </a:pPr>
            <a:endParaRPr lang="de-DE" altLang="de-DE" dirty="0"/>
          </a:p>
          <a:p>
            <a:pPr marL="0" indent="0">
              <a:lnSpc>
                <a:spcPct val="120000"/>
              </a:lnSpc>
              <a:buNone/>
            </a:pPr>
            <a:r>
              <a:rPr lang="de-DE" altLang="de-DE" sz="7000" dirty="0"/>
              <a:t>1. Template (</a:t>
            </a:r>
            <a:r>
              <a:rPr lang="de-DE" altLang="de-DE" sz="7000" dirty="0" err="1"/>
              <a:t>target</a:t>
            </a:r>
            <a:r>
              <a:rPr lang="de-DE" altLang="de-DE" sz="7000" dirty="0"/>
              <a:t>) DNA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de-DE" altLang="de-DE" sz="7000" dirty="0"/>
              <a:t>2. DNA Polymerase (</a:t>
            </a:r>
            <a:r>
              <a:rPr lang="de-DE" altLang="de-DE" sz="7000" dirty="0" err="1"/>
              <a:t>heat</a:t>
            </a:r>
            <a:r>
              <a:rPr lang="de-DE" altLang="de-DE" sz="7000" dirty="0"/>
              <a:t> </a:t>
            </a:r>
            <a:r>
              <a:rPr lang="de-DE" altLang="de-DE" sz="7000" dirty="0" err="1"/>
              <a:t>stable</a:t>
            </a:r>
            <a:r>
              <a:rPr lang="de-DE" altLang="de-DE" sz="7000" dirty="0"/>
              <a:t> </a:t>
            </a:r>
            <a:r>
              <a:rPr lang="de-DE" altLang="de-DE" sz="7000" dirty="0" err="1"/>
              <a:t>Taq</a:t>
            </a:r>
            <a:r>
              <a:rPr lang="de-DE" altLang="de-DE" sz="7000" dirty="0"/>
              <a:t>-Polymerase)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de-DE" altLang="de-DE" sz="7000" dirty="0"/>
              <a:t>3. </a:t>
            </a:r>
            <a:r>
              <a:rPr lang="de-DE" altLang="de-DE" sz="7000" dirty="0" err="1"/>
              <a:t>Brickstones</a:t>
            </a:r>
            <a:r>
              <a:rPr lang="de-DE" altLang="de-DE" sz="7000" dirty="0"/>
              <a:t> </a:t>
            </a:r>
            <a:r>
              <a:rPr lang="de-DE" altLang="de-DE" sz="7000" dirty="0" err="1"/>
              <a:t>for</a:t>
            </a:r>
            <a:r>
              <a:rPr lang="de-DE" altLang="de-DE" sz="7000" dirty="0"/>
              <a:t> DNA </a:t>
            </a:r>
            <a:r>
              <a:rPr lang="de-DE" altLang="de-DE" sz="7000" dirty="0" err="1"/>
              <a:t>synthesis</a:t>
            </a:r>
            <a:r>
              <a:rPr lang="de-DE" altLang="de-DE" sz="7000" dirty="0"/>
              <a:t> (</a:t>
            </a:r>
            <a:r>
              <a:rPr lang="de-DE" altLang="de-DE" sz="7000" dirty="0" err="1"/>
              <a:t>deoxy-nucleoside</a:t>
            </a:r>
            <a:r>
              <a:rPr lang="de-DE" altLang="de-DE" sz="7000" dirty="0"/>
              <a:t> </a:t>
            </a:r>
            <a:r>
              <a:rPr lang="de-DE" altLang="de-DE" sz="7000" dirty="0" err="1"/>
              <a:t>triphosphate</a:t>
            </a:r>
            <a:r>
              <a:rPr lang="de-DE" altLang="de-DE" sz="7000" dirty="0"/>
              <a:t> (dNTP: </a:t>
            </a:r>
            <a:br>
              <a:rPr lang="de-DE" altLang="de-DE" sz="7000" dirty="0"/>
            </a:br>
            <a:r>
              <a:rPr lang="de-DE" altLang="de-DE" sz="7000" dirty="0"/>
              <a:t>    </a:t>
            </a:r>
            <a:r>
              <a:rPr lang="de-DE" altLang="de-DE" sz="7000" dirty="0" err="1"/>
              <a:t>dATP</a:t>
            </a:r>
            <a:r>
              <a:rPr lang="de-DE" altLang="de-DE" sz="7000" dirty="0"/>
              <a:t>, </a:t>
            </a:r>
            <a:r>
              <a:rPr lang="de-DE" altLang="de-DE" sz="7000" dirty="0" err="1"/>
              <a:t>dTTP</a:t>
            </a:r>
            <a:r>
              <a:rPr lang="de-DE" altLang="de-DE" sz="7000" dirty="0"/>
              <a:t>, </a:t>
            </a:r>
            <a:r>
              <a:rPr lang="de-DE" altLang="de-DE" sz="7000" dirty="0" err="1"/>
              <a:t>dGTP</a:t>
            </a:r>
            <a:r>
              <a:rPr lang="de-DE" altLang="de-DE" sz="7000" dirty="0"/>
              <a:t>, </a:t>
            </a:r>
            <a:r>
              <a:rPr lang="de-DE" altLang="de-DE" sz="7000" dirty="0" err="1"/>
              <a:t>dCTP</a:t>
            </a:r>
            <a:r>
              <a:rPr lang="de-DE" altLang="de-DE" sz="7000" dirty="0"/>
              <a:t> = </a:t>
            </a:r>
            <a:r>
              <a:rPr lang="de-DE" altLang="de-DE" sz="7000" dirty="0" err="1"/>
              <a:t>energy</a:t>
            </a:r>
            <a:r>
              <a:rPr lang="de-DE" altLang="de-DE" sz="7000" dirty="0"/>
              <a:t> </a:t>
            </a:r>
            <a:r>
              <a:rPr lang="de-DE" altLang="de-DE" sz="7000" dirty="0" err="1"/>
              <a:t>rich</a:t>
            </a:r>
            <a:r>
              <a:rPr lang="de-DE" altLang="de-DE" sz="7000" dirty="0"/>
              <a:t> </a:t>
            </a:r>
            <a:r>
              <a:rPr lang="de-DE" altLang="de-DE" sz="7000" dirty="0" err="1"/>
              <a:t>nucleotides</a:t>
            </a:r>
            <a:r>
              <a:rPr lang="de-DE" altLang="de-DE" sz="7000" dirty="0"/>
              <a:t>))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de-DE" altLang="de-DE" sz="7000" dirty="0"/>
              <a:t>4. Buffer (</a:t>
            </a:r>
            <a:r>
              <a:rPr lang="de-DE" altLang="de-DE" sz="7000" dirty="0" err="1"/>
              <a:t>for</a:t>
            </a:r>
            <a:r>
              <a:rPr lang="de-DE" altLang="de-DE" sz="7000" dirty="0"/>
              <a:t> optimal </a:t>
            </a:r>
            <a:r>
              <a:rPr lang="de-DE" altLang="de-DE" sz="7000" dirty="0" err="1"/>
              <a:t>environment</a:t>
            </a:r>
            <a:r>
              <a:rPr lang="de-DE" altLang="de-DE" sz="7000" dirty="0"/>
              <a:t> </a:t>
            </a:r>
            <a:r>
              <a:rPr lang="de-DE" altLang="de-DE" sz="7000" dirty="0" err="1"/>
              <a:t>conditions</a:t>
            </a:r>
            <a:r>
              <a:rPr lang="de-DE" altLang="de-DE" sz="7000" dirty="0"/>
              <a:t> </a:t>
            </a:r>
            <a:r>
              <a:rPr lang="de-DE" altLang="de-DE" sz="7000" dirty="0" err="1"/>
              <a:t>of</a:t>
            </a:r>
            <a:r>
              <a:rPr lang="de-DE" altLang="de-DE" sz="7000" dirty="0"/>
              <a:t> DNA Polymerase e. g. pH. Mg</a:t>
            </a:r>
            <a:r>
              <a:rPr lang="de-DE" altLang="de-DE" sz="7000" baseline="30000" dirty="0"/>
              <a:t>2+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de-DE" altLang="de-DE" sz="7000" dirty="0"/>
              <a:t>5. Primer pair (3 primer </a:t>
            </a:r>
            <a:r>
              <a:rPr lang="de-DE" altLang="de-DE" sz="7000" dirty="0" err="1"/>
              <a:t>pairs</a:t>
            </a:r>
            <a:r>
              <a:rPr lang="de-DE" altLang="de-DE" sz="7000" dirty="0"/>
              <a:t> = multiplex PCR: 455 bp </a:t>
            </a:r>
            <a:r>
              <a:rPr lang="de-DE" altLang="de-DE" sz="7000" dirty="0" err="1"/>
              <a:t>gene</a:t>
            </a:r>
            <a:r>
              <a:rPr lang="de-DE" altLang="de-DE" sz="7000" dirty="0"/>
              <a:t> </a:t>
            </a:r>
            <a:r>
              <a:rPr lang="de-DE" altLang="de-DE" sz="7000" dirty="0" err="1"/>
              <a:t>sequence</a:t>
            </a:r>
            <a:r>
              <a:rPr lang="de-DE" altLang="de-DE" sz="7000" dirty="0"/>
              <a:t> </a:t>
            </a:r>
            <a:r>
              <a:rPr lang="de-DE" altLang="de-DE" sz="7000" dirty="0" err="1"/>
              <a:t>of</a:t>
            </a:r>
            <a:r>
              <a:rPr lang="de-DE" altLang="de-DE" sz="7000" dirty="0"/>
              <a:t> PS II, </a:t>
            </a:r>
            <a:br>
              <a:rPr lang="de-DE" altLang="de-DE" sz="7000" dirty="0"/>
            </a:br>
            <a:r>
              <a:rPr lang="de-DE" altLang="de-DE" sz="7000" dirty="0"/>
              <a:t>    NOS </a:t>
            </a:r>
            <a:r>
              <a:rPr lang="de-DE" altLang="de-DE" sz="7000" dirty="0" err="1"/>
              <a:t>terminater</a:t>
            </a:r>
            <a:r>
              <a:rPr lang="de-DE" altLang="de-DE" sz="7000" dirty="0"/>
              <a:t> </a:t>
            </a:r>
            <a:r>
              <a:rPr lang="de-DE" altLang="de-DE" sz="7000" dirty="0" err="1"/>
              <a:t>sequence</a:t>
            </a:r>
            <a:r>
              <a:rPr lang="de-DE" altLang="de-DE" sz="7000" dirty="0"/>
              <a:t> </a:t>
            </a:r>
            <a:r>
              <a:rPr lang="de-DE" altLang="de-DE" sz="7000" dirty="0" err="1"/>
              <a:t>of</a:t>
            </a:r>
            <a:r>
              <a:rPr lang="de-DE" altLang="de-DE" sz="7000" dirty="0"/>
              <a:t> 225 bp and </a:t>
            </a:r>
            <a:r>
              <a:rPr lang="de-DE" altLang="de-DE" sz="7000" dirty="0" err="1"/>
              <a:t>CaMV</a:t>
            </a:r>
            <a:r>
              <a:rPr lang="de-DE" altLang="de-DE" sz="7000" dirty="0"/>
              <a:t> </a:t>
            </a:r>
            <a:r>
              <a:rPr lang="de-DE" altLang="de-DE" sz="7000" dirty="0" err="1"/>
              <a:t>promoter</a:t>
            </a:r>
            <a:r>
              <a:rPr lang="de-DE" altLang="de-DE" sz="7000" dirty="0"/>
              <a:t> </a:t>
            </a:r>
            <a:r>
              <a:rPr lang="de-DE" altLang="de-DE" sz="7000" dirty="0" err="1"/>
              <a:t>sequence</a:t>
            </a:r>
            <a:r>
              <a:rPr lang="de-DE" altLang="de-DE" sz="7000" dirty="0"/>
              <a:t> </a:t>
            </a:r>
            <a:r>
              <a:rPr lang="de-DE" altLang="de-DE" sz="7000" dirty="0" err="1"/>
              <a:t>of</a:t>
            </a:r>
            <a:r>
              <a:rPr lang="de-DE" altLang="de-DE" sz="7000" dirty="0"/>
              <a:t> 203 bp)</a:t>
            </a:r>
            <a:br>
              <a:rPr lang="de-DE" altLang="de-DE" sz="7000" dirty="0"/>
            </a:br>
            <a:r>
              <a:rPr lang="de-DE" altLang="de-DE" sz="7000" dirty="0"/>
              <a:t>    </a:t>
            </a:r>
            <a:endParaRPr lang="de-DE" altLang="de-DE" sz="5900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1B5E4DD3-A38F-3CB3-584F-4A259477FE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7972" y="576187"/>
            <a:ext cx="2264229" cy="1823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249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C9BC4BE-A4D0-3207-4025-B839750DD7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Our</a:t>
            </a:r>
            <a:r>
              <a:rPr lang="de-DE" dirty="0"/>
              <a:t> PCR Approach</a:t>
            </a:r>
          </a:p>
        </p:txBody>
      </p:sp>
      <p:graphicFrame>
        <p:nvGraphicFramePr>
          <p:cNvPr id="4" name="Inhaltsplatzhalter 3">
            <a:extLst>
              <a:ext uri="{FF2B5EF4-FFF2-40B4-BE49-F238E27FC236}">
                <a16:creationId xmlns:a16="http://schemas.microsoft.com/office/drawing/2014/main" id="{FA5A5B1A-9F84-0640-DE90-A60758488F7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96305454"/>
              </p:ext>
            </p:extLst>
          </p:nvPr>
        </p:nvGraphicFramePr>
        <p:xfrm>
          <a:off x="1291590" y="1690688"/>
          <a:ext cx="5479324" cy="463086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20188">
                  <a:extLst>
                    <a:ext uri="{9D8B030D-6E8A-4147-A177-3AD203B41FA5}">
                      <a16:colId xmlns:a16="http://schemas.microsoft.com/office/drawing/2014/main" val="2385588168"/>
                    </a:ext>
                  </a:extLst>
                </a:gridCol>
                <a:gridCol w="1759136">
                  <a:extLst>
                    <a:ext uri="{9D8B030D-6E8A-4147-A177-3AD203B41FA5}">
                      <a16:colId xmlns:a16="http://schemas.microsoft.com/office/drawing/2014/main" val="3869070235"/>
                    </a:ext>
                  </a:extLst>
                </a:gridCol>
              </a:tblGrid>
              <a:tr h="6075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70510" algn="l"/>
                          <a:tab pos="457200" algn="l"/>
                        </a:tabLst>
                      </a:pPr>
                      <a:r>
                        <a:rPr lang="en-US" sz="2800" dirty="0">
                          <a:effectLst/>
                        </a:rPr>
                        <a:t>Reagent</a:t>
                      </a:r>
                      <a:endParaRPr lang="de-DE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70510" algn="l"/>
                          <a:tab pos="457200" algn="l"/>
                        </a:tabLst>
                      </a:pPr>
                      <a:r>
                        <a:rPr lang="en-US" sz="2800" dirty="0">
                          <a:effectLst/>
                        </a:rPr>
                        <a:t>Volume</a:t>
                      </a:r>
                      <a:endParaRPr lang="de-DE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36174018"/>
                  </a:ext>
                </a:extLst>
              </a:tr>
              <a:tr h="7120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70510" algn="l"/>
                          <a:tab pos="457200" algn="l"/>
                        </a:tabLst>
                      </a:pPr>
                      <a:r>
                        <a:rPr lang="en-US" sz="2800" b="0" dirty="0">
                          <a:effectLst/>
                        </a:rPr>
                        <a:t>Sample:</a:t>
                      </a:r>
                      <a:br>
                        <a:rPr lang="en-US" sz="2800" b="0" dirty="0">
                          <a:effectLst/>
                        </a:rPr>
                      </a:br>
                      <a:r>
                        <a:rPr lang="en-US" sz="2800" b="0" dirty="0">
                          <a:effectLst/>
                        </a:rPr>
                        <a:t>-GMO, Test Food, +GMO </a:t>
                      </a:r>
                      <a:endParaRPr lang="de-DE" sz="2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70510" algn="l"/>
                          <a:tab pos="457200" algn="l"/>
                        </a:tabLst>
                      </a:pPr>
                      <a:r>
                        <a:rPr lang="en-US" sz="2800" dirty="0">
                          <a:effectLst/>
                        </a:rPr>
                        <a:t> 10 µL</a:t>
                      </a:r>
                      <a:endParaRPr lang="de-DE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64168657"/>
                  </a:ext>
                </a:extLst>
              </a:tr>
              <a:tr h="7120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70510" algn="l"/>
                          <a:tab pos="457200" algn="l"/>
                        </a:tabLst>
                      </a:pPr>
                      <a:endParaRPr lang="de-DE" sz="2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70510" algn="l"/>
                          <a:tab pos="457200" algn="l"/>
                        </a:tabLst>
                      </a:pPr>
                      <a:endParaRPr lang="de-DE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38185661"/>
                  </a:ext>
                </a:extLst>
              </a:tr>
              <a:tr h="7120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70510" algn="l"/>
                          <a:tab pos="457200" algn="l"/>
                        </a:tabLst>
                      </a:pPr>
                      <a:r>
                        <a:rPr lang="en-US" sz="2800" b="0" dirty="0">
                          <a:effectLst/>
                        </a:rPr>
                        <a:t>Master Mix 2x (MM)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70510" algn="l"/>
                          <a:tab pos="457200" algn="l"/>
                        </a:tabLst>
                      </a:pPr>
                      <a:r>
                        <a:rPr lang="en-US" sz="28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 Primer pairs</a:t>
                      </a:r>
                      <a:endParaRPr lang="de-DE" sz="2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70510" algn="l"/>
                          <a:tab pos="457200" algn="l"/>
                        </a:tabLst>
                      </a:pPr>
                      <a:r>
                        <a:rPr lang="en-US" sz="2800" dirty="0">
                          <a:effectLst/>
                        </a:rPr>
                        <a:t>10 µL</a:t>
                      </a:r>
                      <a:endParaRPr lang="de-DE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3047621"/>
                  </a:ext>
                </a:extLst>
              </a:tr>
              <a:tr h="7120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70510" algn="l"/>
                          <a:tab pos="457200" algn="l"/>
                        </a:tabLst>
                      </a:pPr>
                      <a:endParaRPr lang="de-DE" sz="2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70510" algn="l"/>
                          <a:tab pos="457200" algn="l"/>
                        </a:tabLst>
                      </a:pPr>
                      <a:endParaRPr lang="de-DE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36823939"/>
                  </a:ext>
                </a:extLst>
              </a:tr>
              <a:tr h="7120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70510" algn="l"/>
                          <a:tab pos="457200" algn="l"/>
                        </a:tabLst>
                      </a:pPr>
                      <a:r>
                        <a:rPr lang="en-US" sz="2800" b="1" dirty="0">
                          <a:effectLst/>
                        </a:rPr>
                        <a:t>Total volume</a:t>
                      </a:r>
                      <a:endParaRPr lang="de-DE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70510" algn="l"/>
                          <a:tab pos="457200" algn="l"/>
                        </a:tabLst>
                      </a:pPr>
                      <a:r>
                        <a:rPr lang="en-US" sz="2800" b="1" dirty="0">
                          <a:effectLst/>
                        </a:rPr>
                        <a:t>20 µL</a:t>
                      </a:r>
                      <a:endParaRPr lang="de-DE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68185997"/>
                  </a:ext>
                </a:extLst>
              </a:tr>
            </a:tbl>
          </a:graphicData>
        </a:graphic>
      </p:graphicFrame>
      <p:pic>
        <p:nvPicPr>
          <p:cNvPr id="5" name="Grafik 4">
            <a:extLst>
              <a:ext uri="{FF2B5EF4-FFF2-40B4-BE49-F238E27FC236}">
                <a16:creationId xmlns:a16="http://schemas.microsoft.com/office/drawing/2014/main" id="{16153085-CDA6-1628-85FD-818BD06DA0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8999" y="658964"/>
            <a:ext cx="2264229" cy="1823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8299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40F302-4A6C-12EE-B186-244BC45DE3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5750"/>
            <a:ext cx="10515600" cy="1325563"/>
          </a:xfrm>
        </p:spPr>
        <p:txBody>
          <a:bodyPr/>
          <a:lstStyle/>
          <a:p>
            <a:r>
              <a:rPr lang="de-DE" dirty="0" err="1"/>
              <a:t>Thermocycler</a:t>
            </a:r>
            <a:r>
              <a:rPr lang="de-DE" dirty="0"/>
              <a:t> </a:t>
            </a:r>
            <a:r>
              <a:rPr lang="de-DE" dirty="0" err="1"/>
              <a:t>Phases</a:t>
            </a:r>
            <a:endParaRPr lang="de-DE" dirty="0"/>
          </a:p>
        </p:txBody>
      </p:sp>
      <p:graphicFrame>
        <p:nvGraphicFramePr>
          <p:cNvPr id="4" name="Object 6">
            <a:extLst>
              <a:ext uri="{FF2B5EF4-FFF2-40B4-BE49-F238E27FC236}">
                <a16:creationId xmlns:a16="http://schemas.microsoft.com/office/drawing/2014/main" id="{7684DB29-4BBF-C76C-2CC5-C2A4CF59FCFD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03725040"/>
              </p:ext>
            </p:extLst>
          </p:nvPr>
        </p:nvGraphicFramePr>
        <p:xfrm>
          <a:off x="1524863" y="1409988"/>
          <a:ext cx="9348718" cy="504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2" imgW="10634472" imgH="5733491" progId="CorelDRAW.Graphic.9">
                  <p:embed/>
                </p:oleObj>
              </mc:Choice>
              <mc:Fallback>
                <p:oleObj name="CorelDRAW" r:id="rId2" imgW="10634472" imgH="5733491" progId="CorelDRAW.Graphic.9">
                  <p:embed/>
                  <p:pic>
                    <p:nvPicPr>
                      <p:cNvPr id="5" name="Object 6">
                        <a:extLst>
                          <a:ext uri="{FF2B5EF4-FFF2-40B4-BE49-F238E27FC236}">
                            <a16:creationId xmlns:a16="http://schemas.microsoft.com/office/drawing/2014/main" id="{B2BBFEFF-B280-625D-E969-220D8B19601B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863" y="1409988"/>
                        <a:ext cx="9348718" cy="5040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846790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717</Words>
  <Application>Microsoft Macintosh PowerPoint</Application>
  <PresentationFormat>Breitbild</PresentationFormat>
  <Paragraphs>112</Paragraphs>
  <Slides>12</Slides>
  <Notes>0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Verdana</vt:lpstr>
      <vt:lpstr>Wingdings</vt:lpstr>
      <vt:lpstr>Office</vt:lpstr>
      <vt:lpstr>CorelDRAW</vt:lpstr>
      <vt:lpstr>Introduction about  Polymerase Chain Reaction (PCR)</vt:lpstr>
      <vt:lpstr>Goal of PCR </vt:lpstr>
      <vt:lpstr> Abilities of DNA Polymerase </vt:lpstr>
      <vt:lpstr>Meaning of the Primer</vt:lpstr>
      <vt:lpstr>Meaning of the Primer</vt:lpstr>
      <vt:lpstr>Meaning of the Primer</vt:lpstr>
      <vt:lpstr>PCR Approach</vt:lpstr>
      <vt:lpstr>Our PCR Approach</vt:lpstr>
      <vt:lpstr>Thermocycler Phases</vt:lpstr>
      <vt:lpstr>Thermocycler Program</vt:lpstr>
      <vt:lpstr>PCR Sumary</vt:lpstr>
      <vt:lpstr>PCR      -      polymerase chain reaction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 about PCR</dc:title>
  <dc:creator>Microsoft Office User</dc:creator>
  <cp:lastModifiedBy>Adrian Braun</cp:lastModifiedBy>
  <cp:revision>26</cp:revision>
  <dcterms:created xsi:type="dcterms:W3CDTF">2024-12-02T11:54:28Z</dcterms:created>
  <dcterms:modified xsi:type="dcterms:W3CDTF">2026-04-01T14:54:48Z</dcterms:modified>
</cp:coreProperties>
</file>