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0" r:id="rId2"/>
    <p:sldId id="522" r:id="rId3"/>
    <p:sldId id="532" r:id="rId4"/>
    <p:sldId id="531" r:id="rId5"/>
    <p:sldId id="524" r:id="rId6"/>
    <p:sldId id="528" r:id="rId7"/>
    <p:sldId id="529" r:id="rId8"/>
    <p:sldId id="518" r:id="rId9"/>
  </p:sldIdLst>
  <p:sldSz cx="9144000" cy="6858000" type="screen4x3"/>
  <p:notesSz cx="6731000" cy="985678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">
          <p15:clr>
            <a:srgbClr val="A4A3A4"/>
          </p15:clr>
        </p15:guide>
        <p15:guide id="2" pos="56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72" autoAdjust="0"/>
    <p:restoredTop sz="96165" autoAdjust="0"/>
  </p:normalViewPr>
  <p:slideViewPr>
    <p:cSldViewPr snapToGrid="0">
      <p:cViewPr varScale="1">
        <p:scale>
          <a:sx n="110" d="100"/>
          <a:sy n="110" d="100"/>
        </p:scale>
        <p:origin x="176" y="240"/>
      </p:cViewPr>
      <p:guideLst>
        <p:guide orient="horz" pos="154"/>
        <p:guide pos="56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 snapToGrid="0">
      <p:cViewPr varScale="1">
        <p:scale>
          <a:sx n="85" d="100"/>
          <a:sy n="85" d="100"/>
        </p:scale>
        <p:origin x="-1956" y="-72"/>
      </p:cViewPr>
      <p:guideLst>
        <p:guide orient="horz" pos="3105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A0D0031D-50C3-63F6-AB9D-669DEBAA37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EFF26CBC-0D35-B16C-3E56-2A2F9A1593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12BD5EB2-528F-A552-88FD-7156A788A2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05F7A16A-8F6C-188D-439F-415C1EA2A82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6DDB79-9995-1444-8C5C-4EEB15B1B6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491373-64AB-4D33-11A9-126401777C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F698FF-267F-EEE5-0B30-3692FE720F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85C714-CFB8-66B4-17EC-36191E1691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4AE03F-5D07-30DB-B778-C258D5328A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8F1FC26-C7D4-CC26-E331-30D7BD05B1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3F5B9FE-A733-6C38-1166-4B128EEF9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903321-E911-F247-A162-6F1BDC3112A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3321-E911-F247-A162-6F1BDC3112A7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809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3321-E911-F247-A162-6F1BDC3112A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25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91F1-5E20-A18C-50A5-1BC4CFF4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FFC620-A6ED-CFD4-1939-85A03B455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45A012-0273-6F6B-3F9E-CA67D4ADE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26951-58AE-FD2B-EEF4-4DE514B1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E1AAAF-BDD7-03EF-CAFB-9463595B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D23DB-A8F0-C14D-BAE7-54F8CCF79AE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5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F4159-84EF-749B-82DB-B7267F32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62441-7B3C-6851-4CE2-EF94E95FA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25CBF-448B-9778-8576-4361B822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1A746-6435-D702-35A0-7CA78DF0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4F873-B7D7-60FC-19C3-68AF2E42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B96C-4A58-344C-A3F6-68A53A1F37EC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61565C-532B-6F92-7492-B571FB81D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6050" y="304800"/>
            <a:ext cx="196215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40EF94-D8A7-263F-6269-2D57DC1C8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34050" cy="4800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E7D7C-15E6-8D53-E82C-003FA98E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283770-0E96-307F-B907-EB6D18F3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66EE01-C23A-A2F5-B5BB-154F2EC6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A0D0-5922-614E-9454-3A0FE4ECAD8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C46BC-8A14-956D-8763-97D324ABCC8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490FB-436D-AD53-83DB-F4402E406B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529864-45C7-F89E-1383-D0332A9713D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0A4937-B79A-1F71-0E3B-7E8DC50771A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AF1984-6354-047C-E3F4-20E82762E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124200"/>
            <a:ext cx="3810000" cy="198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11B90-6636-6E79-978F-4AA77FCC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521F57-DD6B-71BC-5D8F-68B6232F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4384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7B2D08-D900-1ED1-851A-057B566A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1AD37A-A507-6F40-A9B2-6641FDD0F6AD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F782C-8162-7676-ED57-B876CF06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2A5A0-56B8-783B-4780-2B7A36357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C567B-53C5-8D2A-B028-0F284647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948D90-BA3E-1747-0D67-9667C9D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070D8-C537-AC8E-86CD-6F5E7038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46956-F642-7D40-BD52-9DCDD4A0E74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04302-5C91-FCD4-A081-63AA0E6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767A3-8889-61D9-0231-F750F876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AF2602-086B-AE40-29F8-D2CE53F1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28D1C4-B051-14C8-DB92-9D716A56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2E2F8-9E15-2720-A0B7-ED20F63B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977B-EF5D-9548-8808-EA4B60371A4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F36DA-C7D2-B82E-6179-EF80ADE1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B2F83-F597-9669-D2B7-9C4F9190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55BBD9-D89C-DF24-B381-7B5794337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3E0308-C445-C256-FA08-58445AEA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4D89FB-8443-F672-9BBD-DD21DF3C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A14408-0490-2BBB-2B45-AF0E0267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4042-F9E5-C347-A506-2C9218C3EEB0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7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154F3-C3E7-4C09-F357-2CDD1BD6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448748-B4B9-35C2-1DBF-ABBD6360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75D7CB-999C-B469-97D8-678758E72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A80079-39E2-CDA5-B73B-21AB3B1FB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9C24D7-109B-6628-136C-54CA49383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DB5255-49BC-B200-5FDD-DF8CCE91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62B1E7-C592-02D9-14D7-55E4E24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B64001-39FB-3BF8-21D3-853EF693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9A129-95E0-A74D-A365-D465A7E39298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E6A41-426D-FF77-1883-E2A01DB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C0CB7E-090A-3C60-55E1-1048C127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AB7A7-CA04-26DB-71FE-E6B496F8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95155E-07A7-1077-7F50-D20FDF4D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80C7-AC7C-0E40-A1FB-F4ECC87479F1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86AAE2-54C0-8E82-D70C-42580D41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16C3FD-A637-A54C-5A76-776BBBEE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8836B8-0C3C-CB51-4988-554A6863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D4D0-CE9C-264F-A0AE-09471FEA2182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296A7-8259-6E40-E7FC-1CFB127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5625B0-C16E-70D9-27B4-45B9A3EA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E97387-1DEB-4202-9A4B-172B85F1D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25D4AB-3A19-DFDA-0527-51511C43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8CF993-0B47-D859-960C-480D85E7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8C2CD-5603-2367-35AD-3DD51634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6B1C1-7C00-1248-B666-DF21C05E42BA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7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73083-41F0-304E-D5DD-F2795882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D79949-0BF8-DB68-D2FA-8343C1F22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CFC4FD-264D-77C3-F770-C2AF3A676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197459-FF46-35A9-03AE-86771D2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FAB856-DAC2-1DDB-4BEA-B62C0878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A3FBA-6A63-1B1C-85A4-4777F87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38FD-69CD-6142-9684-0FEF73AEEB7E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EC93ED-D7A8-5D90-3EA1-31F43777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DEF003-6557-8472-8223-F2037103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D0E598-0593-EF89-1898-455861276C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altLang="de-DE"/>
              <a:t>Prof. Dr. Diethard Baron</a:t>
            </a:r>
          </a:p>
          <a:p>
            <a:r>
              <a:rPr lang="de-DE" altLang="de-DE"/>
              <a:t>SDS-PAGE</a:t>
            </a:r>
          </a:p>
          <a:p>
            <a:fld id="{D230E617-6439-B542-83C2-5F4564297A26}" type="datetime1">
              <a:rPr lang="de-DE" altLang="de-DE"/>
              <a:pPr/>
              <a:t>01.04.26</a:t>
            </a:fld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5D4A56-E2D3-8700-C546-7A387B8D81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E42F0D-7958-D5F1-0031-87FF16D96B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1901165-79DC-834B-8F64-96DA106A41BB}" type="slidenum">
              <a:rPr lang="de-DE" altLang="de-DE"/>
              <a:pPr/>
              <a:t>‹Nr.›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B2262577-2DE4-342A-335E-78925C939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765175"/>
            <a:ext cx="79930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0DB369A-F865-CBA8-240A-306A53EB1F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4213" y="5300663"/>
            <a:ext cx="741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6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8">
            <a:extLst>
              <a:ext uri="{FF2B5EF4-FFF2-40B4-BE49-F238E27FC236}">
                <a16:creationId xmlns:a16="http://schemas.microsoft.com/office/drawing/2014/main" id="{9E3A4AAA-6A3A-08B1-823C-60A1FF38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71813" y="6163259"/>
            <a:ext cx="1905000" cy="457200"/>
          </a:xfrm>
        </p:spPr>
        <p:txBody>
          <a:bodyPr/>
          <a:lstStyle/>
          <a:p>
            <a:fld id="{4D60217F-0DF5-6C4C-8B32-74150EBA14CA}" type="slidenum">
              <a:rPr lang="de-DE" altLang="de-DE"/>
              <a:pPr/>
              <a:t>1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7500" name="Rectangle 12">
            <a:extLst>
              <a:ext uri="{FF2B5EF4-FFF2-40B4-BE49-F238E27FC236}">
                <a16:creationId xmlns:a16="http://schemas.microsoft.com/office/drawing/2014/main" id="{27D1DAA7-3C3E-F0AD-20E2-3A8A06FD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" y="896938"/>
            <a:ext cx="8102918" cy="1012825"/>
          </a:xfrm>
          <a:prstGeom prst="rect">
            <a:avLst/>
          </a:prstGeom>
          <a:solidFill>
            <a:srgbClr val="E5F8FB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l">
              <a:buClr>
                <a:schemeClr val="accent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l">
              <a:buClr>
                <a:schemeClr val="accent2"/>
              </a:buClr>
              <a:buChar char="-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l">
              <a:buClr>
                <a:schemeClr val="accent2"/>
              </a:buClr>
              <a:buChar char="o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l"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Tx/>
              <a:buNone/>
            </a:pPr>
            <a:endParaRPr lang="de-DE" altLang="de-DE" sz="600" b="1" dirty="0"/>
          </a:p>
          <a:p>
            <a:pPr algn="ctr">
              <a:spcAft>
                <a:spcPct val="35000"/>
              </a:spcAft>
              <a:buFontTx/>
              <a:buNone/>
            </a:pPr>
            <a:r>
              <a:rPr lang="de-DE" altLang="de-DE" sz="1900" b="1" dirty="0" err="1"/>
              <a:t>Verify</a:t>
            </a:r>
            <a:r>
              <a:rPr lang="de-DE" altLang="de-DE" sz="1900" b="1" dirty="0"/>
              <a:t> PCR Products </a:t>
            </a:r>
            <a:r>
              <a:rPr lang="de-DE" altLang="de-DE" sz="1900" b="1" dirty="0" err="1"/>
              <a:t>by</a:t>
            </a:r>
            <a:r>
              <a:rPr lang="de-DE" altLang="de-DE" sz="1900" b="1" dirty="0"/>
              <a:t> Gel </a:t>
            </a:r>
            <a:r>
              <a:rPr lang="de-DE" altLang="de-DE" sz="1900" b="1" dirty="0" err="1"/>
              <a:t>Electrophoresis</a:t>
            </a:r>
            <a:r>
              <a:rPr lang="de-DE" altLang="de-DE" sz="1900" b="1" dirty="0"/>
              <a:t> </a:t>
            </a:r>
            <a:br>
              <a:rPr lang="de-DE" altLang="de-DE" sz="1900" b="1" dirty="0"/>
            </a:br>
            <a:r>
              <a:rPr lang="de-DE" altLang="de-DE" sz="1900" dirty="0"/>
              <a:t>(</a:t>
            </a:r>
            <a:r>
              <a:rPr lang="de-DE" altLang="de-DE" sz="1900" dirty="0" err="1"/>
              <a:t>Vertical</a:t>
            </a:r>
            <a:r>
              <a:rPr lang="de-DE" altLang="de-DE" sz="1900" dirty="0"/>
              <a:t> </a:t>
            </a:r>
            <a:r>
              <a:rPr lang="de-DE" altLang="de-DE" sz="1900" dirty="0" err="1"/>
              <a:t>by</a:t>
            </a:r>
            <a:r>
              <a:rPr lang="de-DE" altLang="de-DE" sz="1900" dirty="0"/>
              <a:t> PAGE and Horizontal </a:t>
            </a:r>
            <a:r>
              <a:rPr lang="de-DE" altLang="de-DE" sz="1900" dirty="0" err="1"/>
              <a:t>with</a:t>
            </a:r>
            <a:r>
              <a:rPr lang="de-DE" altLang="de-DE" sz="1900" dirty="0"/>
              <a:t> an Agarose Gel)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92427C-5379-62E9-2053-1D037F0C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5727668"/>
            <a:ext cx="1510030" cy="8927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61297A-D627-F489-097F-37807CD2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286" y="5919000"/>
            <a:ext cx="2461259" cy="701459"/>
          </a:xfrm>
          <a:prstGeom prst="rect">
            <a:avLst/>
          </a:prstGeom>
        </p:spPr>
      </p:pic>
      <p:pic>
        <p:nvPicPr>
          <p:cNvPr id="2" name="Bild 161">
            <a:extLst>
              <a:ext uri="{FF2B5EF4-FFF2-40B4-BE49-F238E27FC236}">
                <a16:creationId xmlns:a16="http://schemas.microsoft.com/office/drawing/2014/main" id="{51D12528-468B-836F-9649-580F565D8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99" y="2743200"/>
            <a:ext cx="3946975" cy="248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AB7C76AB-1B1B-9F43-554D-EDCF84B3D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3" r="7297"/>
          <a:stretch>
            <a:fillRect/>
          </a:stretch>
        </p:blipFill>
        <p:spPr bwMode="auto">
          <a:xfrm>
            <a:off x="625026" y="2583610"/>
            <a:ext cx="3946974" cy="263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A5560495-7F76-DAD6-8103-D5E8111BB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0" y="266700"/>
            <a:ext cx="7031530" cy="457200"/>
          </a:xfrm>
        </p:spPr>
        <p:txBody>
          <a:bodyPr/>
          <a:lstStyle/>
          <a:p>
            <a:r>
              <a:rPr lang="de-DE" altLang="de-DE" dirty="0" err="1"/>
              <a:t>Vertical</a:t>
            </a:r>
            <a:r>
              <a:rPr lang="de-DE" altLang="de-DE" dirty="0"/>
              <a:t> Gel </a:t>
            </a:r>
            <a:r>
              <a:rPr lang="de-DE" altLang="de-DE" dirty="0" err="1"/>
              <a:t>Electrophoresis</a:t>
            </a:r>
            <a:endParaRPr lang="de-DE" altLang="de-DE" dirty="0"/>
          </a:p>
        </p:txBody>
      </p:sp>
      <p:grpSp>
        <p:nvGrpSpPr>
          <p:cNvPr id="435203" name="Group 3">
            <a:extLst>
              <a:ext uri="{FF2B5EF4-FFF2-40B4-BE49-F238E27FC236}">
                <a16:creationId xmlns:a16="http://schemas.microsoft.com/office/drawing/2014/main" id="{6946230E-1D8B-D239-83E6-CF7D9D59D411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838200"/>
            <a:ext cx="5394325" cy="5595938"/>
            <a:chOff x="1542" y="516"/>
            <a:chExt cx="3398" cy="3525"/>
          </a:xfrm>
        </p:grpSpPr>
        <p:pic>
          <p:nvPicPr>
            <p:cNvPr id="435204" name="Picture 4">
              <a:extLst>
                <a:ext uri="{FF2B5EF4-FFF2-40B4-BE49-F238E27FC236}">
                  <a16:creationId xmlns:a16="http://schemas.microsoft.com/office/drawing/2014/main" id="{6A3CA85F-CBAE-7380-D9D7-4D054C8B3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516"/>
              <a:ext cx="3398" cy="3525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05" name="Rectangle 5">
              <a:extLst>
                <a:ext uri="{FF2B5EF4-FFF2-40B4-BE49-F238E27FC236}">
                  <a16:creationId xmlns:a16="http://schemas.microsoft.com/office/drawing/2014/main" id="{1A115807-12C0-1B18-A319-C26D4EA8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516"/>
              <a:ext cx="324" cy="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6" name="Rectangle 6">
              <a:extLst>
                <a:ext uri="{FF2B5EF4-FFF2-40B4-BE49-F238E27FC236}">
                  <a16:creationId xmlns:a16="http://schemas.microsoft.com/office/drawing/2014/main" id="{15DDE826-F04B-FB3A-95FB-C69C719C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532"/>
              <a:ext cx="1392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7" name="Rectangle 7">
              <a:extLst>
                <a:ext uri="{FF2B5EF4-FFF2-40B4-BE49-F238E27FC236}">
                  <a16:creationId xmlns:a16="http://schemas.microsoft.com/office/drawing/2014/main" id="{D6598BBA-725A-1A1E-0B4F-8D295246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848"/>
              <a:ext cx="528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8" name="Rectangle 8">
              <a:extLst>
                <a:ext uri="{FF2B5EF4-FFF2-40B4-BE49-F238E27FC236}">
                  <a16:creationId xmlns:a16="http://schemas.microsoft.com/office/drawing/2014/main" id="{8BB847F5-920D-0487-FDAA-1F4A42D7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628"/>
              <a:ext cx="438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09" name="Rectangle 9">
              <a:extLst>
                <a:ext uri="{FF2B5EF4-FFF2-40B4-BE49-F238E27FC236}">
                  <a16:creationId xmlns:a16="http://schemas.microsoft.com/office/drawing/2014/main" id="{C3A8C034-66D0-504B-D610-DE5C80AB7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012"/>
              <a:ext cx="636" cy="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0" name="Rectangle 10">
              <a:extLst>
                <a:ext uri="{FF2B5EF4-FFF2-40B4-BE49-F238E27FC236}">
                  <a16:creationId xmlns:a16="http://schemas.microsoft.com/office/drawing/2014/main" id="{0CA57107-DFBA-F166-88E8-60AE4338D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2364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1" name="Rectangle 11">
              <a:extLst>
                <a:ext uri="{FF2B5EF4-FFF2-40B4-BE49-F238E27FC236}">
                  <a16:creationId xmlns:a16="http://schemas.microsoft.com/office/drawing/2014/main" id="{4D6B6575-0376-80C8-551B-6BE95C44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722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5212" name="Rectangle 12">
              <a:extLst>
                <a:ext uri="{FF2B5EF4-FFF2-40B4-BE49-F238E27FC236}">
                  <a16:creationId xmlns:a16="http://schemas.microsoft.com/office/drawing/2014/main" id="{9F44A28F-66A5-5370-ED0F-EF6ED348A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3788"/>
              <a:ext cx="300" cy="180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5213" name="Text Box 13">
            <a:extLst>
              <a:ext uri="{FF2B5EF4-FFF2-40B4-BE49-F238E27FC236}">
                <a16:creationId xmlns:a16="http://schemas.microsoft.com/office/drawing/2014/main" id="{8E75FA73-5FFD-71CE-687C-3337FEC8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1019175"/>
            <a:ext cx="1866900" cy="338554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latin typeface="Verdana" panose="020B0604030504040204" pitchFamily="34" charset="0"/>
              </a:rPr>
              <a:t>DNA sample </a:t>
            </a:r>
          </a:p>
        </p:txBody>
      </p:sp>
      <p:sp>
        <p:nvSpPr>
          <p:cNvPr id="435214" name="Text Box 14">
            <a:extLst>
              <a:ext uri="{FF2B5EF4-FFF2-40B4-BE49-F238E27FC236}">
                <a16:creationId xmlns:a16="http://schemas.microsoft.com/office/drawing/2014/main" id="{2363649B-D89B-16E1-530B-93B250C9A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89050"/>
            <a:ext cx="10668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cathode</a:t>
            </a:r>
          </a:p>
        </p:txBody>
      </p:sp>
      <p:sp>
        <p:nvSpPr>
          <p:cNvPr id="435215" name="Text Box 15">
            <a:extLst>
              <a:ext uri="{FF2B5EF4-FFF2-40B4-BE49-F238E27FC236}">
                <a16:creationId xmlns:a16="http://schemas.microsoft.com/office/drawing/2014/main" id="{DBBD92F8-9E9E-C966-1234-44F92C55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3990975"/>
            <a:ext cx="876300" cy="346075"/>
          </a:xfrm>
          <a:prstGeom prst="rect">
            <a:avLst/>
          </a:prstGeom>
          <a:solidFill>
            <a:srgbClr val="FFFF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anode</a:t>
            </a:r>
          </a:p>
        </p:txBody>
      </p:sp>
      <p:pic>
        <p:nvPicPr>
          <p:cNvPr id="435216" name="Picture 7" descr="P1010005">
            <a:extLst>
              <a:ext uri="{FF2B5EF4-FFF2-40B4-BE49-F238E27FC236}">
                <a16:creationId xmlns:a16="http://schemas.microsoft.com/office/drawing/2014/main" id="{4006E3AD-B335-A1E4-FA3C-2972926B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0"/>
            <a:ext cx="27114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17" name="Text Box 17">
            <a:extLst>
              <a:ext uri="{FF2B5EF4-FFF2-40B4-BE49-F238E27FC236}">
                <a16:creationId xmlns:a16="http://schemas.microsoft.com/office/drawing/2014/main" id="{3503F592-05FF-F6A3-32CB-50246EB7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68767"/>
            <a:ext cx="3514725" cy="1323439"/>
          </a:xfrm>
          <a:prstGeom prst="rect">
            <a:avLst/>
          </a:prstGeom>
          <a:solidFill>
            <a:srgbClr val="FFFFD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the porous gel is made of crosslinked chemical chains of polyacrylamide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DNA fragments with negative charge move to the anode</a:t>
            </a:r>
          </a:p>
        </p:txBody>
      </p:sp>
      <p:grpSp>
        <p:nvGrpSpPr>
          <p:cNvPr id="435219" name="Group 19">
            <a:extLst>
              <a:ext uri="{FF2B5EF4-FFF2-40B4-BE49-F238E27FC236}">
                <a16:creationId xmlns:a16="http://schemas.microsoft.com/office/drawing/2014/main" id="{59E562BC-7B10-1665-2CD6-954ABE5739A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257550"/>
            <a:ext cx="838200" cy="815975"/>
            <a:chOff x="48" y="2052"/>
            <a:chExt cx="528" cy="514"/>
          </a:xfrm>
        </p:grpSpPr>
        <p:sp>
          <p:nvSpPr>
            <p:cNvPr id="435220" name="Text Box 20">
              <a:extLst>
                <a:ext uri="{FF2B5EF4-FFF2-40B4-BE49-F238E27FC236}">
                  <a16:creationId xmlns:a16="http://schemas.microsoft.com/office/drawing/2014/main" id="{6B5D7297-785E-ACF9-9ADF-74BF1D960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348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1" name="Line 21">
              <a:extLst>
                <a:ext uri="{FF2B5EF4-FFF2-40B4-BE49-F238E27FC236}">
                  <a16:creationId xmlns:a16="http://schemas.microsoft.com/office/drawing/2014/main" id="{E6631E0A-2A95-39D0-9298-A71439CD4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" y="2052"/>
              <a:ext cx="180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2" name="Group 22">
            <a:extLst>
              <a:ext uri="{FF2B5EF4-FFF2-40B4-BE49-F238E27FC236}">
                <a16:creationId xmlns:a16="http://schemas.microsoft.com/office/drawing/2014/main" id="{F89FB699-858F-A7B4-96D9-442751395412}"/>
              </a:ext>
            </a:extLst>
          </p:cNvPr>
          <p:cNvGrpSpPr>
            <a:grpSpLocks/>
          </p:cNvGrpSpPr>
          <p:nvPr/>
        </p:nvGrpSpPr>
        <p:grpSpPr bwMode="auto">
          <a:xfrm>
            <a:off x="374650" y="4302125"/>
            <a:ext cx="1149350" cy="346075"/>
            <a:chOff x="236" y="2710"/>
            <a:chExt cx="724" cy="218"/>
          </a:xfrm>
        </p:grpSpPr>
        <p:sp>
          <p:nvSpPr>
            <p:cNvPr id="435223" name="Text Box 23">
              <a:extLst>
                <a:ext uri="{FF2B5EF4-FFF2-40B4-BE49-F238E27FC236}">
                  <a16:creationId xmlns:a16="http://schemas.microsoft.com/office/drawing/2014/main" id="{26C3CCED-F554-A476-EECA-EB6440465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" y="2710"/>
              <a:ext cx="354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b="1">
                  <a:latin typeface="Verdana" panose="020B0604030504040204" pitchFamily="34" charset="0"/>
                </a:rPr>
                <a:t>gel</a:t>
              </a:r>
            </a:p>
          </p:txBody>
        </p:sp>
        <p:sp>
          <p:nvSpPr>
            <p:cNvPr id="435224" name="Line 24">
              <a:extLst>
                <a:ext uri="{FF2B5EF4-FFF2-40B4-BE49-F238E27FC236}">
                  <a16:creationId xmlns:a16="http://schemas.microsoft.com/office/drawing/2014/main" id="{D8712DBD-75BA-0F2B-49EE-903850645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" y="2724"/>
              <a:ext cx="366" cy="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25" name="Group 25">
            <a:extLst>
              <a:ext uri="{FF2B5EF4-FFF2-40B4-BE49-F238E27FC236}">
                <a16:creationId xmlns:a16="http://schemas.microsoft.com/office/drawing/2014/main" id="{C4EF3947-A674-D618-11F4-3CC965486E5B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5953125"/>
            <a:ext cx="1244600" cy="352425"/>
            <a:chOff x="242" y="3750"/>
            <a:chExt cx="784" cy="222"/>
          </a:xfrm>
        </p:grpSpPr>
        <p:sp>
          <p:nvSpPr>
            <p:cNvPr id="435226" name="Text Box 26">
              <a:extLst>
                <a:ext uri="{FF2B5EF4-FFF2-40B4-BE49-F238E27FC236}">
                  <a16:creationId xmlns:a16="http://schemas.microsoft.com/office/drawing/2014/main" id="{B314178F-E4B4-F385-449E-BC3AC84B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" y="3754"/>
              <a:ext cx="528" cy="218"/>
            </a:xfrm>
            <a:prstGeom prst="rect">
              <a:avLst/>
            </a:prstGeom>
            <a:solidFill>
              <a:srgbClr val="FFFFD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buffer</a:t>
              </a:r>
            </a:p>
          </p:txBody>
        </p:sp>
        <p:sp>
          <p:nvSpPr>
            <p:cNvPr id="435227" name="Line 27">
              <a:extLst>
                <a:ext uri="{FF2B5EF4-FFF2-40B4-BE49-F238E27FC236}">
                  <a16:creationId xmlns:a16="http://schemas.microsoft.com/office/drawing/2014/main" id="{ABA349D2-42AD-E5CC-1128-68BC65979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" y="3750"/>
              <a:ext cx="252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5231" name="Group 31">
            <a:extLst>
              <a:ext uri="{FF2B5EF4-FFF2-40B4-BE49-F238E27FC236}">
                <a16:creationId xmlns:a16="http://schemas.microsoft.com/office/drawing/2014/main" id="{3B283EDF-0022-43B6-5AB4-9D15F35285C0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3238500"/>
            <a:ext cx="4529138" cy="3038475"/>
            <a:chOff x="2298" y="2028"/>
            <a:chExt cx="2853" cy="1914"/>
          </a:xfrm>
        </p:grpSpPr>
        <p:pic>
          <p:nvPicPr>
            <p:cNvPr id="435218" name="Picture 18">
              <a:extLst>
                <a:ext uri="{FF2B5EF4-FFF2-40B4-BE49-F238E27FC236}">
                  <a16:creationId xmlns:a16="http://schemas.microsoft.com/office/drawing/2014/main" id="{FCCFCFA0-B165-BE9D-7278-63E707C8B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" y="2403"/>
              <a:ext cx="1086" cy="153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5229" name="Line 29">
              <a:extLst>
                <a:ext uri="{FF2B5EF4-FFF2-40B4-BE49-F238E27FC236}">
                  <a16:creationId xmlns:a16="http://schemas.microsoft.com/office/drawing/2014/main" id="{14BA2F20-9E74-16C2-4740-B20D8C871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232"/>
              <a:ext cx="1536" cy="1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230" name="Rectangle 30">
              <a:extLst>
                <a:ext uri="{FF2B5EF4-FFF2-40B4-BE49-F238E27FC236}">
                  <a16:creationId xmlns:a16="http://schemas.microsoft.com/office/drawing/2014/main" id="{691B1A3C-3349-888D-4DCD-B1FB174F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" y="2028"/>
              <a:ext cx="228" cy="40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 animBg="1"/>
      <p:bldP spid="435214" grpId="0" animBg="1"/>
      <p:bldP spid="435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60CEA6-BF07-9DD9-52FD-2F84B9278B14}"/>
              </a:ext>
            </a:extLst>
          </p:cNvPr>
          <p:cNvSpPr txBox="1"/>
          <p:nvPr/>
        </p:nvSpPr>
        <p:spPr>
          <a:xfrm>
            <a:off x="545401" y="231918"/>
            <a:ext cx="455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Horizontal Gel </a:t>
            </a:r>
            <a:r>
              <a:rPr lang="de-DE" sz="2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Electrophoresis</a:t>
            </a:r>
            <a:endParaRPr lang="de-DE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F9C9B7F-D508-5A08-4054-D88ABC99E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19472"/>
              </p:ext>
            </p:extLst>
          </p:nvPr>
        </p:nvGraphicFramePr>
        <p:xfrm>
          <a:off x="990600" y="1713054"/>
          <a:ext cx="4021749" cy="28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48100" imgH="2527300" progId="CorelPhotoPaint.Image.10">
                  <p:embed/>
                </p:oleObj>
              </mc:Choice>
              <mc:Fallback>
                <p:oleObj r:id="rId3" imgW="3848100" imgH="2527300" progId="CorelPhotoPaint.Image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13054"/>
                        <a:ext cx="4021749" cy="289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7">
            <a:extLst>
              <a:ext uri="{FF2B5EF4-FFF2-40B4-BE49-F238E27FC236}">
                <a16:creationId xmlns:a16="http://schemas.microsoft.com/office/drawing/2014/main" id="{C14D6457-FEF7-B3F6-90B8-25494A5DD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501" y="1262323"/>
            <a:ext cx="3514725" cy="5016758"/>
          </a:xfrm>
          <a:prstGeom prst="rect">
            <a:avLst/>
          </a:prstGeom>
          <a:solidFill>
            <a:srgbClr val="FFFFD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the porous gel is made of chemical chains of the  polysaccharide agarose crosslinked by H-bridges.</a:t>
            </a:r>
          </a:p>
          <a:p>
            <a:pPr marL="0" indent="0">
              <a:buClr>
                <a:schemeClr val="accent2"/>
              </a:buClr>
            </a:pPr>
            <a:endParaRPr lang="en-GB" altLang="de-DE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Running the electrophoresis at higher voltages gel temperature is increasing and gel is melting because H-bridges are not stable enough.</a:t>
            </a:r>
          </a:p>
          <a:p>
            <a:pPr marL="0" indent="0">
              <a:buClr>
                <a:schemeClr val="accent2"/>
              </a:buClr>
            </a:pPr>
            <a:endParaRPr lang="en-GB" altLang="de-DE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To verify small fragments with round about 200 bp the pores should be very small.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à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  <a:sym typeface="Wingdings" pitchFamily="2" charset="2"/>
              </a:rPr>
              <a:t>We need a high concentration of agarose.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à"/>
            </a:pP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  <a:sym typeface="Wingdings" pitchFamily="2" charset="2"/>
              </a:rPr>
              <a:t>But solubility of </a:t>
            </a: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  <a:t>agarose in buffer is limited to 3 %</a:t>
            </a:r>
            <a:b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GB" altLang="de-DE" sz="1600" dirty="0">
                <a:solidFill>
                  <a:srgbClr val="000000"/>
                </a:solidFill>
                <a:latin typeface="Verdana" panose="020B0604030504040204" pitchFamily="34" charset="0"/>
                <a:sym typeface="Wingdings" pitchFamily="2" charset="2"/>
              </a:rPr>
              <a:t> pore size is also limited.</a:t>
            </a:r>
            <a:endParaRPr lang="en-GB" altLang="de-DE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922AD9-BCCC-508A-F273-DE07C1DA7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58" y="5980001"/>
            <a:ext cx="2266951" cy="6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A0279-73DA-C316-C951-BA280555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1628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Model </a:t>
            </a:r>
          </a:p>
          <a:p>
            <a:pPr marL="0" indent="0">
              <a:buNone/>
            </a:pPr>
            <a:r>
              <a:rPr lang="de-DE" sz="4800" dirty="0"/>
              <a:t>Gel-</a:t>
            </a:r>
            <a:r>
              <a:rPr lang="de-DE" sz="4800" dirty="0" err="1"/>
              <a:t>Electrophoresis</a:t>
            </a:r>
            <a:endParaRPr lang="de-DE" sz="4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3F171D-719E-07B8-B92A-27529892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93" y="5941381"/>
            <a:ext cx="1223963" cy="7236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63F19E-E7E0-4D33-F8E1-1FA24C68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856" y="5995039"/>
            <a:ext cx="2266951" cy="6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05C3145-4FE7-BAA2-41B2-B84C347C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6882" y="6294123"/>
            <a:ext cx="1905000" cy="457200"/>
          </a:xfrm>
        </p:spPr>
        <p:txBody>
          <a:bodyPr/>
          <a:lstStyle/>
          <a:p>
            <a:fld id="{EB40ADB7-F889-0847-8B01-FCF8C39C6078}" type="slidenum">
              <a:rPr lang="de-DE" altLang="de-DE"/>
              <a:pPr/>
              <a:t>5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37250" name="Rectangle 2">
            <a:extLst>
              <a:ext uri="{FF2B5EF4-FFF2-40B4-BE49-F238E27FC236}">
                <a16:creationId xmlns:a16="http://schemas.microsoft.com/office/drawing/2014/main" id="{C2F0EFA3-ECEB-F6D2-34C3-C14BE9629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Separation </a:t>
            </a:r>
            <a:r>
              <a:rPr lang="de-DE" altLang="de-DE" dirty="0" err="1"/>
              <a:t>of</a:t>
            </a:r>
            <a:r>
              <a:rPr lang="de-DE" altLang="de-DE" dirty="0"/>
              <a:t> DNA Fragments </a:t>
            </a:r>
            <a:r>
              <a:rPr lang="de-DE" altLang="de-DE" dirty="0" err="1"/>
              <a:t>by</a:t>
            </a:r>
            <a:r>
              <a:rPr lang="de-DE" altLang="de-DE" dirty="0"/>
              <a:t> PAGE</a:t>
            </a:r>
          </a:p>
        </p:txBody>
      </p:sp>
      <p:grpSp>
        <p:nvGrpSpPr>
          <p:cNvPr id="437300" name="Group 52">
            <a:extLst>
              <a:ext uri="{FF2B5EF4-FFF2-40B4-BE49-F238E27FC236}">
                <a16:creationId xmlns:a16="http://schemas.microsoft.com/office/drawing/2014/main" id="{C5ECEDBE-C140-3CCB-E7F7-B08F6DA663C7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1324091"/>
            <a:ext cx="8716963" cy="3336925"/>
            <a:chOff x="134" y="813"/>
            <a:chExt cx="5491" cy="2102"/>
          </a:xfrm>
        </p:grpSpPr>
        <p:grpSp>
          <p:nvGrpSpPr>
            <p:cNvPr id="437275" name="Group 27">
              <a:extLst>
                <a:ext uri="{FF2B5EF4-FFF2-40B4-BE49-F238E27FC236}">
                  <a16:creationId xmlns:a16="http://schemas.microsoft.com/office/drawing/2014/main" id="{2175BC26-8356-F78D-2CE5-EA97C64E3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813"/>
              <a:ext cx="5491" cy="2102"/>
              <a:chOff x="134" y="813"/>
              <a:chExt cx="5491" cy="2102"/>
            </a:xfrm>
          </p:grpSpPr>
          <p:grpSp>
            <p:nvGrpSpPr>
              <p:cNvPr id="437255" name="Group 7">
                <a:extLst>
                  <a:ext uri="{FF2B5EF4-FFF2-40B4-BE49-F238E27FC236}">
                    <a16:creationId xmlns:a16="http://schemas.microsoft.com/office/drawing/2014/main" id="{571BAB0B-6704-05C9-0833-8B3144F61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" y="2190"/>
                <a:ext cx="4800" cy="237"/>
                <a:chOff x="354" y="2190"/>
                <a:chExt cx="4800" cy="237"/>
              </a:xfrm>
            </p:grpSpPr>
            <p:sp>
              <p:nvSpPr>
                <p:cNvPr id="437256" name="Text Box 8">
                  <a:extLst>
                    <a:ext uri="{FF2B5EF4-FFF2-40B4-BE49-F238E27FC236}">
                      <a16:creationId xmlns:a16="http://schemas.microsoft.com/office/drawing/2014/main" id="{A7C97BB9-3126-0CC0-328A-E39D47AC63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18" y="2190"/>
                  <a:ext cx="2736" cy="237"/>
                </a:xfrm>
                <a:prstGeom prst="rect">
                  <a:avLst/>
                </a:prstGeom>
                <a:solidFill>
                  <a:srgbClr val="E5E5FF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800" b="1">
                      <a:latin typeface="Verdana" panose="020B0604030504040204" pitchFamily="34" charset="0"/>
                    </a:rPr>
                    <a:t>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3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-(CH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)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10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-CH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-O-SO</a:t>
                  </a:r>
                  <a:r>
                    <a:rPr lang="de-DE" altLang="de-DE" sz="1800" b="1" baseline="-25000">
                      <a:latin typeface="Verdana" panose="020B0604030504040204" pitchFamily="34" charset="0"/>
                    </a:rPr>
                    <a:t>2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-O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-</a:t>
                  </a:r>
                  <a:r>
                    <a:rPr lang="de-DE" altLang="de-DE" sz="1800" b="1">
                      <a:latin typeface="Verdana" panose="020B0604030504040204" pitchFamily="34" charset="0"/>
                    </a:rPr>
                    <a:t>  Na</a:t>
                  </a:r>
                  <a:r>
                    <a:rPr lang="de-DE" altLang="de-DE" sz="1800" b="1" baseline="30000">
                      <a:latin typeface="Verdana" panose="020B0604030504040204" pitchFamily="34" charset="0"/>
                    </a:rPr>
                    <a:t>+</a:t>
                  </a:r>
                </a:p>
              </p:txBody>
            </p:sp>
            <p:sp>
              <p:nvSpPr>
                <p:cNvPr id="437257" name="Text Box 9">
                  <a:extLst>
                    <a:ext uri="{FF2B5EF4-FFF2-40B4-BE49-F238E27FC236}">
                      <a16:creationId xmlns:a16="http://schemas.microsoft.com/office/drawing/2014/main" id="{A5230280-DA6F-FF27-F14C-8BD884984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" y="2196"/>
                  <a:ext cx="2063" cy="218"/>
                </a:xfrm>
                <a:prstGeom prst="rect">
                  <a:avLst/>
                </a:prstGeom>
                <a:solidFill>
                  <a:srgbClr val="FFFFA3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altLang="de-DE" sz="1600">
                      <a:latin typeface="Verdana" panose="020B0604030504040204" pitchFamily="34" charset="0"/>
                    </a:rPr>
                    <a:t>Sodium-Dodecylsulfate (SDS)</a:t>
                  </a:r>
                </a:p>
              </p:txBody>
            </p:sp>
          </p:grpSp>
          <p:graphicFrame>
            <p:nvGraphicFramePr>
              <p:cNvPr id="437264" name="Object 1024">
                <a:extLst>
                  <a:ext uri="{FF2B5EF4-FFF2-40B4-BE49-F238E27FC236}">
                    <a16:creationId xmlns:a16="http://schemas.microsoft.com/office/drawing/2014/main" id="{99800FA2-E6DB-24D1-25BE-BDAB12EA5E7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4" y="813"/>
              <a:ext cx="5491" cy="2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PHOTO-PAINT" r:id="rId2" imgW="6851650" imgH="2622550" progId="CorelPHOTOPAINT.Image.13">
                      <p:embed/>
                    </p:oleObj>
                  </mc:Choice>
                  <mc:Fallback>
                    <p:oleObj name="PHOTO-PAINT" r:id="rId2" imgW="6851650" imgH="2622550" progId="CorelPHOTOPAINT.Image.13">
                      <p:embed/>
                      <p:pic>
                        <p:nvPicPr>
                          <p:cNvPr id="437264" name="Object 1024">
                            <a:extLst>
                              <a:ext uri="{FF2B5EF4-FFF2-40B4-BE49-F238E27FC236}">
                                <a16:creationId xmlns:a16="http://schemas.microsoft.com/office/drawing/2014/main" id="{99800FA2-E6DB-24D1-25BE-BDAB12EA5E7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lum bright="-24000" contrast="36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" y="813"/>
                            <a:ext cx="5491" cy="2102"/>
                          </a:xfrm>
                          <a:prstGeom prst="rect">
                            <a:avLst/>
                          </a:prstGeom>
                          <a:noFill/>
                          <a:ln w="12700" cmpd="sng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7272" name="Text Box 24">
                <a:extLst>
                  <a:ext uri="{FF2B5EF4-FFF2-40B4-BE49-F238E27FC236}">
                    <a16:creationId xmlns:a16="http://schemas.microsoft.com/office/drawing/2014/main" id="{9E481BCA-3FDE-02DB-8751-09B83F812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1985"/>
                <a:ext cx="13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400" b="1">
                    <a:latin typeface="Verdana" panose="020B0604030504040204" pitchFamily="34" charset="0"/>
                  </a:rPr>
                  <a:t>+</a:t>
                </a:r>
              </a:p>
            </p:txBody>
          </p:sp>
          <p:sp>
            <p:nvSpPr>
              <p:cNvPr id="437273" name="Text Box 25">
                <a:extLst>
                  <a:ext uri="{FF2B5EF4-FFF2-40B4-BE49-F238E27FC236}">
                    <a16:creationId xmlns:a16="http://schemas.microsoft.com/office/drawing/2014/main" id="{8101255A-03BF-674D-951C-FADF0E54EE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1" y="983"/>
                <a:ext cx="15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A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de-DE" altLang="de-DE" sz="1600" b="1">
                    <a:latin typeface="Verdana" panose="020B0604030504040204" pitchFamily="34" charset="0"/>
                  </a:rPr>
                  <a:t>-</a:t>
                </a:r>
              </a:p>
            </p:txBody>
          </p:sp>
        </p:grpSp>
        <p:sp>
          <p:nvSpPr>
            <p:cNvPr id="437296" name="Rectangle 48">
              <a:extLst>
                <a:ext uri="{FF2B5EF4-FFF2-40B4-BE49-F238E27FC236}">
                  <a16:creationId xmlns:a16="http://schemas.microsoft.com/office/drawing/2014/main" id="{A76BB7F6-3454-6896-290D-E81E3AC85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1934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7" name="Rectangle 49">
              <a:extLst>
                <a:ext uri="{FF2B5EF4-FFF2-40B4-BE49-F238E27FC236}">
                  <a16:creationId xmlns:a16="http://schemas.microsoft.com/office/drawing/2014/main" id="{06639B5B-A7CB-ED50-71DA-8FB2A6B3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5" y="1192"/>
              <a:ext cx="825" cy="27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8" name="Rectangle 50">
              <a:extLst>
                <a:ext uri="{FF2B5EF4-FFF2-40B4-BE49-F238E27FC236}">
                  <a16:creationId xmlns:a16="http://schemas.microsoft.com/office/drawing/2014/main" id="{0DBD031A-667C-1333-35CF-D68C46D69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846"/>
              <a:ext cx="825" cy="231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7299" name="Rectangle 51">
              <a:extLst>
                <a:ext uri="{FF2B5EF4-FFF2-40B4-BE49-F238E27FC236}">
                  <a16:creationId xmlns:a16="http://schemas.microsoft.com/office/drawing/2014/main" id="{7BAEB4AD-7825-DDE4-2163-673A5F90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2371"/>
              <a:ext cx="825" cy="126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7302" name="Group 54">
            <a:extLst>
              <a:ext uri="{FF2B5EF4-FFF2-40B4-BE49-F238E27FC236}">
                <a16:creationId xmlns:a16="http://schemas.microsoft.com/office/drawing/2014/main" id="{20C88812-E82F-937F-F436-952D5A408895}"/>
              </a:ext>
            </a:extLst>
          </p:cNvPr>
          <p:cNvGrpSpPr>
            <a:grpSpLocks/>
          </p:cNvGrpSpPr>
          <p:nvPr/>
        </p:nvGrpSpPr>
        <p:grpSpPr bwMode="auto">
          <a:xfrm>
            <a:off x="4691063" y="979488"/>
            <a:ext cx="1308100" cy="1130300"/>
            <a:chOff x="2955" y="617"/>
            <a:chExt cx="824" cy="712"/>
          </a:xfrm>
        </p:grpSpPr>
        <p:sp>
          <p:nvSpPr>
            <p:cNvPr id="437285" name="Text Box 37">
              <a:extLst>
                <a:ext uri="{FF2B5EF4-FFF2-40B4-BE49-F238E27FC236}">
                  <a16:creationId xmlns:a16="http://schemas.microsoft.com/office/drawing/2014/main" id="{EFB1C37E-D41D-72E6-A604-3C1780C4D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5" y="617"/>
              <a:ext cx="824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dirty="0">
                  <a:latin typeface="Verdana" panose="020B0604030504040204" pitchFamily="34" charset="0"/>
                </a:rPr>
                <a:t>DNA </a:t>
              </a:r>
              <a:r>
                <a:rPr lang="de-DE" altLang="de-DE" sz="1600" dirty="0" err="1">
                  <a:latin typeface="Verdana" panose="020B0604030504040204" pitchFamily="34" charset="0"/>
                </a:rPr>
                <a:t>mixture</a:t>
              </a:r>
              <a:endParaRPr lang="de-DE" altLang="de-DE" sz="1600" dirty="0">
                <a:latin typeface="Verdana" panose="020B0604030504040204" pitchFamily="34" charset="0"/>
              </a:endParaRPr>
            </a:p>
          </p:txBody>
        </p:sp>
        <p:sp>
          <p:nvSpPr>
            <p:cNvPr id="437287" name="Line 39">
              <a:extLst>
                <a:ext uri="{FF2B5EF4-FFF2-40B4-BE49-F238E27FC236}">
                  <a16:creationId xmlns:a16="http://schemas.microsoft.com/office/drawing/2014/main" id="{02A4E578-D167-455C-4257-79637421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" y="993"/>
              <a:ext cx="1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83" name="Group 35">
            <a:extLst>
              <a:ext uri="{FF2B5EF4-FFF2-40B4-BE49-F238E27FC236}">
                <a16:creationId xmlns:a16="http://schemas.microsoft.com/office/drawing/2014/main" id="{0CBCCB81-7511-A2F5-A0F1-AFEEDC9216F6}"/>
              </a:ext>
            </a:extLst>
          </p:cNvPr>
          <p:cNvGrpSpPr>
            <a:grpSpLocks/>
          </p:cNvGrpSpPr>
          <p:nvPr/>
        </p:nvGrpSpPr>
        <p:grpSpPr bwMode="auto">
          <a:xfrm>
            <a:off x="3228975" y="2378075"/>
            <a:ext cx="1311275" cy="1858963"/>
            <a:chOff x="2044" y="1498"/>
            <a:chExt cx="826" cy="1171"/>
          </a:xfrm>
        </p:grpSpPr>
        <p:sp>
          <p:nvSpPr>
            <p:cNvPr id="437280" name="Text Box 32">
              <a:extLst>
                <a:ext uri="{FF2B5EF4-FFF2-40B4-BE49-F238E27FC236}">
                  <a16:creationId xmlns:a16="http://schemas.microsoft.com/office/drawing/2014/main" id="{2B8A8272-4D10-6BCB-162E-2152A1B7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9" y="1946"/>
              <a:ext cx="771" cy="372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>
                  <a:latin typeface="Verdana" panose="020B0604030504040204" pitchFamily="34" charset="0"/>
                </a:rPr>
                <a:t>migration direction</a:t>
              </a:r>
            </a:p>
          </p:txBody>
        </p:sp>
        <p:sp>
          <p:nvSpPr>
            <p:cNvPr id="437282" name="Line 34">
              <a:extLst>
                <a:ext uri="{FF2B5EF4-FFF2-40B4-BE49-F238E27FC236}">
                  <a16:creationId xmlns:a16="http://schemas.microsoft.com/office/drawing/2014/main" id="{5FEB13A2-C1E8-EB46-36D9-005B5CCF2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498"/>
              <a:ext cx="6" cy="117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37291" name="Group 43">
            <a:extLst>
              <a:ext uri="{FF2B5EF4-FFF2-40B4-BE49-F238E27FC236}">
                <a16:creationId xmlns:a16="http://schemas.microsoft.com/office/drawing/2014/main" id="{EA2F3B17-E76E-3E2B-F3D0-F53CDEA188DD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870200"/>
            <a:ext cx="1652587" cy="400050"/>
            <a:chOff x="3714" y="1750"/>
            <a:chExt cx="1041" cy="252"/>
          </a:xfrm>
        </p:grpSpPr>
        <p:sp>
          <p:nvSpPr>
            <p:cNvPr id="437289" name="Text Box 41">
              <a:extLst>
                <a:ext uri="{FF2B5EF4-FFF2-40B4-BE49-F238E27FC236}">
                  <a16:creationId xmlns:a16="http://schemas.microsoft.com/office/drawing/2014/main" id="{CBF6AD4C-093C-283F-1296-B32BD80A0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" y="1750"/>
              <a:ext cx="1041" cy="20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electrophoresis</a:t>
              </a:r>
            </a:p>
          </p:txBody>
        </p:sp>
        <p:sp>
          <p:nvSpPr>
            <p:cNvPr id="437290" name="Line 42">
              <a:extLst>
                <a:ext uri="{FF2B5EF4-FFF2-40B4-BE49-F238E27FC236}">
                  <a16:creationId xmlns:a16="http://schemas.microsoft.com/office/drawing/2014/main" id="{CD52E2C6-7D93-C871-6062-4F1DEA6E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2002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281" name="Text Box 33">
            <a:extLst>
              <a:ext uri="{FF2B5EF4-FFF2-40B4-BE49-F238E27FC236}">
                <a16:creationId xmlns:a16="http://schemas.microsoft.com/office/drawing/2014/main" id="{FD58ED42-8025-4898-0AA8-6B715B43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13" y="4268788"/>
            <a:ext cx="1277937" cy="346075"/>
          </a:xfrm>
          <a:prstGeom prst="rect">
            <a:avLst/>
          </a:prstGeom>
          <a:solidFill>
            <a:srgbClr val="FFFFA3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Verdana" panose="020B0604030504040204" pitchFamily="34" charset="0"/>
              </a:rPr>
              <a:t>porous gel</a:t>
            </a:r>
          </a:p>
        </p:txBody>
      </p:sp>
      <p:grpSp>
        <p:nvGrpSpPr>
          <p:cNvPr id="437274" name="Group 26">
            <a:extLst>
              <a:ext uri="{FF2B5EF4-FFF2-40B4-BE49-F238E27FC236}">
                <a16:creationId xmlns:a16="http://schemas.microsoft.com/office/drawing/2014/main" id="{C7921FF6-FC70-935F-E23A-1A2D2AE9D9E4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790575"/>
            <a:ext cx="2841625" cy="1104900"/>
            <a:chOff x="572" y="480"/>
            <a:chExt cx="1790" cy="696"/>
          </a:xfrm>
        </p:grpSpPr>
        <p:sp>
          <p:nvSpPr>
            <p:cNvPr id="437270" name="Text Box 22">
              <a:extLst>
                <a:ext uri="{FF2B5EF4-FFF2-40B4-BE49-F238E27FC236}">
                  <a16:creationId xmlns:a16="http://schemas.microsoft.com/office/drawing/2014/main" id="{247E79A8-7C65-9CF8-14CD-5A28221E3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480"/>
              <a:ext cx="1790" cy="368"/>
            </a:xfrm>
            <a:prstGeom prst="rect">
              <a:avLst/>
            </a:prstGeom>
            <a:solidFill>
              <a:srgbClr val="FFFFA3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600" dirty="0" err="1">
                  <a:latin typeface="Verdana" panose="020B0604030504040204" pitchFamily="34" charset="0"/>
                </a:rPr>
                <a:t>load</a:t>
              </a:r>
              <a:r>
                <a:rPr lang="de-DE" altLang="de-DE" sz="1600" dirty="0">
                  <a:latin typeface="Verdana" panose="020B0604030504040204" pitchFamily="34" charset="0"/>
                </a:rPr>
                <a:t> DNA </a:t>
              </a:r>
              <a:r>
                <a:rPr lang="de-DE" altLang="de-DE" sz="1600" dirty="0" err="1">
                  <a:latin typeface="Verdana" panose="020B0604030504040204" pitchFamily="34" charset="0"/>
                </a:rPr>
                <a:t>fragments</a:t>
              </a:r>
              <a:r>
                <a:rPr lang="de-DE" altLang="de-DE" sz="1600" dirty="0">
                  <a:latin typeface="Verdana" panose="020B0604030504040204" pitchFamily="34" charset="0"/>
                </a:rPr>
                <a:t> </a:t>
              </a:r>
              <a:r>
                <a:rPr lang="de-DE" altLang="de-DE" sz="1600" dirty="0" err="1">
                  <a:latin typeface="Verdana" panose="020B0604030504040204" pitchFamily="34" charset="0"/>
                </a:rPr>
                <a:t>mixture</a:t>
              </a:r>
              <a:r>
                <a:rPr lang="de-DE" altLang="de-DE" sz="1600" dirty="0">
                  <a:latin typeface="Verdana" panose="020B0604030504040204" pitchFamily="34" charset="0"/>
                </a:rPr>
                <a:t> </a:t>
              </a:r>
              <a:r>
                <a:rPr lang="de-DE" altLang="de-DE" sz="1600" dirty="0" err="1">
                  <a:latin typeface="Verdana" panose="020B0604030504040204" pitchFamily="34" charset="0"/>
                </a:rPr>
                <a:t>onto</a:t>
              </a:r>
              <a:r>
                <a:rPr lang="de-DE" altLang="de-DE" sz="1600" dirty="0">
                  <a:latin typeface="Verdana" panose="020B0604030504040204" pitchFamily="34" charset="0"/>
                </a:rPr>
                <a:t> gel</a:t>
              </a:r>
            </a:p>
          </p:txBody>
        </p:sp>
        <p:sp>
          <p:nvSpPr>
            <p:cNvPr id="437271" name="Line 23">
              <a:extLst>
                <a:ext uri="{FF2B5EF4-FFF2-40B4-BE49-F238E27FC236}">
                  <a16:creationId xmlns:a16="http://schemas.microsoft.com/office/drawing/2014/main" id="{7DCE2243-5767-9F25-06E9-4B0A740E1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6" y="850"/>
              <a:ext cx="182" cy="326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7303" name="Text Box 55">
            <a:extLst>
              <a:ext uri="{FF2B5EF4-FFF2-40B4-BE49-F238E27FC236}">
                <a16:creationId xmlns:a16="http://schemas.microsoft.com/office/drawing/2014/main" id="{5A59708E-9697-CC20-B9E6-819A4721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854575"/>
            <a:ext cx="8291512" cy="1154162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 dirty="0">
                <a:latin typeface="Verdana" panose="020B0604030504040204" pitchFamily="34" charset="0"/>
                <a:sym typeface="Symbol" pitchFamily="2" charset="2"/>
              </a:rPr>
              <a:t>negatively charged DNA fragments migrate to the anode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GB" altLang="de-DE" sz="1700" dirty="0">
                <a:latin typeface="Verdana" panose="020B0604030504040204" pitchFamily="34" charset="0"/>
                <a:sym typeface="Symbol" pitchFamily="2" charset="2"/>
              </a:rPr>
              <a:t>DNA fragments are separated by their </a:t>
            </a:r>
            <a:r>
              <a:rPr lang="en-GB" altLang="de-DE" sz="1800" b="1" dirty="0">
                <a:solidFill>
                  <a:srgbClr val="0000FF"/>
                </a:solidFill>
                <a:latin typeface="Verdana" panose="020B0604030504040204" pitchFamily="34" charset="0"/>
                <a:sym typeface="Symbol" pitchFamily="2" charset="2"/>
              </a:rPr>
              <a:t>size</a:t>
            </a:r>
            <a:r>
              <a:rPr lang="en-GB" altLang="de-DE" sz="1700" dirty="0">
                <a:latin typeface="Verdana" panose="020B0604030504040204" pitchFamily="34" charset="0"/>
                <a:sym typeface="Symbol" pitchFamily="2" charset="2"/>
              </a:rPr>
              <a:t> by the filtration principle of the gel</a:t>
            </a:r>
          </a:p>
          <a:p>
            <a:pPr marL="0" indent="0">
              <a:buClr>
                <a:schemeClr val="accent2"/>
              </a:buClr>
            </a:pPr>
            <a:r>
              <a:rPr lang="en-GB" altLang="de-DE" sz="1700" dirty="0">
                <a:latin typeface="Verdana" panose="020B0604030504040204" pitchFamily="34" charset="0"/>
                <a:sym typeface="Symbol" pitchFamily="2" charset="2"/>
              </a:rPr>
              <a:t> small fragments migrate faster than large fragments through the pores</a:t>
            </a:r>
            <a:endParaRPr lang="de-DE" alt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B8C15D-18D2-643A-C529-A62D6DF4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3" y="5941381"/>
            <a:ext cx="1223963" cy="723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786D37D-6B12-EDAB-6AF6-0427BB2F5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47" y="5994401"/>
            <a:ext cx="2266951" cy="6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E50F27F-4CC3-3081-AF1B-8F43F1FB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7000" y="6182519"/>
            <a:ext cx="1905000" cy="457200"/>
          </a:xfrm>
        </p:spPr>
        <p:txBody>
          <a:bodyPr/>
          <a:lstStyle/>
          <a:p>
            <a:fld id="{E6226615-E530-D646-A622-9AB87D9388FB}" type="slidenum">
              <a:rPr lang="de-DE" altLang="de-DE"/>
              <a:pPr/>
              <a:t>6</a:t>
            </a:fld>
            <a:endParaRPr lang="de-DE" altLang="de-DE" sz="1400" dirty="0">
              <a:latin typeface="Times New Roman" panose="02020603050405020304" pitchFamily="18" charset="0"/>
            </a:endParaRPr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976E409E-E831-7352-E56F-185213050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82" y="134939"/>
            <a:ext cx="9064818" cy="715962"/>
          </a:xfrm>
        </p:spPr>
        <p:txBody>
          <a:bodyPr/>
          <a:lstStyle/>
          <a:p>
            <a:r>
              <a:rPr lang="de-DE" altLang="de-DE" dirty="0" err="1"/>
              <a:t>Length</a:t>
            </a:r>
            <a:r>
              <a:rPr lang="de-DE" altLang="de-DE" dirty="0"/>
              <a:t> Determination </a:t>
            </a:r>
            <a:r>
              <a:rPr lang="de-DE" altLang="de-DE" dirty="0" err="1"/>
              <a:t>of</a:t>
            </a:r>
            <a:r>
              <a:rPr lang="de-DE" altLang="de-DE" dirty="0"/>
              <a:t> DNA Fragments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Calibration</a:t>
            </a:r>
            <a:r>
              <a:rPr lang="de-DE" altLang="de-DE" dirty="0"/>
              <a:t> </a:t>
            </a:r>
            <a:r>
              <a:rPr lang="de-DE" altLang="de-DE" dirty="0" err="1"/>
              <a:t>Curve</a:t>
            </a:r>
            <a:endParaRPr lang="de-DE" altLang="de-DE" dirty="0"/>
          </a:p>
        </p:txBody>
      </p:sp>
      <p:grpSp>
        <p:nvGrpSpPr>
          <p:cNvPr id="444426" name="Group 10">
            <a:extLst>
              <a:ext uri="{FF2B5EF4-FFF2-40B4-BE49-F238E27FC236}">
                <a16:creationId xmlns:a16="http://schemas.microsoft.com/office/drawing/2014/main" id="{7AA6E409-FD4E-2DFD-1A9D-59976802C6F5}"/>
              </a:ext>
            </a:extLst>
          </p:cNvPr>
          <p:cNvGrpSpPr>
            <a:grpSpLocks/>
          </p:cNvGrpSpPr>
          <p:nvPr/>
        </p:nvGrpSpPr>
        <p:grpSpPr bwMode="auto">
          <a:xfrm>
            <a:off x="1895386" y="1201738"/>
            <a:ext cx="3349184" cy="4087812"/>
            <a:chOff x="719" y="757"/>
            <a:chExt cx="2137" cy="2575"/>
          </a:xfrm>
        </p:grpSpPr>
        <p:pic>
          <p:nvPicPr>
            <p:cNvPr id="444420" name="Picture 4">
              <a:extLst>
                <a:ext uri="{FF2B5EF4-FFF2-40B4-BE49-F238E27FC236}">
                  <a16:creationId xmlns:a16="http://schemas.microsoft.com/office/drawing/2014/main" id="{584CA583-B82F-23D5-1A62-8D1722FDA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" t="-63" r="52043" b="63"/>
            <a:stretch/>
          </p:blipFill>
          <p:spPr bwMode="auto">
            <a:xfrm>
              <a:off x="719" y="757"/>
              <a:ext cx="1776" cy="25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4421" name="Rectangle 5">
              <a:extLst>
                <a:ext uri="{FF2B5EF4-FFF2-40B4-BE49-F238E27FC236}">
                  <a16:creationId xmlns:a16="http://schemas.microsoft.com/office/drawing/2014/main" id="{59E3FD0C-F6DB-618D-B989-8B3C88D8B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" y="864"/>
              <a:ext cx="571" cy="3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2" name="Rectangle 6">
              <a:extLst>
                <a:ext uri="{FF2B5EF4-FFF2-40B4-BE49-F238E27FC236}">
                  <a16:creationId xmlns:a16="http://schemas.microsoft.com/office/drawing/2014/main" id="{28458730-30BA-17F7-90FE-B2135620B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7" y="764"/>
              <a:ext cx="1129" cy="408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4424" name="Rectangle 8">
              <a:extLst>
                <a:ext uri="{FF2B5EF4-FFF2-40B4-BE49-F238E27FC236}">
                  <a16:creationId xmlns:a16="http://schemas.microsoft.com/office/drawing/2014/main" id="{2DFE36BD-37A5-F390-33C0-02AEE6DB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" y="3148"/>
              <a:ext cx="1590" cy="167"/>
            </a:xfrm>
            <a:prstGeom prst="rect">
              <a:avLst/>
            </a:prstGeom>
            <a:solidFill>
              <a:srgbClr val="CCF3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4425" name="Text Box 9">
            <a:extLst>
              <a:ext uri="{FF2B5EF4-FFF2-40B4-BE49-F238E27FC236}">
                <a16:creationId xmlns:a16="http://schemas.microsoft.com/office/drawing/2014/main" id="{7C9821C9-6331-6C11-FB85-5585D5139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759" y="1514772"/>
            <a:ext cx="1596504" cy="32316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>
                <a:latin typeface="Verdana" panose="020B0604030504040204" pitchFamily="34" charset="0"/>
              </a:rPr>
              <a:t>DNA </a:t>
            </a:r>
            <a:r>
              <a:rPr lang="de-DE" altLang="de-DE" sz="1500" dirty="0" err="1">
                <a:latin typeface="Verdana" panose="020B0604030504040204" pitchFamily="34" charset="0"/>
              </a:rPr>
              <a:t>marker</a:t>
            </a:r>
            <a:endParaRPr lang="de-DE" altLang="de-DE" sz="1500" dirty="0">
              <a:latin typeface="Verdana" panose="020B0604030504040204" pitchFamily="34" charset="0"/>
            </a:endParaRPr>
          </a:p>
        </p:txBody>
      </p:sp>
      <p:sp>
        <p:nvSpPr>
          <p:cNvPr id="444427" name="Text Box 11">
            <a:extLst>
              <a:ext uri="{FF2B5EF4-FFF2-40B4-BE49-F238E27FC236}">
                <a16:creationId xmlns:a16="http://schemas.microsoft.com/office/drawing/2014/main" id="{753808A5-9663-BB2D-3A5B-80B3E05D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3" y="1479550"/>
            <a:ext cx="1041400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sample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DB5487-68D0-657F-6F96-DF758602F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1" y="5914834"/>
            <a:ext cx="1337469" cy="7907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B1DD54-5008-CF4B-9F6A-784F15A77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199" y="5853383"/>
            <a:ext cx="2759075" cy="786336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E13ADAF-FC0E-2090-992C-EA5DEDFE1CFA}"/>
              </a:ext>
            </a:extLst>
          </p:cNvPr>
          <p:cNvCxnSpPr/>
          <p:nvPr/>
        </p:nvCxnSpPr>
        <p:spPr bwMode="auto">
          <a:xfrm>
            <a:off x="2528173" y="3364707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45FC6DA5-AC6F-4AF9-77EC-34F18B5A209F}"/>
              </a:ext>
            </a:extLst>
          </p:cNvPr>
          <p:cNvSpPr txBox="1"/>
          <p:nvPr/>
        </p:nvSpPr>
        <p:spPr>
          <a:xfrm>
            <a:off x="2844800" y="3364707"/>
            <a:ext cx="88900" cy="49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DD62E00B-4F0F-9404-CD40-5F874E943C9A}"/>
              </a:ext>
            </a:extLst>
          </p:cNvPr>
          <p:cNvCxnSpPr/>
          <p:nvPr/>
        </p:nvCxnSpPr>
        <p:spPr bwMode="auto">
          <a:xfrm>
            <a:off x="2519798" y="3587443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0A6E59BE-842D-3C00-534D-70B8E926A58F}"/>
              </a:ext>
            </a:extLst>
          </p:cNvPr>
          <p:cNvCxnSpPr/>
          <p:nvPr/>
        </p:nvCxnSpPr>
        <p:spPr bwMode="auto">
          <a:xfrm>
            <a:off x="2519798" y="3858567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4163810B-DDFB-D048-4523-203993DEF92B}"/>
              </a:ext>
            </a:extLst>
          </p:cNvPr>
          <p:cNvCxnSpPr/>
          <p:nvPr/>
        </p:nvCxnSpPr>
        <p:spPr bwMode="auto">
          <a:xfrm>
            <a:off x="2519797" y="4322466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8AE0BFD-8784-2AB8-1796-FD7C54DB79D3}"/>
              </a:ext>
            </a:extLst>
          </p:cNvPr>
          <p:cNvCxnSpPr/>
          <p:nvPr/>
        </p:nvCxnSpPr>
        <p:spPr bwMode="auto">
          <a:xfrm>
            <a:off x="2519796" y="4736123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9B37342-48A5-7711-18CE-77186EDA1D52}"/>
              </a:ext>
            </a:extLst>
          </p:cNvPr>
          <p:cNvCxnSpPr/>
          <p:nvPr/>
        </p:nvCxnSpPr>
        <p:spPr bwMode="auto">
          <a:xfrm>
            <a:off x="3488804" y="4175090"/>
            <a:ext cx="627621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2CBE3B6-F66F-D003-8D6F-900CAB23D1EE}"/>
              </a:ext>
            </a:extLst>
          </p:cNvPr>
          <p:cNvSpPr txBox="1"/>
          <p:nvPr/>
        </p:nvSpPr>
        <p:spPr>
          <a:xfrm>
            <a:off x="631110" y="2952227"/>
            <a:ext cx="1219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1000 bp</a:t>
            </a:r>
          </a:p>
          <a:p>
            <a:r>
              <a:rPr lang="de-DE" dirty="0"/>
              <a:t>700 bp</a:t>
            </a:r>
          </a:p>
          <a:p>
            <a:r>
              <a:rPr lang="de-DE" dirty="0"/>
              <a:t>500 bp</a:t>
            </a:r>
          </a:p>
          <a:p>
            <a:r>
              <a:rPr lang="de-DE" dirty="0"/>
              <a:t>200 bp</a:t>
            </a:r>
          </a:p>
          <a:p>
            <a:r>
              <a:rPr lang="de-DE" dirty="0"/>
              <a:t>100 bp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7ABA44C-1FD7-F9B0-A4E7-C834C6604C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9"/>
          <a:stretch/>
        </p:blipFill>
        <p:spPr>
          <a:xfrm>
            <a:off x="4697368" y="1809750"/>
            <a:ext cx="546559" cy="346199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04352F2-2D1F-84D2-C97F-60BED528D8A0}"/>
              </a:ext>
            </a:extLst>
          </p:cNvPr>
          <p:cNvSpPr txBox="1"/>
          <p:nvPr/>
        </p:nvSpPr>
        <p:spPr>
          <a:xfrm>
            <a:off x="6045199" y="1809750"/>
            <a:ext cx="2832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- DNA </a:t>
            </a:r>
            <a:r>
              <a:rPr lang="de-DE" dirty="0" err="1"/>
              <a:t>fragment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 err="1"/>
              <a:t>lengths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 err="1"/>
              <a:t>marker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br>
              <a:rPr lang="de-DE" dirty="0"/>
            </a:br>
            <a:r>
              <a:rPr lang="de-DE" dirty="0"/>
              <a:t>  (in bp). </a:t>
            </a:r>
            <a:br>
              <a:rPr lang="de-DE" dirty="0"/>
            </a:br>
            <a:endParaRPr lang="de-DE" dirty="0"/>
          </a:p>
          <a:p>
            <a:pPr algn="l"/>
            <a:r>
              <a:rPr lang="de-DE" dirty="0"/>
              <a:t>- Migration </a:t>
            </a:r>
            <a:r>
              <a:rPr lang="de-DE" dirty="0" err="1"/>
              <a:t>distance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fragments</a:t>
            </a:r>
            <a:r>
              <a:rPr lang="de-DE" dirty="0"/>
              <a:t> (in</a:t>
            </a:r>
            <a:br>
              <a:rPr lang="de-DE" dirty="0"/>
            </a:br>
            <a:r>
              <a:rPr lang="de-DE" dirty="0"/>
              <a:t>  cm)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br>
              <a:rPr lang="de-DE" dirty="0"/>
            </a:br>
            <a:r>
              <a:rPr lang="de-DE" dirty="0"/>
              <a:t>  </a:t>
            </a:r>
            <a:r>
              <a:rPr lang="de-DE" dirty="0" err="1"/>
              <a:t>measured</a:t>
            </a:r>
            <a:r>
              <a:rPr lang="de-DE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5" grpId="0" animBg="1"/>
      <p:bldP spid="44442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C0D7540-3761-0C6C-B7DD-1ADF3E93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0888" y="6313487"/>
            <a:ext cx="1905000" cy="457200"/>
          </a:xfrm>
        </p:spPr>
        <p:txBody>
          <a:bodyPr/>
          <a:lstStyle/>
          <a:p>
            <a:fld id="{305FF298-C165-CD4D-8288-A6D3EFD8146C}" type="slidenum">
              <a:rPr lang="de-DE" altLang="de-DE"/>
              <a:pPr/>
              <a:t>7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A4FE8CEA-FC36-4523-77C3-AE8C594DA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6104" y="136639"/>
            <a:ext cx="8184931" cy="640851"/>
          </a:xfrm>
        </p:spPr>
        <p:txBody>
          <a:bodyPr/>
          <a:lstStyle/>
          <a:p>
            <a:r>
              <a:rPr lang="de-DE" altLang="de-DE" dirty="0"/>
              <a:t>Determination </a:t>
            </a:r>
            <a:r>
              <a:rPr lang="de-DE" altLang="de-DE" dirty="0" err="1"/>
              <a:t>of</a:t>
            </a:r>
            <a:r>
              <a:rPr lang="de-DE" altLang="de-DE" dirty="0"/>
              <a:t> DNA Fragments </a:t>
            </a:r>
            <a:r>
              <a:rPr lang="de-DE" altLang="de-DE" dirty="0" err="1"/>
              <a:t>Length</a:t>
            </a:r>
            <a:r>
              <a:rPr lang="de-DE" altLang="de-DE" dirty="0"/>
              <a:t> (</a:t>
            </a:r>
            <a:r>
              <a:rPr lang="de-DE" altLang="de-DE" dirty="0" err="1"/>
              <a:t>Bp</a:t>
            </a:r>
            <a:r>
              <a:rPr lang="de-DE" altLang="de-DE" dirty="0"/>
              <a:t>) </a:t>
            </a:r>
            <a:r>
              <a:rPr lang="de-DE" altLang="de-DE" dirty="0" err="1"/>
              <a:t>by</a:t>
            </a:r>
            <a:r>
              <a:rPr lang="de-DE" altLang="de-DE" dirty="0"/>
              <a:t> PAGE</a:t>
            </a:r>
          </a:p>
        </p:txBody>
      </p:sp>
      <p:grpSp>
        <p:nvGrpSpPr>
          <p:cNvPr id="445456" name="Group 16">
            <a:extLst>
              <a:ext uri="{FF2B5EF4-FFF2-40B4-BE49-F238E27FC236}">
                <a16:creationId xmlns:a16="http://schemas.microsoft.com/office/drawing/2014/main" id="{3607A510-CEC8-DE29-ACF4-208B345EAB6B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282700"/>
            <a:ext cx="8610600" cy="3895725"/>
            <a:chOff x="170" y="808"/>
            <a:chExt cx="5424" cy="2454"/>
          </a:xfrm>
        </p:grpSpPr>
        <p:pic>
          <p:nvPicPr>
            <p:cNvPr id="445443" name="Picture 3">
              <a:extLst>
                <a:ext uri="{FF2B5EF4-FFF2-40B4-BE49-F238E27FC236}">
                  <a16:creationId xmlns:a16="http://schemas.microsoft.com/office/drawing/2014/main" id="{CD091BCF-B5A3-C97D-D8E9-043972138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808"/>
              <a:ext cx="5424" cy="2454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45445" name="Rectangle 5">
              <a:extLst>
                <a:ext uri="{FF2B5EF4-FFF2-40B4-BE49-F238E27FC236}">
                  <a16:creationId xmlns:a16="http://schemas.microsoft.com/office/drawing/2014/main" id="{0577A32E-CFC4-47FF-3EFC-973FD43E6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" y="871"/>
              <a:ext cx="206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6" name="Rectangle 6">
              <a:extLst>
                <a:ext uri="{FF2B5EF4-FFF2-40B4-BE49-F238E27FC236}">
                  <a16:creationId xmlns:a16="http://schemas.microsoft.com/office/drawing/2014/main" id="{8802B6DE-3CF4-E5A0-EC53-509EED5B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3080"/>
              <a:ext cx="1406" cy="139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7" name="Rectangle 7">
              <a:extLst>
                <a:ext uri="{FF2B5EF4-FFF2-40B4-BE49-F238E27FC236}">
                  <a16:creationId xmlns:a16="http://schemas.microsoft.com/office/drawing/2014/main" id="{8BB14AD8-7DFA-8E35-4DA7-B93C1CA23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" y="2106"/>
              <a:ext cx="758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8" name="Rectangle 8">
              <a:extLst>
                <a:ext uri="{FF2B5EF4-FFF2-40B4-BE49-F238E27FC236}">
                  <a16:creationId xmlns:a16="http://schemas.microsoft.com/office/drawing/2014/main" id="{EEB9A0AD-171B-A678-AD42-8D2354886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033"/>
              <a:ext cx="1449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5449" name="Rectangle 9">
              <a:extLst>
                <a:ext uri="{FF2B5EF4-FFF2-40B4-BE49-F238E27FC236}">
                  <a16:creationId xmlns:a16="http://schemas.microsoft.com/office/drawing/2014/main" id="{C1F10D82-3A76-D874-D664-83D4952CE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788"/>
              <a:ext cx="1660" cy="351"/>
            </a:xfrm>
            <a:prstGeom prst="rect">
              <a:avLst/>
            </a:prstGeom>
            <a:solidFill>
              <a:srgbClr val="C5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5450" name="Text Box 10">
            <a:extLst>
              <a:ext uri="{FF2B5EF4-FFF2-40B4-BE49-F238E27FC236}">
                <a16:creationId xmlns:a16="http://schemas.microsoft.com/office/drawing/2014/main" id="{C6B2346E-5FEE-4342-1DFD-CE7105FC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3108325"/>
            <a:ext cx="118427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 err="1">
                <a:latin typeface="Verdana" panose="020B0604030504040204" pitchFamily="34" charset="0"/>
              </a:rPr>
              <a:t>migration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distance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of</a:t>
            </a:r>
            <a:r>
              <a:rPr lang="de-DE" altLang="de-DE" sz="1500" dirty="0">
                <a:latin typeface="Verdana" panose="020B0604030504040204" pitchFamily="34" charset="0"/>
              </a:rPr>
              <a:t> DNA </a:t>
            </a:r>
            <a:r>
              <a:rPr lang="de-DE" altLang="de-DE" sz="1500" dirty="0" err="1">
                <a:latin typeface="Verdana" panose="020B0604030504040204" pitchFamily="34" charset="0"/>
              </a:rPr>
              <a:t>standard</a:t>
            </a:r>
            <a:endParaRPr lang="de-DE" altLang="de-DE" sz="1500" dirty="0">
              <a:latin typeface="Verdana" panose="020B0604030504040204" pitchFamily="34" charset="0"/>
            </a:endParaRPr>
          </a:p>
        </p:txBody>
      </p:sp>
      <p:sp>
        <p:nvSpPr>
          <p:cNvPr id="445452" name="Text Box 12">
            <a:extLst>
              <a:ext uri="{FF2B5EF4-FFF2-40B4-BE49-F238E27FC236}">
                <a16:creationId xmlns:a16="http://schemas.microsoft.com/office/drawing/2014/main" id="{F0FB7B2B-F573-92A6-5EDF-626B8A39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471988"/>
            <a:ext cx="2106613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>
                <a:latin typeface="Verdana" panose="020B0604030504040204" pitchFamily="34" charset="0"/>
              </a:rPr>
              <a:t>migration distance</a:t>
            </a:r>
          </a:p>
        </p:txBody>
      </p:sp>
      <p:sp>
        <p:nvSpPr>
          <p:cNvPr id="445453" name="Text Box 13">
            <a:extLst>
              <a:ext uri="{FF2B5EF4-FFF2-40B4-BE49-F238E27FC236}">
                <a16:creationId xmlns:a16="http://schemas.microsoft.com/office/drawing/2014/main" id="{EF14B5BA-C084-A44A-17DD-2A2FECB48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866900"/>
            <a:ext cx="2174875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 err="1">
                <a:latin typeface="Verdana" panose="020B0604030504040204" pitchFamily="34" charset="0"/>
              </a:rPr>
              <a:t>determine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length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of</a:t>
            </a:r>
            <a:r>
              <a:rPr lang="de-DE" altLang="de-DE" sz="1500" dirty="0">
                <a:latin typeface="Verdana" panose="020B0604030504040204" pitchFamily="34" charset="0"/>
              </a:rPr>
              <a:t> DNA </a:t>
            </a:r>
            <a:r>
              <a:rPr lang="de-DE" altLang="de-DE" sz="1500" dirty="0" err="1">
                <a:latin typeface="Verdana" panose="020B0604030504040204" pitchFamily="34" charset="0"/>
              </a:rPr>
              <a:t>fragments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by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calibration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curve</a:t>
            </a:r>
            <a:endParaRPr lang="de-DE" altLang="de-DE" sz="1500" dirty="0">
              <a:latin typeface="Verdana" panose="020B0604030504040204" pitchFamily="34" charset="0"/>
            </a:endParaRPr>
          </a:p>
        </p:txBody>
      </p:sp>
      <p:sp>
        <p:nvSpPr>
          <p:cNvPr id="445455" name="Text Box 15">
            <a:extLst>
              <a:ext uri="{FF2B5EF4-FFF2-40B4-BE49-F238E27FC236}">
                <a16:creationId xmlns:a16="http://schemas.microsoft.com/office/drawing/2014/main" id="{3BF96805-45B2-49CB-0B1A-FADEA0CE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821238"/>
            <a:ext cx="1695450" cy="55399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 err="1">
                <a:latin typeface="Verdana" panose="020B0604030504040204" pitchFamily="34" charset="0"/>
              </a:rPr>
              <a:t>stain</a:t>
            </a:r>
            <a:r>
              <a:rPr lang="de-DE" altLang="de-DE" sz="1500" dirty="0">
                <a:latin typeface="Verdana" panose="020B0604030504040204" pitchFamily="34" charset="0"/>
              </a:rPr>
              <a:t> DNA </a:t>
            </a:r>
            <a:r>
              <a:rPr lang="de-DE" altLang="de-DE" sz="1500" dirty="0" err="1">
                <a:latin typeface="Verdana" panose="020B0604030504040204" pitchFamily="34" charset="0"/>
              </a:rPr>
              <a:t>fragments</a:t>
            </a:r>
            <a:endParaRPr lang="de-DE" altLang="de-DE" sz="1500" dirty="0">
              <a:latin typeface="Verdana" panose="020B0604030504040204" pitchFamily="34" charset="0"/>
            </a:endParaRPr>
          </a:p>
        </p:txBody>
      </p:sp>
      <p:grpSp>
        <p:nvGrpSpPr>
          <p:cNvPr id="445458" name="Group 18">
            <a:extLst>
              <a:ext uri="{FF2B5EF4-FFF2-40B4-BE49-F238E27FC236}">
                <a16:creationId xmlns:a16="http://schemas.microsoft.com/office/drawing/2014/main" id="{60FB17CB-1D5B-5358-C742-8041FFD67688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1365250"/>
            <a:ext cx="3105150" cy="1857375"/>
            <a:chOff x="975" y="860"/>
            <a:chExt cx="1956" cy="1170"/>
          </a:xfrm>
        </p:grpSpPr>
        <p:sp>
          <p:nvSpPr>
            <p:cNvPr id="445451" name="Text Box 11">
              <a:extLst>
                <a:ext uri="{FF2B5EF4-FFF2-40B4-BE49-F238E27FC236}">
                  <a16:creationId xmlns:a16="http://schemas.microsoft.com/office/drawing/2014/main" id="{68185B8E-5C44-0AC2-A944-B9566E5E8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860"/>
              <a:ext cx="1956" cy="21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500">
                  <a:latin typeface="Verdana" panose="020B0604030504040204" pitchFamily="34" charset="0"/>
                </a:rPr>
                <a:t>migration distance of sample</a:t>
              </a:r>
            </a:p>
          </p:txBody>
        </p:sp>
        <p:sp>
          <p:nvSpPr>
            <p:cNvPr id="445457" name="Line 17">
              <a:extLst>
                <a:ext uri="{FF2B5EF4-FFF2-40B4-BE49-F238E27FC236}">
                  <a16:creationId xmlns:a16="http://schemas.microsoft.com/office/drawing/2014/main" id="{9A55B9A8-8535-6619-1E59-840841DCE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074"/>
              <a:ext cx="550" cy="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5459" name="Text Box 19">
            <a:extLst>
              <a:ext uri="{FF2B5EF4-FFF2-40B4-BE49-F238E27FC236}">
                <a16:creationId xmlns:a16="http://schemas.microsoft.com/office/drawing/2014/main" id="{C5E3E538-749C-5ACA-5D79-E75BCDB5A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1357313"/>
            <a:ext cx="18319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 err="1">
                <a:latin typeface="Verdana" panose="020B0604030504040204" pitchFamily="34" charset="0"/>
              </a:rPr>
              <a:t>calibration</a:t>
            </a:r>
            <a:r>
              <a:rPr lang="de-DE" altLang="de-DE" sz="1500" dirty="0">
                <a:latin typeface="Verdana" panose="020B0604030504040204" pitchFamily="34" charset="0"/>
              </a:rPr>
              <a:t> </a:t>
            </a:r>
            <a:r>
              <a:rPr lang="de-DE" altLang="de-DE" sz="1500" dirty="0" err="1">
                <a:latin typeface="Verdana" panose="020B0604030504040204" pitchFamily="34" charset="0"/>
              </a:rPr>
              <a:t>curve</a:t>
            </a:r>
            <a:endParaRPr lang="de-DE" altLang="de-DE" sz="1500" dirty="0">
              <a:latin typeface="Verdana" panose="020B060403050404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0AACFE-CC85-9DBB-DFDF-45EEBBD8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6" y="6069473"/>
            <a:ext cx="2232025" cy="6361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A2C06F-CDDA-C898-DD96-125EBF2CD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15" y="5879291"/>
            <a:ext cx="1393825" cy="82408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D1BE3F-2D53-E94D-E4CC-B1AA89956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354729" y="2851349"/>
            <a:ext cx="1550987" cy="696551"/>
          </a:xfrm>
          <a:prstGeom prst="rect">
            <a:avLst/>
          </a:prstGeom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02EB00AE-976C-3A61-8920-7A33A17A2DE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14550" y="3127019"/>
            <a:ext cx="1831975" cy="330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500" dirty="0">
                <a:latin typeface="Verdana" panose="020B0604030504040204" pitchFamily="34" charset="0"/>
              </a:rPr>
              <a:t>log bp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0" grpId="0" animBg="1"/>
      <p:bldP spid="445452" grpId="0" animBg="1"/>
      <p:bldP spid="445453" grpId="0" animBg="1"/>
      <p:bldP spid="445455" grpId="0" animBg="1"/>
      <p:bldP spid="44545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5676A3C-8238-7633-A629-472127BD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873B-9B65-8049-B777-08F5A379553A}" type="slidenum">
              <a:rPr lang="de-DE" altLang="de-DE"/>
              <a:pPr/>
              <a:t>8</a:t>
            </a:fld>
            <a:endParaRPr lang="de-DE" altLang="de-DE" sz="1400">
              <a:latin typeface="Times New Roman" panose="02020603050405020304" pitchFamily="18" charset="0"/>
            </a:endParaRPr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4BB65AD7-F9B1-EE22-BE12-53D1D852A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1738" y="2689225"/>
            <a:ext cx="4075112" cy="854075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altLang="de-DE" sz="4800" b="1">
                <a:solidFill>
                  <a:schemeClr val="accent2"/>
                </a:solidFill>
                <a:latin typeface="Comic Sans MS" panose="030F0902030302020204" pitchFamily="66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Macintosh PowerPoint</Application>
  <PresentationFormat>Bildschirmpräsentation (4:3)</PresentationFormat>
  <Paragraphs>60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Comic Sans MS</vt:lpstr>
      <vt:lpstr>Times New Roman</vt:lpstr>
      <vt:lpstr>Verdana</vt:lpstr>
      <vt:lpstr>Wingdings</vt:lpstr>
      <vt:lpstr>Standarddesign</vt:lpstr>
      <vt:lpstr>PHOTO-PAINT</vt:lpstr>
      <vt:lpstr>CorelPhotoPaint.Image.10</vt:lpstr>
      <vt:lpstr>PowerPoint-Präsentation</vt:lpstr>
      <vt:lpstr>Vertical Gel Electrophoresis</vt:lpstr>
      <vt:lpstr>PowerPoint-Präsentation</vt:lpstr>
      <vt:lpstr>PowerPoint-Präsentation</vt:lpstr>
      <vt:lpstr>Separation of DNA Fragments by PAGE</vt:lpstr>
      <vt:lpstr>Length Determination of DNA Fragments by Calibration Curve</vt:lpstr>
      <vt:lpstr>Determination of DNA Fragments Length (Bp) by PAGE</vt:lpstr>
      <vt:lpstr>PowerPoint-Präsentation</vt:lpstr>
    </vt:vector>
  </TitlesOfParts>
  <Company>Fachhochschule Weihenstephan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Komponenten einer Fermentation</dc:title>
  <dc:creator>ZDV</dc:creator>
  <cp:lastModifiedBy>Adrian Braun</cp:lastModifiedBy>
  <cp:revision>222</cp:revision>
  <dcterms:created xsi:type="dcterms:W3CDTF">2003-04-10T13:07:49Z</dcterms:created>
  <dcterms:modified xsi:type="dcterms:W3CDTF">2026-04-01T14:19:28Z</dcterms:modified>
</cp:coreProperties>
</file>