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5" r:id="rId2"/>
    <p:sldId id="386" r:id="rId3"/>
    <p:sldId id="387" r:id="rId4"/>
    <p:sldId id="388" r:id="rId5"/>
    <p:sldId id="389" r:id="rId6"/>
    <p:sldId id="380" r:id="rId7"/>
    <p:sldId id="309" r:id="rId8"/>
    <p:sldId id="392" r:id="rId9"/>
    <p:sldId id="393" r:id="rId10"/>
    <p:sldId id="378" r:id="rId11"/>
    <p:sldId id="384" r:id="rId12"/>
    <p:sldId id="379" r:id="rId13"/>
    <p:sldId id="390" r:id="rId14"/>
    <p:sldId id="383" r:id="rId1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1976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8" autoAdjust="0"/>
    <p:restoredTop sz="94577" autoAdjust="0"/>
  </p:normalViewPr>
  <p:slideViewPr>
    <p:cSldViewPr>
      <p:cViewPr varScale="1">
        <p:scale>
          <a:sx n="112" d="100"/>
          <a:sy n="112" d="100"/>
        </p:scale>
        <p:origin x="12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B3879C9-4B0D-958A-BDB4-B94650AEFF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3EF2C4E-00B8-2867-261D-3A9A3C91F9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8FC21A30-9608-BCEF-D452-5EDA1B594A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13B4DF38-91A8-173F-E27D-3ED926F12C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B59D39-D5EC-064D-952C-2A5FDC44FE11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D79515E6-D244-5B74-760A-783A500F63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buFontTx/>
              <a:buAutoNum type="romanUcPeriod" startAt="2"/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C2B88BFE-9AC0-2E27-30ED-D974D8251B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buFontTx/>
              <a:buAutoNum type="romanUcPeriod" startAt="2"/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693B19B4-38D9-A85D-5C5F-50A1CF184D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73FE2B4A-2B29-4721-52E7-23D110D2EF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Klicken Sie, um die Formate des Vorlagentextes zu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B54D8780-2B98-3A4A-DFE3-8897124104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buFontTx/>
              <a:buAutoNum type="romanUcPeriod" startAt="2"/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C50787C4-BCBE-15BC-AC40-D1FAA880F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buFontTx/>
              <a:buAutoNum type="romanUcPeriod" startAt="2"/>
              <a:defRPr sz="1200"/>
            </a:lvl1pPr>
          </a:lstStyle>
          <a:p>
            <a:pPr>
              <a:defRPr/>
            </a:pPr>
            <a:fld id="{E2DF4344-0D72-3B46-8A3E-97951750A52A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398260-878F-FBB7-EB91-11ACDC858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9E1F06-FA2A-4B31-D9C8-00AD3AF2F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CAE44-02D6-21EF-8107-3CD0EA426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6E30-401F-6847-9A29-3470C25FB61A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21406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52E340-2C82-A178-D8B9-934060C63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229A5A-B673-1C5B-6A06-2793E26D8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E45253-1F97-CC38-7A7E-779170F6C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268C-0F51-9C41-AA64-2FB1050C628F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9719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05611D-73AC-F9C4-CEE5-FD9023CA8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C00C41-D606-D369-5C7F-269C0030F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5087D7-BF1D-F4BB-F977-57BA691EC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AB26-5BDC-C54E-8B2A-22088E1E2A52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39890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7DCB8F-23D3-1AE9-6A50-0E18BF7500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F109E8-2832-A5DC-E7AC-400652E5C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E16141-C923-8AC9-9D42-FAC3D900D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7E89-5B6C-2A4E-A635-8E1225B59DD5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03728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874341-736E-DA20-9382-9E003A345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2DA5B5-1967-B063-1C7B-628BA41E9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11838-46CB-284E-311A-F864F7FD4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5139-8726-FE4A-AC7F-63DAAF5D0C4A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74039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E6D77-EAA0-F457-26EA-CC4651380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C3B60E-0AFC-9A6D-97EE-9AEC507E0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48AED-201E-3F07-6F7A-A2F8DA317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FDE6-B6BB-8547-AF29-A9C382E7030C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08993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8406D0-AC7D-E8FE-5223-3CBA4E3AD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76708B-9CE6-7140-AACE-7901D434C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98AF83-DADA-7E9E-1B8C-C3DCED108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AD19-F408-CE47-96D4-A090DC13F786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3156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841613-6B07-F67B-E5D4-9053E89CF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17340D-DF8E-6D6A-645F-FC612F9C3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4420A0-04E5-14EF-1697-6E7673966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ED51-D1DA-304D-B327-9B688F54EDB4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19731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691D36-D5D2-740A-02AC-5AC1016CF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790B57-53A5-F342-7608-609BA2988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9A3F31-B78C-7FEE-7560-1FD129BDB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651B-6D3C-7E44-93DF-0A69CFEE7C09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682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6DEF8-15D1-B1DB-2028-D50264E74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008A1-80AA-2F58-F73C-CE0B8039A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FF51CE-E640-A82C-E881-8507EFF7D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4FBC-9AD2-824E-AC20-8300DD9C5D88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0458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E1812-B043-B32D-EC0A-FBBC22668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13C241-EA08-85FA-FA52-14FCF8993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40814A-AB3B-A49B-1FB1-C35419F6C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D669-FDA1-BB4A-9366-8C9B87103ECD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17207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30DD35-B00A-0BDA-0C3D-AA9B74024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56E820-1B36-5534-F47D-E27BC4A46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E191B0-C06A-D857-BB30-F3654D6415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67B846-F938-7DEE-C813-359C7A6B89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40CCCF-CC4E-4A96-C427-ACDDEDBEC4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1C415F-B11C-F646-8D78-97A396680A8C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0143F0D-3232-2F2F-02D3-E196B797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0"/>
            <a:ext cx="8064500" cy="408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Experimental Practice</a:t>
            </a:r>
            <a:br>
              <a:rPr lang="en-US" altLang="en-US" sz="3600">
                <a:solidFill>
                  <a:srgbClr val="669900"/>
                </a:solidFill>
              </a:rPr>
            </a:br>
            <a:br>
              <a:rPr lang="en-US" altLang="en-US" sz="3600">
                <a:solidFill>
                  <a:srgbClr val="669900"/>
                </a:solidFill>
              </a:rPr>
            </a:br>
            <a:r>
              <a:rPr lang="en-US" altLang="en-US" sz="3600">
                <a:solidFill>
                  <a:srgbClr val="669900"/>
                </a:solidFill>
              </a:rPr>
              <a:t>Detection of genetically modified </a:t>
            </a:r>
            <a:br>
              <a:rPr lang="en-US" altLang="en-US" sz="3600">
                <a:solidFill>
                  <a:srgbClr val="669900"/>
                </a:solidFill>
              </a:rPr>
            </a:br>
            <a:r>
              <a:rPr lang="en-US" altLang="en-US" sz="3600">
                <a:solidFill>
                  <a:srgbClr val="669900"/>
                </a:solidFill>
              </a:rPr>
              <a:t>DNA-components in food by </a:t>
            </a:r>
            <a:r>
              <a:rPr lang="en-US" altLang="en-US" sz="3600">
                <a:solidFill>
                  <a:srgbClr val="FF0000"/>
                </a:solidFill>
              </a:rPr>
              <a:t>p</a:t>
            </a:r>
            <a:r>
              <a:rPr lang="en-US" altLang="en-US" sz="3600">
                <a:solidFill>
                  <a:srgbClr val="669900"/>
                </a:solidFill>
              </a:rPr>
              <a:t>olymerase-</a:t>
            </a:r>
            <a:r>
              <a:rPr lang="en-US" altLang="en-US" sz="3600">
                <a:solidFill>
                  <a:srgbClr val="FF0000"/>
                </a:solidFill>
              </a:rPr>
              <a:t>c</a:t>
            </a:r>
            <a:r>
              <a:rPr lang="en-US" altLang="en-US" sz="3600">
                <a:solidFill>
                  <a:srgbClr val="669900"/>
                </a:solidFill>
              </a:rPr>
              <a:t>hain-</a:t>
            </a:r>
            <a:r>
              <a:rPr lang="en-US" altLang="en-US" sz="3600">
                <a:solidFill>
                  <a:srgbClr val="FF0000"/>
                </a:solidFill>
              </a:rPr>
              <a:t>r</a:t>
            </a:r>
            <a:r>
              <a:rPr lang="en-US" altLang="en-US" sz="3600">
                <a:solidFill>
                  <a:srgbClr val="669900"/>
                </a:solidFill>
              </a:rPr>
              <a:t>eaction (</a:t>
            </a:r>
            <a:r>
              <a:rPr lang="en-US" altLang="en-US" sz="3600">
                <a:solidFill>
                  <a:srgbClr val="FF0000"/>
                </a:solidFill>
              </a:rPr>
              <a:t>PCR</a:t>
            </a:r>
            <a:r>
              <a:rPr lang="en-US" altLang="en-US" sz="3600">
                <a:solidFill>
                  <a:srgbClr val="669900"/>
                </a:solidFill>
              </a:rPr>
              <a:t>)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1C6B0A1B-E5DC-5D06-D1D0-D56A12E1C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816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EF06D14-00F7-FBAA-5365-3067539D7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80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defTabSz="323850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Step 2: PCR</a:t>
            </a:r>
          </a:p>
          <a:p>
            <a:pPr marL="533400" indent="-533400" defTabSz="32385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A. As a control for non-GMO plant material in food, also demonstrating a successful PCR: </a:t>
            </a:r>
            <a:br>
              <a:rPr lang="en-US" altLang="en-US" sz="2800" dirty="0"/>
            </a:br>
            <a:r>
              <a:rPr lang="en-US" altLang="en-US" sz="2800" dirty="0">
                <a:sym typeface="Wingdings" pitchFamily="2" charset="2"/>
              </a:rPr>
              <a:t></a:t>
            </a:r>
            <a:r>
              <a:rPr lang="en-US" altLang="en-US" sz="2800" dirty="0"/>
              <a:t> 	Amplification of a gene fragment encoding a </a:t>
            </a:r>
            <a:br>
              <a:rPr lang="en-US" altLang="en-US" sz="2800" dirty="0"/>
            </a:br>
            <a:r>
              <a:rPr lang="en-US" altLang="en-US" sz="2800" dirty="0"/>
              <a:t>     photosystem II protein (455 bp)</a:t>
            </a:r>
          </a:p>
          <a:p>
            <a:pPr marL="533400" indent="-533400" defTabSz="32385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	B. Identifying two characteristic DNA-sequences for a genetic modification in food:</a:t>
            </a:r>
            <a:br>
              <a:rPr lang="en-US" altLang="en-US" sz="2800" dirty="0"/>
            </a:br>
            <a:r>
              <a:rPr lang="en-US" altLang="en-US" sz="2800" dirty="0">
                <a:sym typeface="Wingdings" pitchFamily="2" charset="2"/>
              </a:rPr>
              <a:t> Amplification of DNA fragments from </a:t>
            </a:r>
            <a:endParaRPr lang="en-US" altLang="en-US" sz="2800" dirty="0"/>
          </a:p>
          <a:p>
            <a:pPr marL="533400" indent="-533400" defTabSz="32385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		</a:t>
            </a:r>
            <a:r>
              <a:rPr lang="en-US" altLang="en-US" sz="2800" dirty="0"/>
              <a:t>a) </a:t>
            </a:r>
            <a:r>
              <a:rPr lang="en-US" altLang="en-US" sz="2800" dirty="0" err="1"/>
              <a:t>CaMV</a:t>
            </a:r>
            <a:r>
              <a:rPr lang="en-US" altLang="en-US" sz="2800" dirty="0"/>
              <a:t>-promoter with 203 bp</a:t>
            </a:r>
          </a:p>
          <a:p>
            <a:pPr marL="533400" indent="-533400" defTabSz="32385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	b) NOS-terminator with 225 bp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FCA6B0A5-3441-B5B0-1440-86D17B1580B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304800"/>
            <a:ext cx="7772400" cy="1066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  <a:contourClr>
              <a:srgbClr val="0066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F7666600-C701-F6DA-263D-B50810E0E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Step by Step procedure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2A963E0-03EF-0D4B-C6E0-A445D049B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0"/>
            <a:ext cx="8210550" cy="1568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PCR</a:t>
            </a:r>
            <a:r>
              <a:rPr lang="en-US" altLang="en-US" sz="4000">
                <a:solidFill>
                  <a:srgbClr val="6699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669900"/>
                </a:solidFill>
              </a:rPr>
              <a:t>Cycler time/temperature program</a:t>
            </a:r>
            <a:endParaRPr lang="en-US" altLang="en-US">
              <a:solidFill>
                <a:srgbClr val="669900"/>
              </a:solidFill>
            </a:endParaRPr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id="{E7E1EB02-4CB4-D95D-15A8-E3F103B44BE0}"/>
              </a:ext>
            </a:extLst>
          </p:cNvPr>
          <p:cNvSpPr>
            <a:spLocks/>
          </p:cNvSpPr>
          <p:nvPr/>
        </p:nvSpPr>
        <p:spPr bwMode="auto">
          <a:xfrm>
            <a:off x="8764588" y="3917950"/>
            <a:ext cx="20637" cy="55563"/>
          </a:xfrm>
          <a:custGeom>
            <a:avLst/>
            <a:gdLst>
              <a:gd name="T0" fmla="*/ 0 w 12"/>
              <a:gd name="T1" fmla="*/ 0 h 33"/>
              <a:gd name="T2" fmla="*/ 2147483646 w 12"/>
              <a:gd name="T3" fmla="*/ 2147483646 h 3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" h="33">
                <a:moveTo>
                  <a:pt x="0" y="0"/>
                </a:moveTo>
                <a:cubicBezTo>
                  <a:pt x="7" y="10"/>
                  <a:pt x="12" y="21"/>
                  <a:pt x="12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1F5469D7-F5C7-AC01-B12F-F21EDAB692CC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2514600"/>
            <a:ext cx="6403975" cy="3937000"/>
            <a:chOff x="1630" y="1584"/>
            <a:chExt cx="4034" cy="2480"/>
          </a:xfrm>
        </p:grpSpPr>
        <p:sp>
          <p:nvSpPr>
            <p:cNvPr id="12293" name="Text Box 5">
              <a:extLst>
                <a:ext uri="{FF2B5EF4-FFF2-40B4-BE49-F238E27FC236}">
                  <a16:creationId xmlns:a16="http://schemas.microsoft.com/office/drawing/2014/main" id="{5CAAC903-22D1-3D2A-B40A-88305DD8E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3024"/>
              <a:ext cx="1538" cy="38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0" dirty="0"/>
                <a:t>600 sec, 72 °C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Final Extension</a:t>
              </a:r>
            </a:p>
          </p:txBody>
        </p:sp>
        <p:sp>
          <p:nvSpPr>
            <p:cNvPr id="12294" name="AutoShape 6">
              <a:extLst>
                <a:ext uri="{FF2B5EF4-FFF2-40B4-BE49-F238E27FC236}">
                  <a16:creationId xmlns:a16="http://schemas.microsoft.com/office/drawing/2014/main" id="{B236EA35-9484-D8E4-6CEA-9415875165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84" y="3024"/>
              <a:ext cx="43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893 h 21600"/>
                <a:gd name="T14" fmla="*/ 18250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5" name="Text Box 7">
              <a:extLst>
                <a:ext uri="{FF2B5EF4-FFF2-40B4-BE49-F238E27FC236}">
                  <a16:creationId xmlns:a16="http://schemas.microsoft.com/office/drawing/2014/main" id="{D00350D8-82F3-27F9-128B-C545041BF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584"/>
              <a:ext cx="1872" cy="38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60 sec, 94 °C </a:t>
              </a:r>
              <a:br>
                <a:rPr lang="en-US" altLang="en-US" sz="1600" b="0"/>
              </a:br>
              <a:r>
                <a:rPr lang="en-US" altLang="en-US" sz="1600" b="0"/>
                <a:t> </a:t>
              </a:r>
              <a:r>
                <a:rPr lang="en-US" altLang="en-US" sz="1600">
                  <a:solidFill>
                    <a:srgbClr val="FF0000"/>
                  </a:solidFill>
                </a:rPr>
                <a:t>Denaturation</a:t>
              </a:r>
            </a:p>
          </p:txBody>
        </p:sp>
        <p:sp>
          <p:nvSpPr>
            <p:cNvPr id="12296" name="Oval 8">
              <a:extLst>
                <a:ext uri="{FF2B5EF4-FFF2-40B4-BE49-F238E27FC236}">
                  <a16:creationId xmlns:a16="http://schemas.microsoft.com/office/drawing/2014/main" id="{4F7FB0A0-B8D6-06F1-40E8-E887E628D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032"/>
              <a:ext cx="1536" cy="1559"/>
            </a:xfrm>
            <a:prstGeom prst="ellipse">
              <a:avLst/>
            </a:prstGeom>
            <a:solidFill>
              <a:srgbClr val="CCCC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600">
                <a:solidFill>
                  <a:srgbClr val="1976FF"/>
                </a:solidFill>
              </a:endParaRPr>
            </a:p>
          </p:txBody>
        </p:sp>
        <p:sp>
          <p:nvSpPr>
            <p:cNvPr id="12297" name="Text Box 9">
              <a:extLst>
                <a:ext uri="{FF2B5EF4-FFF2-40B4-BE49-F238E27FC236}">
                  <a16:creationId xmlns:a16="http://schemas.microsoft.com/office/drawing/2014/main" id="{5A158249-1575-6C54-CFE9-BB33F99A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593"/>
              <a:ext cx="1296" cy="383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/>
                <a:t>40 Cycles</a:t>
              </a:r>
            </a:p>
          </p:txBody>
        </p:sp>
        <p:sp>
          <p:nvSpPr>
            <p:cNvPr id="12298" name="AutoShape 10">
              <a:extLst>
                <a:ext uri="{FF2B5EF4-FFF2-40B4-BE49-F238E27FC236}">
                  <a16:creationId xmlns:a16="http://schemas.microsoft.com/office/drawing/2014/main" id="{DDB476B3-2494-1AE4-557E-9636ABC21D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36" y="2208"/>
              <a:ext cx="332" cy="3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06 h 21600"/>
                <a:gd name="T14" fmla="*/ 18217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99" name="Text Box 11">
              <a:extLst>
                <a:ext uri="{FF2B5EF4-FFF2-40B4-BE49-F238E27FC236}">
                  <a16:creationId xmlns:a16="http://schemas.microsoft.com/office/drawing/2014/main" id="{53FE3545-618E-ED0A-0AC1-89332E214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872"/>
              <a:ext cx="1008" cy="35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/>
                <a:t>120 sec, 94 °C </a:t>
              </a:r>
              <a:r>
                <a:rPr lang="en-US" altLang="en-US" sz="1600">
                  <a:solidFill>
                    <a:srgbClr val="FF0000"/>
                  </a:solidFill>
                </a:rPr>
                <a:t>Denaturation</a:t>
              </a:r>
            </a:p>
          </p:txBody>
        </p:sp>
        <p:grpSp>
          <p:nvGrpSpPr>
            <p:cNvPr id="12300" name="Group 12">
              <a:extLst>
                <a:ext uri="{FF2B5EF4-FFF2-40B4-BE49-F238E27FC236}">
                  <a16:creationId xmlns:a16="http://schemas.microsoft.com/office/drawing/2014/main" id="{1B49B6E6-9CC2-BAD7-20DF-6E622985E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496"/>
              <a:ext cx="912" cy="432"/>
              <a:chOff x="4848" y="1776"/>
              <a:chExt cx="912" cy="288"/>
            </a:xfrm>
          </p:grpSpPr>
          <p:sp>
            <p:nvSpPr>
              <p:cNvPr id="12305" name="Text Box 13">
                <a:extLst>
                  <a:ext uri="{FF2B5EF4-FFF2-40B4-BE49-F238E27FC236}">
                    <a16:creationId xmlns:a16="http://schemas.microsoft.com/office/drawing/2014/main" id="{D2EA33F5-07A8-06E0-2296-7F79AE80ED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4" y="1776"/>
                <a:ext cx="816" cy="288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b="0"/>
                  <a:t>60 sec, 59 °C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Annealing</a:t>
                </a:r>
              </a:p>
            </p:txBody>
          </p:sp>
          <p:sp>
            <p:nvSpPr>
              <p:cNvPr id="12306" name="AutoShape 14">
                <a:extLst>
                  <a:ext uri="{FF2B5EF4-FFF2-40B4-BE49-F238E27FC236}">
                    <a16:creationId xmlns:a16="http://schemas.microsoft.com/office/drawing/2014/main" id="{1DB1E92D-BD3F-C722-5EAA-647F428CC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776"/>
                <a:ext cx="100" cy="192"/>
              </a:xfrm>
              <a:prstGeom prst="flowChartMerge">
                <a:avLst/>
              </a:prstGeom>
              <a:solidFill>
                <a:srgbClr val="339966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3600">
                  <a:solidFill>
                    <a:srgbClr val="1976FF"/>
                  </a:solidFill>
                </a:endParaRPr>
              </a:p>
            </p:txBody>
          </p:sp>
        </p:grpSp>
        <p:grpSp>
          <p:nvGrpSpPr>
            <p:cNvPr id="12301" name="Group 15">
              <a:extLst>
                <a:ext uri="{FF2B5EF4-FFF2-40B4-BE49-F238E27FC236}">
                  <a16:creationId xmlns:a16="http://schemas.microsoft.com/office/drawing/2014/main" id="{2CC767A9-241B-9044-7AC1-6F47EEDAB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3477"/>
              <a:ext cx="1440" cy="587"/>
              <a:chOff x="3696" y="2640"/>
              <a:chExt cx="1440" cy="240"/>
            </a:xfrm>
          </p:grpSpPr>
          <p:sp>
            <p:nvSpPr>
              <p:cNvPr id="12303" name="Text Box 16">
                <a:extLst>
                  <a:ext uri="{FF2B5EF4-FFF2-40B4-BE49-F238E27FC236}">
                    <a16:creationId xmlns:a16="http://schemas.microsoft.com/office/drawing/2014/main" id="{CA991ED2-4FE7-BBC3-A370-7AE018BFF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2736"/>
                <a:ext cx="1440" cy="144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b="0"/>
                  <a:t>120 sec, 72 °C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</a:rPr>
                  <a:t>Elongation</a:t>
                </a:r>
              </a:p>
            </p:txBody>
          </p:sp>
          <p:sp>
            <p:nvSpPr>
              <p:cNvPr id="12304" name="AutoShape 17">
                <a:extLst>
                  <a:ext uri="{FF2B5EF4-FFF2-40B4-BE49-F238E27FC236}">
                    <a16:creationId xmlns:a16="http://schemas.microsoft.com/office/drawing/2014/main" id="{CEFFD4A3-B298-43BD-881D-D2FB77489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377692">
                <a:off x="4205" y="2563"/>
                <a:ext cx="96" cy="249"/>
              </a:xfrm>
              <a:prstGeom prst="flowChartMerge">
                <a:avLst/>
              </a:prstGeom>
              <a:solidFill>
                <a:srgbClr val="339966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3600">
                  <a:solidFill>
                    <a:srgbClr val="1976FF"/>
                  </a:solidFill>
                </a:endParaRPr>
              </a:p>
            </p:txBody>
          </p:sp>
        </p:grpSp>
        <p:sp>
          <p:nvSpPr>
            <p:cNvPr id="12302" name="AutoShape 18">
              <a:extLst>
                <a:ext uri="{FF2B5EF4-FFF2-40B4-BE49-F238E27FC236}">
                  <a16:creationId xmlns:a16="http://schemas.microsoft.com/office/drawing/2014/main" id="{5646A980-5EAE-D130-C953-E79A8147E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600983">
              <a:off x="3646" y="1943"/>
              <a:ext cx="100" cy="192"/>
            </a:xfrm>
            <a:prstGeom prst="flowChartMerge">
              <a:avLst/>
            </a:prstGeom>
            <a:solidFill>
              <a:srgbClr val="3399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600">
                <a:solidFill>
                  <a:srgbClr val="1976FF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>
            <a:extLst>
              <a:ext uri="{FF2B5EF4-FFF2-40B4-BE49-F238E27FC236}">
                <a16:creationId xmlns:a16="http://schemas.microsoft.com/office/drawing/2014/main" id="{A6A656D1-E6AD-5865-553D-367EA4BBC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3810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Step 3: Electrophoresis and evaluation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dirty="0"/>
              <a:t>A. Detection of PCR products by agarose-gel</a:t>
            </a:r>
            <a:br>
              <a:rPr lang="en-US" dirty="0"/>
            </a:br>
            <a:r>
              <a:rPr lang="en-US" dirty="0"/>
              <a:t>     electrophoresis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br>
              <a:rPr lang="en-US" dirty="0"/>
            </a:br>
            <a:r>
              <a:rPr lang="en-US" dirty="0"/>
              <a:t>B. DNA staining and evaluation of the gel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Does your test food contain inserted DNA?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73458636-5366-8FB9-AD1C-86484FB605D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685800"/>
            <a:ext cx="7772400" cy="1066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  <a:contourClr>
              <a:srgbClr val="0066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617FD0EE-6EE9-A5A0-0786-456F2BAE4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Step by Step procedure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1EB43-44A3-FA4E-FA35-F36C6816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PCR </a:t>
            </a:r>
            <a:r>
              <a:rPr lang="de-DE" dirty="0" err="1"/>
              <a:t>Approaches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D833219-1C27-CDD7-3697-4478A1812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779265"/>
              </p:ext>
            </p:extLst>
          </p:nvPr>
        </p:nvGraphicFramePr>
        <p:xfrm>
          <a:off x="323528" y="1916832"/>
          <a:ext cx="8424936" cy="4331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179">
                  <a:extLst>
                    <a:ext uri="{9D8B030D-6E8A-4147-A177-3AD203B41FA5}">
                      <a16:colId xmlns:a16="http://schemas.microsoft.com/office/drawing/2014/main" val="3091969779"/>
                    </a:ext>
                  </a:extLst>
                </a:gridCol>
                <a:gridCol w="3141865">
                  <a:extLst>
                    <a:ext uri="{9D8B030D-6E8A-4147-A177-3AD203B41FA5}">
                      <a16:colId xmlns:a16="http://schemas.microsoft.com/office/drawing/2014/main" val="2857206584"/>
                    </a:ext>
                  </a:extLst>
                </a:gridCol>
                <a:gridCol w="1550137">
                  <a:extLst>
                    <a:ext uri="{9D8B030D-6E8A-4147-A177-3AD203B41FA5}">
                      <a16:colId xmlns:a16="http://schemas.microsoft.com/office/drawing/2014/main" val="863603509"/>
                    </a:ext>
                  </a:extLst>
                </a:gridCol>
                <a:gridCol w="3005755">
                  <a:extLst>
                    <a:ext uri="{9D8B030D-6E8A-4147-A177-3AD203B41FA5}">
                      <a16:colId xmlns:a16="http://schemas.microsoft.com/office/drawing/2014/main" val="2678109973"/>
                    </a:ext>
                  </a:extLst>
                </a:gridCol>
              </a:tblGrid>
              <a:tr h="61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Tube</a:t>
                      </a:r>
                      <a:endParaRPr lang="de-DE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Template</a:t>
                      </a:r>
                      <a:endParaRPr lang="de-DE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Primers</a:t>
                      </a:r>
                      <a:endParaRPr lang="de-DE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Purpose</a:t>
                      </a:r>
                      <a:endParaRPr lang="de-DE" sz="20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94674"/>
                  </a:ext>
                </a:extLst>
              </a:tr>
              <a:tr h="618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1</a:t>
                      </a:r>
                      <a:endParaRPr lang="de-DE" sz="2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non-GMO DNA</a:t>
                      </a:r>
                      <a:endParaRPr lang="de-D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00B050"/>
                          </a:solidFill>
                          <a:effectLst/>
                        </a:rPr>
                        <a:t>PMM</a:t>
                      </a:r>
                      <a:endParaRPr lang="de-DE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plant DNA control</a:t>
                      </a:r>
                      <a:endParaRPr lang="de-D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64974535"/>
                  </a:ext>
                </a:extLst>
              </a:tr>
              <a:tr h="618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2</a:t>
                      </a:r>
                      <a:endParaRPr lang="de-DE" sz="2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non-GMO DNA</a:t>
                      </a:r>
                      <a:endParaRPr lang="de-D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GMM</a:t>
                      </a:r>
                      <a:endParaRPr lang="de-DE" sz="20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negative GMO control</a:t>
                      </a:r>
                      <a:endParaRPr lang="de-D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2758094"/>
                  </a:ext>
                </a:extLst>
              </a:tr>
              <a:tr h="618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3</a:t>
                      </a:r>
                      <a:endParaRPr lang="de-DE" sz="2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test food</a:t>
                      </a:r>
                      <a:endParaRPr lang="de-D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00B050"/>
                          </a:solidFill>
                          <a:effectLst/>
                        </a:rPr>
                        <a:t>PMM</a:t>
                      </a:r>
                      <a:endParaRPr lang="de-DE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confirm plant DNA</a:t>
                      </a:r>
                      <a:endParaRPr lang="de-D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97297658"/>
                  </a:ext>
                </a:extLst>
              </a:tr>
              <a:tr h="618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4</a:t>
                      </a:r>
                      <a:endParaRPr lang="de-DE" sz="2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test food</a:t>
                      </a:r>
                      <a:endParaRPr lang="de-D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GMM</a:t>
                      </a:r>
                      <a:endParaRPr lang="de-DE" sz="20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detect GMO</a:t>
                      </a:r>
                      <a:endParaRPr lang="de-D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4801563"/>
                  </a:ext>
                </a:extLst>
              </a:tr>
              <a:tr h="618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5</a:t>
                      </a:r>
                      <a:endParaRPr lang="de-DE" sz="2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GMO positive control</a:t>
                      </a:r>
                      <a:endParaRPr lang="de-D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00B050"/>
                          </a:solidFill>
                          <a:effectLst/>
                        </a:rPr>
                        <a:t>PMM</a:t>
                      </a:r>
                      <a:endParaRPr lang="de-DE" sz="2000" kern="100" dirty="0">
                        <a:solidFill>
                          <a:srgbClr val="00B05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positive control</a:t>
                      </a:r>
                      <a:endParaRPr lang="de-D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9739986"/>
                  </a:ext>
                </a:extLst>
              </a:tr>
              <a:tr h="618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6</a:t>
                      </a:r>
                      <a:endParaRPr lang="de-DE" sz="2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GMO positive control</a:t>
                      </a:r>
                      <a:endParaRPr lang="de-D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GMM</a:t>
                      </a:r>
                      <a:endParaRPr lang="de-DE" sz="20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positive control</a:t>
                      </a:r>
                      <a:endParaRPr lang="de-D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9183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40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242754B-16B5-7532-88EA-B9087B5847C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685800"/>
            <a:ext cx="7772400" cy="1066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  <a:contourClr>
              <a:srgbClr val="0066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0">
              <a:solidFill>
                <a:schemeClr val="tx2"/>
              </a:solidFill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F6D1B8EC-90C1-FD76-4EEA-5B10D41D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2300"/>
            <a:ext cx="64008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>
            <a:extLst>
              <a:ext uri="{FF2B5EF4-FFF2-40B4-BE49-F238E27FC236}">
                <a16:creationId xmlns:a16="http://schemas.microsoft.com/office/drawing/2014/main" id="{9AEF3FE4-8E8D-BB28-6C32-489AC1EE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48000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NO</a:t>
            </a:r>
            <a:r>
              <a:rPr lang="en-US" altLang="en-US" sz="2400"/>
              <a:t>s </a:t>
            </a:r>
            <a:r>
              <a:rPr lang="en-US" altLang="en-US" sz="1600"/>
              <a:t>sequence </a:t>
            </a:r>
            <a:br>
              <a:rPr lang="en-US" altLang="en-US" sz="1600"/>
            </a:br>
            <a:r>
              <a:rPr lang="en-US" altLang="en-US" sz="1600"/>
              <a:t>(225 Bp)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7C0BE925-A35F-5388-FE6B-5075A59E3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94125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CaMV sequence</a:t>
            </a:r>
            <a:br>
              <a:rPr lang="en-US" altLang="en-US" sz="1600"/>
            </a:br>
            <a:r>
              <a:rPr lang="en-US" altLang="en-US" sz="1600"/>
              <a:t>(203 Bp)</a:t>
            </a:r>
            <a:endParaRPr lang="en-US" altLang="en-US" sz="2400"/>
          </a:p>
        </p:txBody>
      </p:sp>
      <p:sp>
        <p:nvSpPr>
          <p:cNvPr id="14342" name="Line 7">
            <a:extLst>
              <a:ext uri="{FF2B5EF4-FFF2-40B4-BE49-F238E27FC236}">
                <a16:creationId xmlns:a16="http://schemas.microsoft.com/office/drawing/2014/main" id="{39FD1AA8-A5A9-0E2D-7367-6670D30774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3276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343" name="Line 8">
            <a:extLst>
              <a:ext uri="{FF2B5EF4-FFF2-40B4-BE49-F238E27FC236}">
                <a16:creationId xmlns:a16="http://schemas.microsoft.com/office/drawing/2014/main" id="{CC991794-7608-9FF2-5809-53709D8340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3705225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344" name="Line 9">
            <a:extLst>
              <a:ext uri="{FF2B5EF4-FFF2-40B4-BE49-F238E27FC236}">
                <a16:creationId xmlns:a16="http://schemas.microsoft.com/office/drawing/2014/main" id="{F63B6B65-EA17-C549-9251-E4956C3551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5908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1093AA09-111C-8A69-C7C0-F82698520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86000"/>
            <a:ext cx="175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PS II gene sequence </a:t>
            </a:r>
            <a:br>
              <a:rPr lang="en-US" altLang="en-US" sz="1600"/>
            </a:br>
            <a:r>
              <a:rPr lang="en-US" altLang="en-US" sz="1600"/>
              <a:t>(455 Bp)</a:t>
            </a:r>
          </a:p>
        </p:txBody>
      </p:sp>
      <p:sp>
        <p:nvSpPr>
          <p:cNvPr id="14346" name="Text Box 12">
            <a:extLst>
              <a:ext uri="{FF2B5EF4-FFF2-40B4-BE49-F238E27FC236}">
                <a16:creationId xmlns:a16="http://schemas.microsoft.com/office/drawing/2014/main" id="{06859CA7-B7EC-7A47-BDB5-31B9CAF0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5570538"/>
            <a:ext cx="76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365E4B91-CF87-CC12-C1CC-3A91741F4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5276850"/>
            <a:ext cx="746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7A7CAE70-A3F9-D0A7-8186-2EFA258F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5876925"/>
            <a:ext cx="76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</a:t>
            </a:r>
            <a:endParaRPr lang="en-US" altLang="en-US" sz="1200"/>
          </a:p>
        </p:txBody>
      </p:sp>
      <p:sp>
        <p:nvSpPr>
          <p:cNvPr id="14349" name="Text Box 15">
            <a:extLst>
              <a:ext uri="{FF2B5EF4-FFF2-40B4-BE49-F238E27FC236}">
                <a16:creationId xmlns:a16="http://schemas.microsoft.com/office/drawing/2014/main" id="{076DE6A1-459E-B735-D7BE-1A43F2FB287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848350" y="5276850"/>
            <a:ext cx="76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2</a:t>
            </a:r>
            <a:endParaRPr lang="en-US" altLang="en-US" sz="1200"/>
          </a:p>
        </p:txBody>
      </p:sp>
      <p:sp>
        <p:nvSpPr>
          <p:cNvPr id="14350" name="Rectangle 19">
            <a:extLst>
              <a:ext uri="{FF2B5EF4-FFF2-40B4-BE49-F238E27FC236}">
                <a16:creationId xmlns:a16="http://schemas.microsoft.com/office/drawing/2014/main" id="{3FB484BA-7299-882F-63B2-EE4255097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Expected results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5761933-E9C1-ABC6-E15E-E4DDFDA1D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19175"/>
          </a:xfrm>
        </p:spPr>
        <p:txBody>
          <a:bodyPr/>
          <a:lstStyle/>
          <a:p>
            <a:pPr eaLnBrk="1" hangingPunct="1"/>
            <a:r>
              <a:rPr lang="en-US" altLang="en-US"/>
              <a:t>The Situation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5E7E561-E518-0208-E55B-E5C8C040B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918450" cy="4383087"/>
          </a:xfrm>
        </p:spPr>
        <p:txBody>
          <a:bodyPr/>
          <a:lstStyle/>
          <a:p>
            <a:pPr eaLnBrk="1" hangingPunct="1"/>
            <a:r>
              <a:rPr lang="en-US" altLang="en-US"/>
              <a:t>As human population on earth passes 8 billion,  the pressure intensifies on farmers:</a:t>
            </a:r>
          </a:p>
          <a:p>
            <a:pPr lvl="1" eaLnBrk="1" hangingPunct="1"/>
            <a:r>
              <a:rPr lang="en-US" altLang="en-US"/>
              <a:t>Produce more food,</a:t>
            </a:r>
          </a:p>
          <a:p>
            <a:pPr lvl="1" eaLnBrk="1" hangingPunct="1"/>
            <a:r>
              <a:rPr lang="en-US" altLang="en-US"/>
              <a:t>Food with more nutrients,</a:t>
            </a:r>
          </a:p>
          <a:p>
            <a:pPr lvl="1" eaLnBrk="1" hangingPunct="1"/>
            <a:r>
              <a:rPr lang="en-US" altLang="en-US"/>
              <a:t>At reasonable prices,</a:t>
            </a:r>
          </a:p>
          <a:p>
            <a:pPr lvl="1" eaLnBrk="1" hangingPunct="1"/>
            <a:r>
              <a:rPr lang="en-US" altLang="en-US"/>
              <a:t>And without using more energy. </a:t>
            </a:r>
          </a:p>
          <a:p>
            <a:pPr eaLnBrk="1" hangingPunct="1"/>
            <a:r>
              <a:rPr lang="en-US" altLang="en-US"/>
              <a:t>Our understanding of  the genetics of plants, insects, and plant diseases may help with this problem.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B181C53-9A56-4790-CB11-2F463B7DE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5825" y="190500"/>
            <a:ext cx="6156325" cy="1143000"/>
          </a:xfrm>
        </p:spPr>
        <p:txBody>
          <a:bodyPr/>
          <a:lstStyle/>
          <a:p>
            <a:pPr eaLnBrk="1" hangingPunct="1"/>
            <a:r>
              <a:rPr lang="en-US" altLang="en-US"/>
              <a:t>A Little History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74C3738-94DF-43C8-8E60-1B2CD89FC8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981200"/>
            <a:ext cx="9036050" cy="4400550"/>
          </a:xfrm>
        </p:spPr>
        <p:txBody>
          <a:bodyPr/>
          <a:lstStyle/>
          <a:p>
            <a:pPr eaLnBrk="1" hangingPunct="1"/>
            <a:r>
              <a:rPr lang="en-US" altLang="en-US"/>
              <a:t>Norman Borlaug </a:t>
            </a:r>
          </a:p>
          <a:p>
            <a:pPr lvl="1" eaLnBrk="1" hangingPunct="1"/>
            <a:r>
              <a:rPr lang="en-US" altLang="en-US"/>
              <a:t>won the Nobel Prize in 1970 for developing disease resistant wheat plants. </a:t>
            </a:r>
          </a:p>
          <a:p>
            <a:pPr lvl="1" eaLnBrk="1" hangingPunct="1"/>
            <a:r>
              <a:rPr lang="en-US" altLang="en-US"/>
              <a:t>It is estimated his invention saved over 1 billion people from starvation by increasing food yield dramatically.</a:t>
            </a:r>
          </a:p>
          <a:p>
            <a:pPr lvl="1" eaLnBrk="1" hangingPunct="1"/>
            <a:r>
              <a:rPr lang="en-US" altLang="en-US"/>
              <a:t>He used traditional methods of controlled selection to enhance naturally occurring disease resistance.</a:t>
            </a:r>
          </a:p>
          <a:p>
            <a:pPr eaLnBrk="1" hangingPunct="1"/>
            <a:r>
              <a:rPr lang="en-US" altLang="en-US"/>
              <a:t>Of course scientists wondered if new methods of direct gene manipulation could do even more.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2F7F7312-7CC9-9D91-CCB4-160443BC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3744330-0F9C-DD23-415F-DE9103658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11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 Little More History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F5625BF-AE5F-6D5B-EFB5-63ACDF078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642350" cy="4114800"/>
          </a:xfrm>
        </p:spPr>
        <p:txBody>
          <a:bodyPr/>
          <a:lstStyle/>
          <a:p>
            <a:pPr eaLnBrk="1" hangingPunct="1"/>
            <a:r>
              <a:rPr lang="en-US" altLang="en-US"/>
              <a:t>In 1996, Monsanto introduced soybeans genetically engineered to produce plants tolerant of glyphosate weed killers.</a:t>
            </a:r>
          </a:p>
          <a:p>
            <a:pPr eaLnBrk="1" hangingPunct="1"/>
            <a:r>
              <a:rPr lang="en-US" altLang="en-US"/>
              <a:t>Successful, BUT</a:t>
            </a:r>
          </a:p>
          <a:p>
            <a:pPr lvl="1" eaLnBrk="1" hangingPunct="1"/>
            <a:r>
              <a:rPr lang="en-US" altLang="en-US"/>
              <a:t>Many people were and still are very suspicious of genetic modifications.</a:t>
            </a:r>
          </a:p>
          <a:p>
            <a:pPr lvl="1" eaLnBrk="1" hangingPunct="1"/>
            <a:r>
              <a:rPr lang="en-US" altLang="en-US"/>
              <a:t>Unexpected consequences are feared, if the genes escaped to contaminate wild species, or even somehow transferred to animals or humans.</a:t>
            </a:r>
          </a:p>
          <a:p>
            <a:pPr eaLnBrk="1" hangingPunct="1"/>
            <a:r>
              <a:rPr lang="en-US" altLang="en-US"/>
              <a:t>Genetic modifications of many plants and animals continue, but careful control is required.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299B1B1-725A-ABB0-96CE-B21931ED3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351838" cy="1143000"/>
          </a:xfrm>
        </p:spPr>
        <p:txBody>
          <a:bodyPr/>
          <a:lstStyle/>
          <a:p>
            <a:pPr eaLnBrk="1" hangingPunct="1"/>
            <a:r>
              <a:rPr lang="en-US" altLang="en-US"/>
              <a:t>The View Today &amp; Our Experiment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EDCEDF4-C43F-B4D7-2ECC-6360462D2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71600"/>
            <a:ext cx="8205788" cy="5081588"/>
          </a:xfrm>
        </p:spPr>
        <p:txBody>
          <a:bodyPr/>
          <a:lstStyle/>
          <a:p>
            <a:pPr eaLnBrk="1" hangingPunct="1"/>
            <a:r>
              <a:rPr lang="en-US" altLang="en-US"/>
              <a:t>Some countries have banned the use of genetically modified food crops, while others have embraced it.</a:t>
            </a:r>
          </a:p>
          <a:p>
            <a:pPr lvl="1" eaLnBrk="1" hangingPunct="1"/>
            <a:r>
              <a:rPr lang="en-US" altLang="en-US"/>
              <a:t>The fear of unknown but possibly very serious consequences is balanced against the possibility of actual starvation.</a:t>
            </a:r>
          </a:p>
          <a:p>
            <a:pPr lvl="1" eaLnBrk="1" hangingPunct="1"/>
            <a:r>
              <a:rPr lang="en-US" altLang="en-US"/>
              <a:t>This is a good ethical issue to discuss.</a:t>
            </a:r>
          </a:p>
          <a:p>
            <a:pPr eaLnBrk="1" hangingPunct="1"/>
            <a:r>
              <a:rPr lang="en-US" altLang="en-US"/>
              <a:t>We think it will be interesting to analyze some foods and see if we can detect genetic modifications.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C8D9AF6-9E93-B8F5-BEC4-C3D7709F7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Aims of the experiment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6288F50-5251-B31F-2C10-BF5087866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defTabSz="723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Qualitative detection of a genetic modification in food.</a:t>
            </a:r>
          </a:p>
          <a:p>
            <a:pPr marL="533400" indent="-533400" defTabSz="7239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Detection of modifications identified by the use of</a:t>
            </a:r>
            <a:br>
              <a:rPr lang="en-US" altLang="en-US" sz="2800" dirty="0"/>
            </a:br>
            <a:r>
              <a:rPr lang="en-US" altLang="en-US" sz="2800" dirty="0"/>
              <a:t>- the promoter of the </a:t>
            </a:r>
            <a:r>
              <a:rPr lang="en-US" altLang="en-US" sz="2800" i="1" dirty="0">
                <a:solidFill>
                  <a:srgbClr val="FF0000"/>
                </a:solidFill>
              </a:rPr>
              <a:t>ca</a:t>
            </a:r>
            <a:r>
              <a:rPr lang="en-US" altLang="en-US" sz="2800" i="1" dirty="0"/>
              <a:t>uliflower </a:t>
            </a:r>
            <a:r>
              <a:rPr lang="en-US" altLang="en-US" sz="2800" i="1" dirty="0">
                <a:solidFill>
                  <a:srgbClr val="FF0000"/>
                </a:solidFill>
              </a:rPr>
              <a:t>mosaic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v</a:t>
            </a:r>
            <a:r>
              <a:rPr lang="en-US" altLang="en-US" sz="2800" i="1" dirty="0"/>
              <a:t>irus</a:t>
            </a:r>
            <a:r>
              <a:rPr lang="en-US" altLang="en-US" sz="2400" dirty="0"/>
              <a:t> (</a:t>
            </a:r>
            <a:r>
              <a:rPr lang="en-US" altLang="en-US" sz="2400" dirty="0" err="1">
                <a:solidFill>
                  <a:srgbClr val="FF0000"/>
                </a:solidFill>
              </a:rPr>
              <a:t>CaMV</a:t>
            </a:r>
            <a:r>
              <a:rPr lang="en-US" altLang="en-US" sz="2400" dirty="0"/>
              <a:t>) </a:t>
            </a:r>
          </a:p>
          <a:p>
            <a:pPr marL="533400" indent="-533400" defTabSz="7239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 the terminator of </a:t>
            </a:r>
            <a:r>
              <a:rPr lang="en-US" altLang="en-US" sz="2800" dirty="0">
                <a:solidFill>
                  <a:srgbClr val="FF0000"/>
                </a:solidFill>
              </a:rPr>
              <a:t>no</a:t>
            </a:r>
            <a:r>
              <a:rPr lang="en-US" altLang="en-US" sz="2800" dirty="0"/>
              <a:t>paline </a:t>
            </a:r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/>
              <a:t>ynthesis (</a:t>
            </a:r>
            <a:r>
              <a:rPr lang="en-US" altLang="en-US" sz="2800" dirty="0">
                <a:solidFill>
                  <a:srgbClr val="FF0000"/>
                </a:solidFill>
              </a:rPr>
              <a:t>NOS</a:t>
            </a:r>
            <a:r>
              <a:rPr lang="en-US" altLang="en-US" sz="2800" dirty="0"/>
              <a:t>) in 	A</a:t>
            </a:r>
            <a:r>
              <a:rPr lang="en-US" altLang="en-US" sz="2800" i="1" dirty="0"/>
              <a:t>grobacterium tumefaciens</a:t>
            </a:r>
            <a:endParaRPr lang="en-US" altLang="en-US" sz="2800" dirty="0"/>
          </a:p>
          <a:p>
            <a:pPr marL="533400" indent="-533400" defTabSz="7239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Both sequences are often used for regulation of introduced genes in genetically engineered soybeans and corn.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6B84E9B-0A78-0751-D699-C829A0E85E5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685800"/>
            <a:ext cx="7772400" cy="1066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  <a:contourClr>
              <a:srgbClr val="0066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2811121-1923-0C2E-2A04-E8251C642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Step by step procedure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DD34561-F0EA-AA31-3A58-AC0816ED3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91264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 defTabSz="762000" eaLnBrk="1" hangingPunct="1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Step 1: DNA-Extraction</a:t>
            </a:r>
          </a:p>
          <a:p>
            <a:pPr marL="533400" indent="-533400" defTabSz="762000" eaLnBrk="1" hangingPunct="1">
              <a:buFontTx/>
              <a:buNone/>
              <a:defRPr/>
            </a:pPr>
            <a:r>
              <a:rPr lang="en-US" dirty="0"/>
              <a:t>	</a:t>
            </a:r>
            <a:r>
              <a:rPr lang="en-US" sz="2800" dirty="0"/>
              <a:t>A. Extraction of DNA from </a:t>
            </a:r>
            <a:r>
              <a:rPr lang="en-US" sz="2800" u="sng" dirty="0"/>
              <a:t>control</a:t>
            </a:r>
            <a:r>
              <a:rPr lang="en-US" sz="2800" dirty="0"/>
              <a:t> soybeans without  genetically modified components (-GMO)</a:t>
            </a:r>
            <a:r>
              <a:rPr lang="en-US" dirty="0"/>
              <a:t> </a:t>
            </a:r>
          </a:p>
          <a:p>
            <a:pPr marL="533400" indent="-533400" defTabSz="762000" eaLnBrk="1" hangingPunct="1">
              <a:buFontTx/>
              <a:buNone/>
              <a:defRPr/>
            </a:pPr>
            <a:r>
              <a:rPr lang="en-US" dirty="0"/>
              <a:t>	</a:t>
            </a:r>
            <a:r>
              <a:rPr lang="en-US" sz="2800" dirty="0"/>
              <a:t>B. Extraction of DNA from </a:t>
            </a:r>
            <a:r>
              <a:rPr lang="en-US" sz="2800" u="sng" dirty="0"/>
              <a:t>test</a:t>
            </a:r>
            <a:r>
              <a:rPr lang="en-US" sz="2800" dirty="0"/>
              <a:t> food (T)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13DE52C-2A31-D7B2-FA51-09C9ED54DEF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1143000"/>
            <a:ext cx="7772400" cy="1066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  <a:contourClr>
              <a:srgbClr val="0066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2811121-1923-0C2E-2A04-E8251C642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Meaning of </a:t>
            </a:r>
            <a:r>
              <a:rPr lang="en-US" altLang="en-US" dirty="0" err="1"/>
              <a:t>InstaGene</a:t>
            </a:r>
            <a:r>
              <a:rPr lang="en-US" altLang="en-US" dirty="0"/>
              <a:t> Matrix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DD34561-F0EA-AA31-3A58-AC0816ED3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368" y="2492896"/>
            <a:ext cx="8291264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 defTabSz="762000" eaLnBrk="1" hangingPunct="1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During DNA extraction DNA could be destroyed by enzymes.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Those enzymes need Mg</a:t>
            </a:r>
            <a:r>
              <a:rPr lang="en-US" baseline="30000" dirty="0">
                <a:solidFill>
                  <a:srgbClr val="FF0000"/>
                </a:solidFill>
              </a:rPr>
              <a:t>2+</a:t>
            </a:r>
            <a:r>
              <a:rPr lang="en-US" dirty="0">
                <a:solidFill>
                  <a:srgbClr val="FF0000"/>
                </a:solidFill>
              </a:rPr>
              <a:t> ions as cofactors for being active.</a:t>
            </a:r>
          </a:p>
          <a:p>
            <a:pPr marL="0" indent="0" defTabSz="762000" eaLnBrk="1" hangingPunct="1">
              <a:buFontTx/>
              <a:buNone/>
              <a:defRPr/>
            </a:pPr>
            <a:r>
              <a:rPr lang="en-US" dirty="0" err="1">
                <a:solidFill>
                  <a:srgbClr val="FF0000"/>
                </a:solidFill>
              </a:rPr>
              <a:t>InstaGene</a:t>
            </a:r>
            <a:r>
              <a:rPr lang="en-US" dirty="0">
                <a:solidFill>
                  <a:srgbClr val="FF0000"/>
                </a:solidFill>
              </a:rPr>
              <a:t> beads are binding Mg</a:t>
            </a:r>
            <a:r>
              <a:rPr lang="en-US" baseline="30000" dirty="0">
                <a:solidFill>
                  <a:srgbClr val="FF0000"/>
                </a:solidFill>
              </a:rPr>
              <a:t>2+</a:t>
            </a:r>
            <a:r>
              <a:rPr lang="en-US" dirty="0">
                <a:solidFill>
                  <a:srgbClr val="FF0000"/>
                </a:solidFill>
              </a:rPr>
              <a:t> ions </a:t>
            </a:r>
          </a:p>
          <a:p>
            <a:pPr defTabSz="762000" eaLnBrk="1" hangingPunct="1">
              <a:buFont typeface="Wingdings" pitchFamily="2" charset="2"/>
              <a:buChar char="à"/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Cofactors are missing  Enzymes are </a:t>
            </a:r>
            <a:br>
              <a:rPr lang="en-US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 inactive</a:t>
            </a:r>
          </a:p>
          <a:p>
            <a:pPr defTabSz="762000" eaLnBrk="1" hangingPunct="1">
              <a:buFont typeface="Wingdings" pitchFamily="2" charset="2"/>
              <a:buChar char="à"/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DNA could not be destroyed</a:t>
            </a:r>
            <a:endParaRPr lang="en-US" dirty="0">
              <a:solidFill>
                <a:srgbClr val="FF0000"/>
              </a:solidFill>
            </a:endParaRPr>
          </a:p>
          <a:p>
            <a:pPr marL="533400" indent="-533400" defTabSz="762000" eaLnBrk="1" hangingPunct="1">
              <a:buFontTx/>
              <a:buNone/>
              <a:defRPr/>
            </a:pPr>
            <a:r>
              <a:rPr lang="en-US" dirty="0"/>
              <a:t>	</a:t>
            </a:r>
            <a:endParaRPr lang="en-US" sz="2800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13DE52C-2A31-D7B2-FA51-09C9ED54DEF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1143000"/>
            <a:ext cx="7772400" cy="1066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  <a:contourClr>
              <a:srgbClr val="0066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0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2811121-1923-0C2E-2A04-E8251C642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Meaning of </a:t>
            </a:r>
            <a:r>
              <a:rPr lang="en-US" altLang="en-US" dirty="0" err="1"/>
              <a:t>InstaGene</a:t>
            </a:r>
            <a:r>
              <a:rPr lang="en-US" altLang="en-US" dirty="0"/>
              <a:t> Matrix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DD34561-F0EA-AA31-3A58-AC0816ED3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368" y="2492896"/>
            <a:ext cx="8291264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 defTabSz="762000" eaLnBrk="1" hangingPunct="1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During PCR DNA polymerase also needs Mg</a:t>
            </a:r>
            <a:r>
              <a:rPr lang="en-US" baseline="30000" dirty="0">
                <a:solidFill>
                  <a:srgbClr val="FF0000"/>
                </a:solidFill>
              </a:rPr>
              <a:t>2+</a:t>
            </a:r>
            <a:r>
              <a:rPr lang="en-US" dirty="0">
                <a:solidFill>
                  <a:srgbClr val="FF0000"/>
                </a:solidFill>
              </a:rPr>
              <a:t> ions as cofactors for being active. </a:t>
            </a:r>
          </a:p>
          <a:p>
            <a:pPr marL="0" indent="0" defTabSz="762000" eaLnBrk="1" hangingPunct="1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If </a:t>
            </a:r>
            <a:r>
              <a:rPr lang="en-US" dirty="0" err="1">
                <a:solidFill>
                  <a:srgbClr val="FF0000"/>
                </a:solidFill>
              </a:rPr>
              <a:t>InstaGene</a:t>
            </a:r>
            <a:r>
              <a:rPr lang="en-US" dirty="0">
                <a:solidFill>
                  <a:srgbClr val="FF0000"/>
                </a:solidFill>
              </a:rPr>
              <a:t> beads would be in the PCR approach beads </a:t>
            </a:r>
            <a:r>
              <a:rPr lang="en-US">
                <a:solidFill>
                  <a:srgbClr val="FF0000"/>
                </a:solidFill>
              </a:rPr>
              <a:t>would bind </a:t>
            </a:r>
            <a:r>
              <a:rPr lang="en-US" dirty="0">
                <a:solidFill>
                  <a:srgbClr val="FF0000"/>
                </a:solidFill>
              </a:rPr>
              <a:t>Mg</a:t>
            </a:r>
            <a:r>
              <a:rPr lang="en-US" baseline="30000" dirty="0">
                <a:solidFill>
                  <a:srgbClr val="FF0000"/>
                </a:solidFill>
              </a:rPr>
              <a:t>2+</a:t>
            </a:r>
            <a:r>
              <a:rPr lang="en-US" dirty="0">
                <a:solidFill>
                  <a:srgbClr val="FF0000"/>
                </a:solidFill>
              </a:rPr>
              <a:t> Ions </a:t>
            </a:r>
          </a:p>
          <a:p>
            <a:pPr defTabSz="762000" eaLnBrk="1" hangingPunct="1">
              <a:buFont typeface="Wingdings" pitchFamily="2" charset="2"/>
              <a:buChar char="à"/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Cofactors are missing  DNA Polymerase is </a:t>
            </a:r>
            <a:br>
              <a:rPr lang="en-US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 inactive</a:t>
            </a:r>
          </a:p>
          <a:p>
            <a:pPr defTabSz="762000" eaLnBrk="1" hangingPunct="1">
              <a:buFont typeface="Wingdings" pitchFamily="2" charset="2"/>
              <a:buChar char="à"/>
              <a:defRPr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PCR would fail</a:t>
            </a:r>
            <a:endParaRPr lang="en-US" dirty="0">
              <a:solidFill>
                <a:srgbClr val="FF0000"/>
              </a:solidFill>
            </a:endParaRPr>
          </a:p>
          <a:p>
            <a:pPr marL="533400" indent="-533400" defTabSz="762000" eaLnBrk="1" hangingPunct="1">
              <a:buFontTx/>
              <a:buNone/>
              <a:defRPr/>
            </a:pPr>
            <a:r>
              <a:rPr lang="en-US" dirty="0"/>
              <a:t>	</a:t>
            </a:r>
            <a:endParaRPr lang="en-US" sz="2800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13DE52C-2A31-D7B2-FA51-09C9ED54DEF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09600" y="1143000"/>
            <a:ext cx="7772400" cy="10668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  <a:contourClr>
              <a:srgbClr val="0066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1855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AutoNum type="romanUcPeriod" startAt="2"/>
          <a:tabLst/>
          <a:defRPr kumimoji="0" lang="de-DE" altLang="en-US" sz="3600" b="1" i="0" u="none" strike="noStrike" cap="none" normalizeH="0" baseline="0" smtClean="0">
            <a:ln>
              <a:noFill/>
            </a:ln>
            <a:solidFill>
              <a:srgbClr val="1976FF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AutoNum type="romanUcPeriod" startAt="2"/>
          <a:tabLst/>
          <a:defRPr kumimoji="0" lang="de-DE" altLang="en-US" sz="3600" b="1" i="0" u="none" strike="noStrike" cap="none" normalizeH="0" baseline="0" smtClean="0">
            <a:ln>
              <a:noFill/>
            </a:ln>
            <a:solidFill>
              <a:srgbClr val="1976FF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Macintosh PowerPoint</Application>
  <PresentationFormat>Bildschirmpräsentation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Aptos</vt:lpstr>
      <vt:lpstr>Arial</vt:lpstr>
      <vt:lpstr>Times New Roman</vt:lpstr>
      <vt:lpstr>Wingdings</vt:lpstr>
      <vt:lpstr>Standarddesign</vt:lpstr>
      <vt:lpstr>PowerPoint-Präsentation</vt:lpstr>
      <vt:lpstr>The Situation</vt:lpstr>
      <vt:lpstr>A Little History</vt:lpstr>
      <vt:lpstr>A Little More History</vt:lpstr>
      <vt:lpstr>The View Today &amp; Our Experiment</vt:lpstr>
      <vt:lpstr>Aims of the experiment</vt:lpstr>
      <vt:lpstr>Step by step procedure</vt:lpstr>
      <vt:lpstr>Meaning of InstaGene Matrix</vt:lpstr>
      <vt:lpstr>Meaning of InstaGene Matrix</vt:lpstr>
      <vt:lpstr>Step by Step procedure</vt:lpstr>
      <vt:lpstr>PowerPoint-Präsentation</vt:lpstr>
      <vt:lpstr>Step by Step procedure</vt:lpstr>
      <vt:lpstr>PCR Approaches</vt:lpstr>
      <vt:lpstr>Expected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Alu-TPA PCR Kit</dc:title>
  <dc:creator>JWS</dc:creator>
  <cp:lastModifiedBy>Adrian Braun</cp:lastModifiedBy>
  <cp:revision>377</cp:revision>
  <dcterms:created xsi:type="dcterms:W3CDTF">2001-11-23T19:15:46Z</dcterms:created>
  <dcterms:modified xsi:type="dcterms:W3CDTF">2026-04-01T15:30:11Z</dcterms:modified>
</cp:coreProperties>
</file>