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69" r:id="rId3"/>
    <p:sldId id="270" r:id="rId4"/>
    <p:sldId id="271" r:id="rId5"/>
    <p:sldId id="278" r:id="rId6"/>
    <p:sldId id="272" r:id="rId7"/>
    <p:sldId id="281" r:id="rId8"/>
    <p:sldId id="273" r:id="rId9"/>
    <p:sldId id="283" r:id="rId10"/>
    <p:sldId id="274" r:id="rId11"/>
    <p:sldId id="282" r:id="rId12"/>
    <p:sldId id="275" r:id="rId13"/>
    <p:sldId id="284" r:id="rId14"/>
    <p:sldId id="280" r:id="rId15"/>
    <p:sldId id="276" r:id="rId16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301" autoAdjust="0"/>
    <p:restoredTop sz="94660"/>
  </p:normalViewPr>
  <p:slideViewPr>
    <p:cSldViewPr snapToGrid="0">
      <p:cViewPr>
        <p:scale>
          <a:sx n="112" d="100"/>
          <a:sy n="112" d="100"/>
        </p:scale>
        <p:origin x="696" y="5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1659662-D438-F60A-0708-5876F9D719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B7F1351A-E0C4-2338-B7F9-7F2858A0D5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25D96B97-22A5-3386-C8EA-A79731C9DF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DF9F9-1DCA-4FC1-A67C-47280118E555}" type="datetimeFigureOut">
              <a:rPr lang="sk-SK" smtClean="0"/>
              <a:t>24.3.2026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F0F24C2C-7010-8127-E326-CE34C125B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FE55B7DC-B08A-172C-6C57-67A49D7140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187AA-2DCF-43A9-ADF6-616C943B28FC}" type="slidenum">
              <a:rPr lang="sk-SK" smtClean="0"/>
              <a:t>‹nr.›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6939327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5ECD9B5-2111-828F-FFD4-A582C611A3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id="{EA6DC3AD-6FE1-38F3-C2C6-AA68C96B25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9F188DB0-E2F8-1632-72C5-1304BE2F79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DF9F9-1DCA-4FC1-A67C-47280118E555}" type="datetimeFigureOut">
              <a:rPr lang="sk-SK" smtClean="0"/>
              <a:t>24.3.2026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F58CC06A-CA89-4E55-ADB5-50ADDD7AF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99042C33-8523-C825-9244-26C3F8778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187AA-2DCF-43A9-ADF6-616C943B28FC}" type="slidenum">
              <a:rPr lang="sk-SK" smtClean="0"/>
              <a:t>‹nr.›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593685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>
            <a:extLst>
              <a:ext uri="{FF2B5EF4-FFF2-40B4-BE49-F238E27FC236}">
                <a16:creationId xmlns:a16="http://schemas.microsoft.com/office/drawing/2014/main" id="{DDE46922-8E9F-3B1F-1214-6044E16957D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id="{E56B67E7-17C3-E64A-AC2C-6994F7D5FE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64FA8054-4163-2C98-CB06-6059E8E187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DF9F9-1DCA-4FC1-A67C-47280118E555}" type="datetimeFigureOut">
              <a:rPr lang="sk-SK" smtClean="0"/>
              <a:t>24.3.2026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2BE2A851-3F32-6026-3400-3AE97A18B4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2404C11D-7F62-477C-9636-588562185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187AA-2DCF-43A9-ADF6-616C943B28FC}" type="slidenum">
              <a:rPr lang="sk-SK" smtClean="0"/>
              <a:t>‹nr.›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067411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4633B98-F4D4-831C-D636-85F2576DA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EA5DEAAA-72F7-5D89-A7E9-3AC4F4A121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BFCDA320-4D5E-A81D-E02B-96B62FDEEB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DF9F9-1DCA-4FC1-A67C-47280118E555}" type="datetimeFigureOut">
              <a:rPr lang="sk-SK" smtClean="0"/>
              <a:t>24.3.2026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DA0FE1C7-8AB2-72AC-3AC0-AB81E8B5E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1BE890BD-E694-E573-C8D8-37D2927F1F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187AA-2DCF-43A9-ADF6-616C943B28FC}" type="slidenum">
              <a:rPr lang="sk-SK" smtClean="0"/>
              <a:t>‹nr.›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7656743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899A257-69E0-B66E-B802-AE6D0F47E5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A693638-F25A-6C06-BDF0-3EE2FFAF64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2943D7BA-38C2-D1AC-78E2-A7030BEBC3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DF9F9-1DCA-4FC1-A67C-47280118E555}" type="datetimeFigureOut">
              <a:rPr lang="sk-SK" smtClean="0"/>
              <a:t>24.3.2026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11094413-EB3E-BD23-5E87-4B652BE5D8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ECB41B0A-E423-7BF3-D91C-68491E770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187AA-2DCF-43A9-ADF6-616C943B28FC}" type="slidenum">
              <a:rPr lang="sk-SK" smtClean="0"/>
              <a:t>‹nr.›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0483124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84ACC68-3B4B-DD93-4BC6-68A3251916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1757EE97-EE0F-44D9-5820-F10208F4AF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2CB2F875-FAC9-C887-3BDD-2F74593101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EC37A898-76D7-2594-B757-B99E9FC604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DF9F9-1DCA-4FC1-A67C-47280118E555}" type="datetimeFigureOut">
              <a:rPr lang="sk-SK" smtClean="0"/>
              <a:t>24.3.2026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49C4B311-EB67-093D-E6CC-DA3E91B3AA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D24446BA-97FD-A1E4-DEBE-7F12BE8DB9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187AA-2DCF-43A9-ADF6-616C943B28FC}" type="slidenum">
              <a:rPr lang="sk-SK" smtClean="0"/>
              <a:t>‹nr.›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9100728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56C8A67-E882-E249-43D9-4459887DFC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93A66D2-F945-E1EA-5003-EBEAF3DBDA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7198EEDD-6EF2-EE0A-A804-88AA667E07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1C843712-B3F9-8177-BE22-D0256BAB29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6" name="Zástupný objekt pre obsah 5">
            <a:extLst>
              <a:ext uri="{FF2B5EF4-FFF2-40B4-BE49-F238E27FC236}">
                <a16:creationId xmlns:a16="http://schemas.microsoft.com/office/drawing/2014/main" id="{77870058-4602-453A-9477-C3F73A6DAE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objekt pre dátum 6">
            <a:extLst>
              <a:ext uri="{FF2B5EF4-FFF2-40B4-BE49-F238E27FC236}">
                <a16:creationId xmlns:a16="http://schemas.microsoft.com/office/drawing/2014/main" id="{40EC69A2-183F-42E6-4938-3FF060616D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DF9F9-1DCA-4FC1-A67C-47280118E555}" type="datetimeFigureOut">
              <a:rPr lang="sk-SK" smtClean="0"/>
              <a:t>24.3.2026</a:t>
            </a:fld>
            <a:endParaRPr lang="sk-SK"/>
          </a:p>
        </p:txBody>
      </p:sp>
      <p:sp>
        <p:nvSpPr>
          <p:cNvPr id="8" name="Zástupný objekt pre pätu 7">
            <a:extLst>
              <a:ext uri="{FF2B5EF4-FFF2-40B4-BE49-F238E27FC236}">
                <a16:creationId xmlns:a16="http://schemas.microsoft.com/office/drawing/2014/main" id="{DA6012A0-24A7-E8DC-5E6D-1B1C94C36F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objekt pre číslo snímky 8">
            <a:extLst>
              <a:ext uri="{FF2B5EF4-FFF2-40B4-BE49-F238E27FC236}">
                <a16:creationId xmlns:a16="http://schemas.microsoft.com/office/drawing/2014/main" id="{00573FED-4694-E102-E78C-908FA25B4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187AA-2DCF-43A9-ADF6-616C943B28FC}" type="slidenum">
              <a:rPr lang="sk-SK" smtClean="0"/>
              <a:t>‹nr.›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5663508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0718D63-C229-AFA2-4A71-BD4FD1BA0E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E39F92C2-814A-C52A-A041-E74759BCBE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DF9F9-1DCA-4FC1-A67C-47280118E555}" type="datetimeFigureOut">
              <a:rPr lang="sk-SK" smtClean="0"/>
              <a:t>24.3.2026</a:t>
            </a:fld>
            <a:endParaRPr lang="sk-SK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9073FEC5-6977-3E7E-4B01-3515979770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AD600579-54C0-A5DD-0AFA-FC47D9041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187AA-2DCF-43A9-ADF6-616C943B28FC}" type="slidenum">
              <a:rPr lang="sk-SK" smtClean="0"/>
              <a:t>‹nr.›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6417279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dátum 1">
            <a:extLst>
              <a:ext uri="{FF2B5EF4-FFF2-40B4-BE49-F238E27FC236}">
                <a16:creationId xmlns:a16="http://schemas.microsoft.com/office/drawing/2014/main" id="{076489F4-2E81-1C17-0E1E-3BA9BC090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DF9F9-1DCA-4FC1-A67C-47280118E555}" type="datetimeFigureOut">
              <a:rPr lang="sk-SK" smtClean="0"/>
              <a:t>24.3.2026</a:t>
            </a:fld>
            <a:endParaRPr lang="sk-SK"/>
          </a:p>
        </p:txBody>
      </p:sp>
      <p:sp>
        <p:nvSpPr>
          <p:cNvPr id="3" name="Zástupný objekt pre pätu 2">
            <a:extLst>
              <a:ext uri="{FF2B5EF4-FFF2-40B4-BE49-F238E27FC236}">
                <a16:creationId xmlns:a16="http://schemas.microsoft.com/office/drawing/2014/main" id="{40FA73BB-AE8E-08C5-7396-937ED388D3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9393275D-1580-71F2-D89A-1B09059DB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187AA-2DCF-43A9-ADF6-616C943B28FC}" type="slidenum">
              <a:rPr lang="sk-SK" smtClean="0"/>
              <a:t>‹nr.›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8520264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6EC96C9-8D0F-4BC4-200D-DBE9D70A0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319FF9EE-3B99-2645-DD65-BD39720D85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0AF59ABF-C5EF-0363-C9FD-E14F3D178C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27454DFA-FB63-4CC0-3DA5-07A1C34BC2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DF9F9-1DCA-4FC1-A67C-47280118E555}" type="datetimeFigureOut">
              <a:rPr lang="sk-SK" smtClean="0"/>
              <a:t>24.3.2026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2C37CBD0-15D3-2152-D7EB-689403E1BE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16EBA7F6-AD33-FFC2-7D83-FDD4B2CED1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187AA-2DCF-43A9-ADF6-616C943B28FC}" type="slidenum">
              <a:rPr lang="sk-SK" smtClean="0"/>
              <a:t>‹nr.›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7450679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9F945B1-280C-B36C-325C-9D606DEA8D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rázok 2">
            <a:extLst>
              <a:ext uri="{FF2B5EF4-FFF2-40B4-BE49-F238E27FC236}">
                <a16:creationId xmlns:a16="http://schemas.microsoft.com/office/drawing/2014/main" id="{257767A9-5B87-D3B9-ED7C-6FC47F0B5F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03B2B73C-0E77-8C19-AB67-A0C7054ABC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E09046E5-8E6E-D419-BCAC-6C5CC94960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DF9F9-1DCA-4FC1-A67C-47280118E555}" type="datetimeFigureOut">
              <a:rPr lang="sk-SK" smtClean="0"/>
              <a:t>24.3.2026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1B18CC69-EDE0-6123-EBA1-B7CE278555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F8753206-CE27-93A4-7F66-C7B883E8D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187AA-2DCF-43A9-ADF6-616C943B28FC}" type="slidenum">
              <a:rPr lang="sk-SK" smtClean="0"/>
              <a:t>‹nr.›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5785058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nadpis 1">
            <a:extLst>
              <a:ext uri="{FF2B5EF4-FFF2-40B4-BE49-F238E27FC236}">
                <a16:creationId xmlns:a16="http://schemas.microsoft.com/office/drawing/2014/main" id="{1AEDB1F9-328C-809D-CC5C-40EC2C069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3139836-F1F9-2BE2-3A98-6F4C5419FF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44EDCB50-E407-A7C3-304B-3D3E0E59A9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0DF9F9-1DCA-4FC1-A67C-47280118E555}" type="datetimeFigureOut">
              <a:rPr lang="sk-SK" smtClean="0"/>
              <a:t>24.3.2026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949B29B6-DFAA-6A32-E1C0-C794E8A53B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0F625457-7BC5-23B5-519F-997068A44A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0187AA-2DCF-43A9-ADF6-616C943B28FC}" type="slidenum">
              <a:rPr lang="sk-SK" smtClean="0"/>
              <a:t>‹nr.›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413637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080DABA-CA52-889C-D94F-24D235EEA7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8386" y="1572107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sk-SK" b="1" dirty="0" err="1"/>
              <a:t>Summary</a:t>
            </a:r>
            <a:r>
              <a:rPr lang="sk-SK" b="1" dirty="0"/>
              <a:t> of </a:t>
            </a:r>
            <a:r>
              <a:rPr lang="sk-SK" b="1" dirty="0" err="1"/>
              <a:t>Results</a:t>
            </a:r>
            <a:r>
              <a:rPr lang="sk-SK" b="1" dirty="0"/>
              <a:t> </a:t>
            </a:r>
            <a:r>
              <a:rPr lang="sk-SK" b="1" dirty="0" err="1"/>
              <a:t>from</a:t>
            </a:r>
            <a:r>
              <a:rPr lang="sk-SK" b="1" dirty="0"/>
              <a:t> </a:t>
            </a:r>
            <a:br>
              <a:rPr lang="sk-SK" b="1" dirty="0"/>
            </a:br>
            <a:r>
              <a:rPr lang="sk-SK" b="1" dirty="0"/>
              <a:t>Group 7</a:t>
            </a:r>
            <a:br>
              <a:rPr lang="sk-SK" b="1" dirty="0"/>
            </a:br>
            <a:r>
              <a:rPr lang="sk-SK" b="1" dirty="0" err="1"/>
              <a:t>Lactase</a:t>
            </a:r>
            <a:r>
              <a:rPr lang="sk-SK" b="1" dirty="0"/>
              <a:t> </a:t>
            </a:r>
            <a:r>
              <a:rPr lang="sk-SK" b="1" dirty="0" err="1"/>
              <a:t>Downstream</a:t>
            </a:r>
            <a:r>
              <a:rPr lang="sk-SK" b="1" dirty="0"/>
              <a:t> </a:t>
            </a:r>
            <a:r>
              <a:rPr lang="sk-SK" b="1" dirty="0" err="1"/>
              <a:t>Processing</a:t>
            </a:r>
            <a:endParaRPr lang="sk-SK" b="1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7A89C2A8-DEB0-BC76-08B8-601137E65D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12425" y="4227071"/>
            <a:ext cx="9144000" cy="1655762"/>
          </a:xfrm>
        </p:spPr>
        <p:txBody>
          <a:bodyPr>
            <a:normAutofit/>
          </a:bodyPr>
          <a:lstStyle/>
          <a:p>
            <a:r>
              <a:rPr lang="sk-SK" sz="3600" dirty="0" err="1"/>
              <a:t>Evreux</a:t>
            </a:r>
            <a:r>
              <a:rPr lang="sk-SK" sz="3600" dirty="0"/>
              <a:t> 23. – 27.03.2026</a:t>
            </a:r>
          </a:p>
        </p:txBody>
      </p:sp>
    </p:spTree>
    <p:extLst>
      <p:ext uri="{BB962C8B-B14F-4D97-AF65-F5344CB8AC3E}">
        <p14:creationId xmlns:p14="http://schemas.microsoft.com/office/powerpoint/2010/main" val="15855835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err="1"/>
              <a:t>Evaluation</a:t>
            </a:r>
            <a:r>
              <a:rPr lang="sk-SK" b="1" dirty="0"/>
              <a:t> </a:t>
            </a:r>
            <a:r>
              <a:rPr lang="sk-SK" b="1" dirty="0" err="1"/>
              <a:t>of</a:t>
            </a:r>
            <a:r>
              <a:rPr lang="sk-SK" b="1" dirty="0"/>
              <a:t> </a:t>
            </a:r>
            <a:r>
              <a:rPr lang="sk-SK" b="1" dirty="0" err="1"/>
              <a:t>the</a:t>
            </a:r>
            <a:r>
              <a:rPr lang="sk-SK" b="1" dirty="0"/>
              <a:t> SDS – PAGE </a:t>
            </a:r>
          </a:p>
        </p:txBody>
      </p:sp>
      <p:sp>
        <p:nvSpPr>
          <p:cNvPr id="7" name="BlokTextu 6"/>
          <p:cNvSpPr txBox="1"/>
          <p:nvPr/>
        </p:nvSpPr>
        <p:spPr>
          <a:xfrm rot="16200000">
            <a:off x="7010067" y="2614491"/>
            <a:ext cx="18816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dirty="0">
                <a:solidFill>
                  <a:schemeClr val="bg1"/>
                </a:solidFill>
              </a:rPr>
              <a:t>Log (</a:t>
            </a:r>
            <a:r>
              <a:rPr lang="sk-SK" sz="2400" b="1" dirty="0" err="1">
                <a:solidFill>
                  <a:schemeClr val="bg1"/>
                </a:solidFill>
              </a:rPr>
              <a:t>kDa</a:t>
            </a:r>
            <a:r>
              <a:rPr lang="sk-SK" sz="2400" b="1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8" name="BlokTextu 7"/>
          <p:cNvSpPr txBox="1"/>
          <p:nvPr/>
        </p:nvSpPr>
        <p:spPr>
          <a:xfrm>
            <a:off x="10441695" y="5854528"/>
            <a:ext cx="18816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dirty="0">
                <a:solidFill>
                  <a:schemeClr val="bg1"/>
                </a:solidFill>
              </a:rPr>
              <a:t>cm</a:t>
            </a:r>
          </a:p>
        </p:txBody>
      </p:sp>
      <p:sp>
        <p:nvSpPr>
          <p:cNvPr id="5" name="BlokTextu 4"/>
          <p:cNvSpPr txBox="1"/>
          <p:nvPr/>
        </p:nvSpPr>
        <p:spPr>
          <a:xfrm>
            <a:off x="651781" y="1938922"/>
            <a:ext cx="369959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sk-SK" sz="2800" dirty="0" err="1"/>
              <a:t>Identification</a:t>
            </a:r>
            <a:r>
              <a:rPr lang="sk-SK" sz="2800" dirty="0"/>
              <a:t> of </a:t>
            </a:r>
            <a:r>
              <a:rPr lang="sk-SK" sz="2800" dirty="0" err="1"/>
              <a:t>molecular</a:t>
            </a:r>
            <a:r>
              <a:rPr lang="sk-SK" sz="2800" dirty="0"/>
              <a:t> </a:t>
            </a:r>
            <a:r>
              <a:rPr lang="sk-SK" sz="2800" dirty="0" err="1"/>
              <a:t>weight</a:t>
            </a:r>
            <a:r>
              <a:rPr lang="sk-SK" sz="2800" dirty="0"/>
              <a:t> of </a:t>
            </a:r>
            <a:r>
              <a:rPr lang="sk-SK" sz="2800" dirty="0" err="1"/>
              <a:t>lactase</a:t>
            </a:r>
            <a:r>
              <a:rPr lang="sk-SK" sz="2800" dirty="0"/>
              <a:t> </a:t>
            </a:r>
            <a:r>
              <a:rPr lang="sk-SK" sz="2800" dirty="0" err="1"/>
              <a:t>subunit</a:t>
            </a:r>
            <a:r>
              <a:rPr lang="sk-SK" sz="2800" dirty="0"/>
              <a:t> </a:t>
            </a:r>
            <a:r>
              <a:rPr lang="sk-SK" sz="2800" dirty="0" err="1"/>
              <a:t>with</a:t>
            </a:r>
            <a:r>
              <a:rPr lang="sk-SK" sz="2800" dirty="0"/>
              <a:t> </a:t>
            </a:r>
            <a:r>
              <a:rPr lang="sk-SK" sz="2800" dirty="0" err="1"/>
              <a:t>our</a:t>
            </a:r>
            <a:r>
              <a:rPr lang="sk-SK" sz="2800" dirty="0"/>
              <a:t> </a:t>
            </a:r>
            <a:r>
              <a:rPr lang="sk-SK" sz="2800" dirty="0" err="1"/>
              <a:t>calibration</a:t>
            </a:r>
            <a:r>
              <a:rPr lang="sk-SK" sz="2800" dirty="0"/>
              <a:t> </a:t>
            </a:r>
            <a:r>
              <a:rPr lang="sk-SK" sz="2800" dirty="0" err="1"/>
              <a:t>line</a:t>
            </a:r>
            <a:endParaRPr lang="sk-SK" sz="2800" dirty="0"/>
          </a:p>
          <a:p>
            <a:pPr marL="457200" indent="-457200">
              <a:buFont typeface="Arial" pitchFamily="34" charset="0"/>
              <a:buChar char="•"/>
            </a:pPr>
            <a:endParaRPr lang="sk-SK" sz="2800" dirty="0"/>
          </a:p>
          <a:p>
            <a:pPr marL="285750" indent="-285750">
              <a:buFont typeface="Arial" pitchFamily="34" charset="0"/>
              <a:buChar char="•"/>
            </a:pPr>
            <a:r>
              <a:rPr lang="sk-SK" sz="2800" b="1" dirty="0" err="1"/>
              <a:t>Migration</a:t>
            </a:r>
            <a:r>
              <a:rPr lang="sk-SK" sz="2800" b="1" dirty="0"/>
              <a:t> rate: </a:t>
            </a:r>
            <a:br>
              <a:rPr lang="sk-SK" sz="2800" b="1" dirty="0"/>
            </a:br>
            <a:r>
              <a:rPr lang="sk-SK" sz="2800" b="1" dirty="0"/>
              <a:t>5,1 cm</a:t>
            </a:r>
            <a:endParaRPr lang="sk-SK" sz="2800" dirty="0"/>
          </a:p>
          <a:p>
            <a:pPr marL="285750" indent="-285750">
              <a:buFont typeface="Arial" pitchFamily="34" charset="0"/>
              <a:buChar char="•"/>
            </a:pPr>
            <a:r>
              <a:rPr lang="sk-SK" sz="2800" b="1" dirty="0" err="1"/>
              <a:t>Molecular</a:t>
            </a:r>
            <a:r>
              <a:rPr lang="sk-SK" sz="2800" b="1" dirty="0"/>
              <a:t> </a:t>
            </a:r>
            <a:r>
              <a:rPr lang="sk-SK" sz="2800" b="1" dirty="0" err="1"/>
              <a:t>weight</a:t>
            </a:r>
            <a:r>
              <a:rPr lang="sk-SK" sz="2800" b="1" dirty="0"/>
              <a:t>: 107 </a:t>
            </a:r>
            <a:r>
              <a:rPr lang="sk-SK" sz="2800" b="1" dirty="0" err="1"/>
              <a:t>kDa</a:t>
            </a:r>
            <a:endParaRPr lang="sk-SK" sz="2800" dirty="0"/>
          </a:p>
        </p:txBody>
      </p:sp>
      <p:pic>
        <p:nvPicPr>
          <p:cNvPr id="6" name="Pladsholder til indhold 5">
            <a:extLst>
              <a:ext uri="{FF2B5EF4-FFF2-40B4-BE49-F238E27FC236}">
                <a16:creationId xmlns:a16="http://schemas.microsoft.com/office/drawing/2014/main" id="{A27F2D37-7FFD-1B5B-12D7-B082E0BDBE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1924" y="2141537"/>
            <a:ext cx="7399601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5607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5033" y="365125"/>
            <a:ext cx="10728767" cy="1325563"/>
          </a:xfrm>
        </p:spPr>
        <p:txBody>
          <a:bodyPr/>
          <a:lstStyle/>
          <a:p>
            <a:r>
              <a:rPr lang="sk-SK" b="1" dirty="0" err="1"/>
              <a:t>Evaluation</a:t>
            </a:r>
            <a:r>
              <a:rPr lang="sk-SK" b="1" dirty="0"/>
              <a:t> </a:t>
            </a:r>
            <a:r>
              <a:rPr lang="sk-SK" b="1" dirty="0" err="1"/>
              <a:t>Steps</a:t>
            </a:r>
            <a:r>
              <a:rPr lang="sk-SK" b="1" dirty="0"/>
              <a:t> </a:t>
            </a:r>
            <a:r>
              <a:rPr lang="sk-SK" b="1" dirty="0" err="1"/>
              <a:t>of</a:t>
            </a:r>
            <a:r>
              <a:rPr lang="sk-SK" b="1" dirty="0"/>
              <a:t> </a:t>
            </a:r>
            <a:r>
              <a:rPr lang="sk-SK" b="1" dirty="0" err="1"/>
              <a:t>our</a:t>
            </a:r>
            <a:r>
              <a:rPr lang="sk-SK" b="1" dirty="0"/>
              <a:t> Experiment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544009" y="1825625"/>
            <a:ext cx="11331615" cy="4351338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sk-SK" dirty="0"/>
              <a:t>PARTICLE FREE LYSATE – </a:t>
            </a:r>
            <a:r>
              <a:rPr lang="sk-SK" dirty="0" err="1"/>
              <a:t>o-NPG-test</a:t>
            </a:r>
            <a:r>
              <a:rPr lang="sk-SK" dirty="0"/>
              <a:t> (</a:t>
            </a:r>
            <a:r>
              <a:rPr lang="sk-SK" dirty="0" err="1"/>
              <a:t>enzymatic</a:t>
            </a:r>
            <a:r>
              <a:rPr lang="sk-SK" dirty="0"/>
              <a:t> </a:t>
            </a:r>
            <a:r>
              <a:rPr lang="sk-SK" dirty="0" err="1"/>
              <a:t>activity</a:t>
            </a:r>
            <a:r>
              <a:rPr lang="sk-SK" dirty="0"/>
              <a:t> </a:t>
            </a:r>
            <a:r>
              <a:rPr lang="sk-SK" dirty="0" err="1"/>
              <a:t>assay</a:t>
            </a:r>
            <a:r>
              <a:rPr lang="sk-SK" dirty="0"/>
              <a:t>)</a:t>
            </a:r>
          </a:p>
          <a:p>
            <a:pPr marL="514350" indent="-514350">
              <a:buFont typeface="+mj-lt"/>
              <a:buAutoNum type="arabicPeriod"/>
            </a:pPr>
            <a:r>
              <a:rPr lang="sk-SK" dirty="0"/>
              <a:t>ANION EXCHANGE CHROMATOGRAPHY (AEXC) – </a:t>
            </a:r>
            <a:r>
              <a:rPr lang="sk-SK" dirty="0" err="1"/>
              <a:t>o-NPG</a:t>
            </a:r>
            <a:r>
              <a:rPr lang="sk-SK" dirty="0"/>
              <a:t> + </a:t>
            </a:r>
            <a:r>
              <a:rPr lang="sk-SK" dirty="0" err="1"/>
              <a:t>photometer</a:t>
            </a:r>
            <a:r>
              <a:rPr lang="sk-SK" dirty="0"/>
              <a:t> (</a:t>
            </a:r>
            <a:r>
              <a:rPr lang="sk-SK" dirty="0" err="1"/>
              <a:t>enzymatic</a:t>
            </a:r>
            <a:r>
              <a:rPr lang="sk-SK" dirty="0"/>
              <a:t> </a:t>
            </a:r>
            <a:r>
              <a:rPr lang="sk-SK" dirty="0" err="1"/>
              <a:t>activity</a:t>
            </a:r>
            <a:r>
              <a:rPr lang="sk-SK" dirty="0"/>
              <a:t> </a:t>
            </a:r>
            <a:r>
              <a:rPr lang="sk-SK" dirty="0" err="1"/>
              <a:t>assay</a:t>
            </a:r>
            <a:r>
              <a:rPr lang="sk-SK" dirty="0"/>
              <a:t>)</a:t>
            </a:r>
          </a:p>
          <a:p>
            <a:pPr marL="514350" indent="-514350">
              <a:buFont typeface="+mj-lt"/>
              <a:buAutoNum type="arabicPeriod"/>
            </a:pPr>
            <a:r>
              <a:rPr lang="sk-SK" dirty="0"/>
              <a:t>SDS – PAGE – </a:t>
            </a:r>
            <a:r>
              <a:rPr lang="sk-SK" dirty="0" err="1"/>
              <a:t>gel</a:t>
            </a:r>
            <a:r>
              <a:rPr lang="sk-SK" dirty="0"/>
              <a:t> + </a:t>
            </a:r>
            <a:r>
              <a:rPr lang="sk-SK" dirty="0" err="1"/>
              <a:t>calibration</a:t>
            </a:r>
            <a:r>
              <a:rPr lang="sk-SK" dirty="0"/>
              <a:t> </a:t>
            </a:r>
            <a:r>
              <a:rPr lang="sk-SK" dirty="0" err="1"/>
              <a:t>line</a:t>
            </a:r>
            <a:r>
              <a:rPr lang="sk-SK" dirty="0"/>
              <a:t> (</a:t>
            </a:r>
            <a:r>
              <a:rPr lang="sk-SK" dirty="0" err="1"/>
              <a:t>purity</a:t>
            </a:r>
            <a:r>
              <a:rPr lang="sk-SK" dirty="0"/>
              <a:t>, </a:t>
            </a:r>
            <a:r>
              <a:rPr lang="sk-SK" dirty="0" err="1"/>
              <a:t>molecular</a:t>
            </a:r>
            <a:r>
              <a:rPr lang="sk-SK" dirty="0"/>
              <a:t> </a:t>
            </a:r>
            <a:r>
              <a:rPr lang="sk-SK" dirty="0" err="1"/>
              <a:t>weight</a:t>
            </a:r>
            <a:r>
              <a:rPr lang="sk-SK" dirty="0"/>
              <a:t> – </a:t>
            </a:r>
            <a:r>
              <a:rPr lang="sk-SK" dirty="0" err="1"/>
              <a:t>lactase</a:t>
            </a:r>
            <a:r>
              <a:rPr lang="sk-SK" dirty="0"/>
              <a:t>)</a:t>
            </a:r>
          </a:p>
          <a:p>
            <a:pPr marL="514350" indent="-514350">
              <a:buFont typeface="+mj-lt"/>
              <a:buAutoNum type="arabicPeriod"/>
            </a:pPr>
            <a:r>
              <a:rPr lang="sk-SK" b="1" dirty="0"/>
              <a:t>RAW MILK TEST – </a:t>
            </a:r>
            <a:r>
              <a:rPr lang="sk-SK" b="1" dirty="0" err="1"/>
              <a:t>colour</a:t>
            </a:r>
            <a:r>
              <a:rPr lang="sk-SK" b="1" dirty="0"/>
              <a:t> </a:t>
            </a:r>
            <a:r>
              <a:rPr lang="sk-SK" b="1" dirty="0" err="1"/>
              <a:t>change</a:t>
            </a:r>
            <a:r>
              <a:rPr lang="sk-SK" b="1" dirty="0"/>
              <a:t> (</a:t>
            </a:r>
            <a:r>
              <a:rPr lang="sk-SK" b="1" dirty="0" err="1"/>
              <a:t>conc</a:t>
            </a:r>
            <a:r>
              <a:rPr lang="sk-SK" b="1" dirty="0"/>
              <a:t>. </a:t>
            </a:r>
            <a:r>
              <a:rPr lang="sk-SK" b="1" dirty="0" err="1"/>
              <a:t>of</a:t>
            </a:r>
            <a:r>
              <a:rPr lang="sk-SK" b="1" dirty="0"/>
              <a:t> </a:t>
            </a:r>
            <a:r>
              <a:rPr lang="sk-SK" b="1" dirty="0" err="1"/>
              <a:t>glucose</a:t>
            </a:r>
            <a:r>
              <a:rPr lang="sk-SK" b="1" dirty="0"/>
              <a:t>)</a:t>
            </a:r>
          </a:p>
          <a:p>
            <a:pPr marL="514350" indent="-514350">
              <a:buFont typeface="+mj-lt"/>
              <a:buAutoNum type="arabicPeriod"/>
            </a:pPr>
            <a:r>
              <a:rPr lang="sk-SK" dirty="0"/>
              <a:t>EVALUATION </a:t>
            </a:r>
          </a:p>
        </p:txBody>
      </p:sp>
    </p:spTree>
    <p:extLst>
      <p:ext uri="{BB962C8B-B14F-4D97-AF65-F5344CB8AC3E}">
        <p14:creationId xmlns:p14="http://schemas.microsoft.com/office/powerpoint/2010/main" val="42807300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/>
              <a:t>RAW MILK TEST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838200" y="1825625"/>
            <a:ext cx="7368822" cy="43513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Test 100 </a:t>
            </a:r>
            <a:r>
              <a:rPr lang="en-US" dirty="0">
                <a:sym typeface="Symbol"/>
              </a:rPr>
              <a:t>L 25% eluate + 1 mL raw milk.</a:t>
            </a:r>
            <a:endParaRPr lang="en-US" noProof="1"/>
          </a:p>
          <a:p>
            <a:r>
              <a:rPr lang="en-US" b="1" noProof="1"/>
              <a:t>Observation: </a:t>
            </a:r>
            <a:r>
              <a:rPr lang="en-US" noProof="1"/>
              <a:t>We saw no color change in the control, t</a:t>
            </a:r>
            <a:r>
              <a:rPr lang="en-US" baseline="-25000" noProof="1"/>
              <a:t>0</a:t>
            </a:r>
            <a:r>
              <a:rPr lang="en-US" noProof="1"/>
              <a:t>, t</a:t>
            </a:r>
            <a:r>
              <a:rPr lang="en-US" baseline="-25000" noProof="1"/>
              <a:t>20 </a:t>
            </a:r>
            <a:r>
              <a:rPr lang="en-US" noProof="1"/>
              <a:t>&amp; t</a:t>
            </a:r>
            <a:r>
              <a:rPr lang="en-US" baseline="-25000" noProof="1"/>
              <a:t>40</a:t>
            </a:r>
            <a:r>
              <a:rPr lang="en-US" noProof="1"/>
              <a:t>. After that we added 200 μl we testet the t</a:t>
            </a:r>
            <a:r>
              <a:rPr lang="en-US" baseline="-25000" noProof="1"/>
              <a:t>80</a:t>
            </a:r>
            <a:r>
              <a:rPr lang="en-US" noProof="1"/>
              <a:t> that had a dark green color. We testet again at t</a:t>
            </a:r>
            <a:r>
              <a:rPr lang="en-US" baseline="-25000" noProof="1"/>
              <a:t>110</a:t>
            </a:r>
            <a:r>
              <a:rPr lang="en-US" noProof="1"/>
              <a:t> what gave an evan darker green color.</a:t>
            </a:r>
          </a:p>
          <a:p>
            <a:r>
              <a:rPr lang="en-US" b="1" noProof="1"/>
              <a:t>Evaluation: </a:t>
            </a:r>
            <a:r>
              <a:rPr lang="en-US" noProof="1"/>
              <a:t>There was no glucose in the control, t</a:t>
            </a:r>
            <a:r>
              <a:rPr lang="en-US" baseline="-25000" noProof="1"/>
              <a:t>0</a:t>
            </a:r>
            <a:r>
              <a:rPr lang="en-US" noProof="1"/>
              <a:t>, t</a:t>
            </a:r>
            <a:r>
              <a:rPr lang="en-US" baseline="-25000" noProof="1"/>
              <a:t>20 </a:t>
            </a:r>
            <a:r>
              <a:rPr lang="en-US" noProof="1"/>
              <a:t>&amp; t</a:t>
            </a:r>
            <a:r>
              <a:rPr lang="en-US" baseline="-25000" noProof="1"/>
              <a:t>40</a:t>
            </a:r>
            <a:r>
              <a:rPr lang="en-US" noProof="1"/>
              <a:t>. In the t</a:t>
            </a:r>
            <a:r>
              <a:rPr lang="en-US" baseline="-25000" noProof="1"/>
              <a:t>80 </a:t>
            </a:r>
            <a:r>
              <a:rPr lang="en-US" noProof="1"/>
              <a:t>there was 8,3 mmol/L glucose and in t</a:t>
            </a:r>
            <a:r>
              <a:rPr lang="en-US" baseline="-25000" noProof="1"/>
              <a:t>110</a:t>
            </a:r>
            <a:r>
              <a:rPr lang="en-US" noProof="1"/>
              <a:t> there was more than 55,6 mmol/L glucose.</a:t>
            </a:r>
            <a:endParaRPr lang="en-US" b="1" noProof="1"/>
          </a:p>
          <a:p>
            <a:r>
              <a:rPr lang="en-US" b="1" noProof="1"/>
              <a:t>Conclusion: </a:t>
            </a:r>
            <a:r>
              <a:rPr lang="en-US" noProof="1"/>
              <a:t>our isolated lactase could change raw milk containing lactose into lactose-free raw milk after adding more. </a:t>
            </a:r>
          </a:p>
        </p:txBody>
      </p:sp>
      <p:pic>
        <p:nvPicPr>
          <p:cNvPr id="13" name="Billede 12" descr="Et billede, der indeholder tekst, skærmbillede, Font/skrifttype, linje/række&#10;&#10;AI-genereret indhold kan være ukorrekt.">
            <a:extLst>
              <a:ext uri="{FF2B5EF4-FFF2-40B4-BE49-F238E27FC236}">
                <a16:creationId xmlns:a16="http://schemas.microsoft.com/office/drawing/2014/main" id="{2CCC25B7-66CE-C09B-90F9-5AE5B47590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0363" y="181696"/>
            <a:ext cx="4643437" cy="1460500"/>
          </a:xfrm>
          <a:prstGeom prst="rect">
            <a:avLst/>
          </a:prstGeom>
        </p:spPr>
      </p:pic>
      <p:pic>
        <p:nvPicPr>
          <p:cNvPr id="17" name="Billede 16" descr="Et billede, der indeholder tekst, Font/skrifttype, filtpen, skriveredskab&#10;&#10;AI-genereret indhold kan være ukorrekt.">
            <a:extLst>
              <a:ext uri="{FF2B5EF4-FFF2-40B4-BE49-F238E27FC236}">
                <a16:creationId xmlns:a16="http://schemas.microsoft.com/office/drawing/2014/main" id="{6D8246D0-E8EF-3681-7C63-5BB3F390BA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55"/>
          <a:stretch>
            <a:fillRect/>
          </a:stretch>
        </p:blipFill>
        <p:spPr>
          <a:xfrm>
            <a:off x="10076105" y="1825625"/>
            <a:ext cx="1692761" cy="612424"/>
          </a:xfrm>
          <a:prstGeom prst="rect">
            <a:avLst/>
          </a:prstGeom>
        </p:spPr>
      </p:pic>
      <p:pic>
        <p:nvPicPr>
          <p:cNvPr id="21" name="Billede 20" descr="Et billede, der indeholder tekst, Post-it-note, Font/skrifttype, Rektangel&#10;&#10;AI-genereret indhold kan være ukorrekt.">
            <a:extLst>
              <a:ext uri="{FF2B5EF4-FFF2-40B4-BE49-F238E27FC236}">
                <a16:creationId xmlns:a16="http://schemas.microsoft.com/office/drawing/2014/main" id="{BBF45EC6-C29C-E7FC-4B2D-81BA1C63B9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6105" y="2621478"/>
            <a:ext cx="1692761" cy="581562"/>
          </a:xfrm>
          <a:prstGeom prst="rect">
            <a:avLst/>
          </a:prstGeom>
        </p:spPr>
      </p:pic>
      <p:pic>
        <p:nvPicPr>
          <p:cNvPr id="23" name="Billede 22" descr="Et billede, der indeholder tekst, Font/skrifttype, Rektangel, hvid&#10;&#10;AI-genereret indhold kan være ukorrekt.">
            <a:extLst>
              <a:ext uri="{FF2B5EF4-FFF2-40B4-BE49-F238E27FC236}">
                <a16:creationId xmlns:a16="http://schemas.microsoft.com/office/drawing/2014/main" id="{251E28C4-CD9E-E230-2FD1-6A60BDF628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6105" y="3381636"/>
            <a:ext cx="1692761" cy="532554"/>
          </a:xfrm>
          <a:prstGeom prst="rect">
            <a:avLst/>
          </a:prstGeom>
        </p:spPr>
      </p:pic>
      <p:pic>
        <p:nvPicPr>
          <p:cNvPr id="25" name="Billede 24">
            <a:extLst>
              <a:ext uri="{FF2B5EF4-FFF2-40B4-BE49-F238E27FC236}">
                <a16:creationId xmlns:a16="http://schemas.microsoft.com/office/drawing/2014/main" id="{78043CF0-D779-1C98-B136-A79E76F8E7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6105" y="4092786"/>
            <a:ext cx="1692761" cy="534556"/>
          </a:xfrm>
          <a:prstGeom prst="rect">
            <a:avLst/>
          </a:prstGeom>
        </p:spPr>
      </p:pic>
      <p:pic>
        <p:nvPicPr>
          <p:cNvPr id="27" name="Billede 26">
            <a:extLst>
              <a:ext uri="{FF2B5EF4-FFF2-40B4-BE49-F238E27FC236}">
                <a16:creationId xmlns:a16="http://schemas.microsoft.com/office/drawing/2014/main" id="{DCD2C3E6-19F9-0903-1344-DB4B8F2B6BB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5" r="22181"/>
          <a:stretch>
            <a:fillRect/>
          </a:stretch>
        </p:blipFill>
        <p:spPr>
          <a:xfrm>
            <a:off x="10076105" y="4805938"/>
            <a:ext cx="1692761" cy="612424"/>
          </a:xfrm>
          <a:prstGeom prst="rect">
            <a:avLst/>
          </a:prstGeom>
        </p:spPr>
      </p:pic>
      <p:pic>
        <p:nvPicPr>
          <p:cNvPr id="29" name="Billede 28" descr="Et billede, der indeholder skærmbillede, tekst, design&#10;&#10;AI-genereret indhold kan være ukorrekt.">
            <a:extLst>
              <a:ext uri="{FF2B5EF4-FFF2-40B4-BE49-F238E27FC236}">
                <a16:creationId xmlns:a16="http://schemas.microsoft.com/office/drawing/2014/main" id="{40D958D0-4C67-D28E-A895-A26BA9CCAEE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7393" y="4805938"/>
            <a:ext cx="549862" cy="677508"/>
          </a:xfrm>
          <a:prstGeom prst="rect">
            <a:avLst/>
          </a:prstGeom>
        </p:spPr>
      </p:pic>
      <p:pic>
        <p:nvPicPr>
          <p:cNvPr id="31" name="Billede 30" descr="Et billede, der indeholder tekst, skærmbillede, design&#10;&#10;AI-genereret indhold kan være ukorrekt.">
            <a:extLst>
              <a:ext uri="{FF2B5EF4-FFF2-40B4-BE49-F238E27FC236}">
                <a16:creationId xmlns:a16="http://schemas.microsoft.com/office/drawing/2014/main" id="{770B72CA-2A02-A1E4-8C74-8B2E099BED1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8298" y="4049877"/>
            <a:ext cx="549862" cy="756061"/>
          </a:xfrm>
          <a:prstGeom prst="rect">
            <a:avLst/>
          </a:prstGeom>
        </p:spPr>
      </p:pic>
      <p:pic>
        <p:nvPicPr>
          <p:cNvPr id="32" name="Billede 31" descr="Et billede, der indeholder tekst, skærmbillede, design&#10;&#10;AI-genereret indhold kan være ukorrekt.">
            <a:extLst>
              <a:ext uri="{FF2B5EF4-FFF2-40B4-BE49-F238E27FC236}">
                <a16:creationId xmlns:a16="http://schemas.microsoft.com/office/drawing/2014/main" id="{66E6756C-70B8-9409-E2A1-17154273DAD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8298" y="3372369"/>
            <a:ext cx="549862" cy="756061"/>
          </a:xfrm>
          <a:prstGeom prst="rect">
            <a:avLst/>
          </a:prstGeom>
        </p:spPr>
      </p:pic>
      <p:pic>
        <p:nvPicPr>
          <p:cNvPr id="33" name="Billede 32" descr="Et billede, der indeholder tekst, skærmbillede, design&#10;&#10;AI-genereret indhold kan være ukorrekt.">
            <a:extLst>
              <a:ext uri="{FF2B5EF4-FFF2-40B4-BE49-F238E27FC236}">
                <a16:creationId xmlns:a16="http://schemas.microsoft.com/office/drawing/2014/main" id="{AA782E02-F608-4C47-AC6C-51A7768C345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8298" y="2646504"/>
            <a:ext cx="549862" cy="756061"/>
          </a:xfrm>
          <a:prstGeom prst="rect">
            <a:avLst/>
          </a:prstGeom>
        </p:spPr>
      </p:pic>
      <p:pic>
        <p:nvPicPr>
          <p:cNvPr id="34" name="Billede 33" descr="Et billede, der indeholder tekst, skærmbillede, design&#10;&#10;AI-genereret indhold kan være ukorrekt.">
            <a:extLst>
              <a:ext uri="{FF2B5EF4-FFF2-40B4-BE49-F238E27FC236}">
                <a16:creationId xmlns:a16="http://schemas.microsoft.com/office/drawing/2014/main" id="{A9C41B18-959B-490D-FB31-02A7A340C8B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8298" y="1860247"/>
            <a:ext cx="549862" cy="756061"/>
          </a:xfrm>
          <a:prstGeom prst="rect">
            <a:avLst/>
          </a:prstGeom>
        </p:spPr>
      </p:pic>
      <p:pic>
        <p:nvPicPr>
          <p:cNvPr id="36" name="Billede 35" descr="Et billede, der indeholder tekst, Font/skrifttype, Rektangel, nummer/tal&#10;&#10;AI-genereret indhold kan være ukorrekt.">
            <a:extLst>
              <a:ext uri="{FF2B5EF4-FFF2-40B4-BE49-F238E27FC236}">
                <a16:creationId xmlns:a16="http://schemas.microsoft.com/office/drawing/2014/main" id="{9A210140-3239-E594-4AA8-61E8F6096E4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8" r="15703" b="8427"/>
          <a:stretch>
            <a:fillRect/>
          </a:stretch>
        </p:blipFill>
        <p:spPr>
          <a:xfrm>
            <a:off x="10076105" y="5596958"/>
            <a:ext cx="1692761" cy="532554"/>
          </a:xfrm>
          <a:prstGeom prst="rect">
            <a:avLst/>
          </a:prstGeom>
        </p:spPr>
      </p:pic>
      <p:pic>
        <p:nvPicPr>
          <p:cNvPr id="38" name="Billede 37" descr="Et billede, der indeholder tekst, skærmbillede, Font/skrifttype, design&#10;&#10;AI-genereret indhold kan være ukorrekt.">
            <a:extLst>
              <a:ext uri="{FF2B5EF4-FFF2-40B4-BE49-F238E27FC236}">
                <a16:creationId xmlns:a16="http://schemas.microsoft.com/office/drawing/2014/main" id="{5EA73871-73F8-9FC7-8518-38E0A8D7F10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0205" y="5592195"/>
            <a:ext cx="565113" cy="64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7689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5033" y="365125"/>
            <a:ext cx="10728767" cy="1325563"/>
          </a:xfrm>
        </p:spPr>
        <p:txBody>
          <a:bodyPr/>
          <a:lstStyle/>
          <a:p>
            <a:r>
              <a:rPr lang="sk-SK" b="1" dirty="0" err="1"/>
              <a:t>Evaluation</a:t>
            </a:r>
            <a:r>
              <a:rPr lang="sk-SK" b="1" dirty="0"/>
              <a:t> </a:t>
            </a:r>
            <a:r>
              <a:rPr lang="sk-SK" b="1" dirty="0" err="1"/>
              <a:t>Steps</a:t>
            </a:r>
            <a:r>
              <a:rPr lang="sk-SK" b="1" dirty="0"/>
              <a:t> </a:t>
            </a:r>
            <a:r>
              <a:rPr lang="sk-SK" b="1" dirty="0" err="1"/>
              <a:t>of</a:t>
            </a:r>
            <a:r>
              <a:rPr lang="sk-SK" b="1" dirty="0"/>
              <a:t> </a:t>
            </a:r>
            <a:r>
              <a:rPr lang="sk-SK" b="1" dirty="0" err="1"/>
              <a:t>our</a:t>
            </a:r>
            <a:r>
              <a:rPr lang="sk-SK" b="1" dirty="0"/>
              <a:t> Experiment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544009" y="1825625"/>
            <a:ext cx="11331615" cy="4351338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sk-SK" dirty="0"/>
              <a:t>PARTICLE FREE LYSATE – </a:t>
            </a:r>
            <a:r>
              <a:rPr lang="sk-SK" dirty="0" err="1"/>
              <a:t>o-NPG-test</a:t>
            </a:r>
            <a:r>
              <a:rPr lang="sk-SK" dirty="0"/>
              <a:t> (</a:t>
            </a:r>
            <a:r>
              <a:rPr lang="sk-SK" dirty="0" err="1"/>
              <a:t>enzymatic</a:t>
            </a:r>
            <a:r>
              <a:rPr lang="sk-SK" dirty="0"/>
              <a:t> </a:t>
            </a:r>
            <a:r>
              <a:rPr lang="sk-SK" dirty="0" err="1"/>
              <a:t>activity</a:t>
            </a:r>
            <a:r>
              <a:rPr lang="sk-SK" dirty="0"/>
              <a:t> </a:t>
            </a:r>
            <a:r>
              <a:rPr lang="sk-SK" dirty="0" err="1"/>
              <a:t>assay</a:t>
            </a:r>
            <a:r>
              <a:rPr lang="sk-SK" dirty="0"/>
              <a:t>)</a:t>
            </a:r>
          </a:p>
          <a:p>
            <a:pPr marL="514350" indent="-514350">
              <a:buFont typeface="+mj-lt"/>
              <a:buAutoNum type="arabicPeriod"/>
            </a:pPr>
            <a:r>
              <a:rPr lang="sk-SK" dirty="0"/>
              <a:t>ANION EXCHANGE CHROMATOGRAPHY (AEXC) – </a:t>
            </a:r>
            <a:r>
              <a:rPr lang="sk-SK" dirty="0" err="1"/>
              <a:t>o-NPG</a:t>
            </a:r>
            <a:r>
              <a:rPr lang="sk-SK" dirty="0"/>
              <a:t> + </a:t>
            </a:r>
            <a:r>
              <a:rPr lang="sk-SK" dirty="0" err="1"/>
              <a:t>photometer</a:t>
            </a:r>
            <a:r>
              <a:rPr lang="sk-SK" dirty="0"/>
              <a:t> (</a:t>
            </a:r>
            <a:r>
              <a:rPr lang="sk-SK" dirty="0" err="1"/>
              <a:t>enzymatic</a:t>
            </a:r>
            <a:r>
              <a:rPr lang="sk-SK" dirty="0"/>
              <a:t> </a:t>
            </a:r>
            <a:r>
              <a:rPr lang="sk-SK" dirty="0" err="1"/>
              <a:t>activity</a:t>
            </a:r>
            <a:r>
              <a:rPr lang="sk-SK" dirty="0"/>
              <a:t> </a:t>
            </a:r>
            <a:r>
              <a:rPr lang="sk-SK" dirty="0" err="1"/>
              <a:t>assay</a:t>
            </a:r>
            <a:r>
              <a:rPr lang="sk-SK" dirty="0"/>
              <a:t>)</a:t>
            </a:r>
          </a:p>
          <a:p>
            <a:pPr marL="514350" indent="-514350">
              <a:buFont typeface="+mj-lt"/>
              <a:buAutoNum type="arabicPeriod"/>
            </a:pPr>
            <a:r>
              <a:rPr lang="sk-SK" dirty="0"/>
              <a:t>SDS – PAGE – </a:t>
            </a:r>
            <a:r>
              <a:rPr lang="sk-SK" dirty="0" err="1"/>
              <a:t>gel</a:t>
            </a:r>
            <a:r>
              <a:rPr lang="sk-SK" dirty="0"/>
              <a:t> + </a:t>
            </a:r>
            <a:r>
              <a:rPr lang="sk-SK" dirty="0" err="1"/>
              <a:t>calibration</a:t>
            </a:r>
            <a:r>
              <a:rPr lang="sk-SK" dirty="0"/>
              <a:t> </a:t>
            </a:r>
            <a:r>
              <a:rPr lang="sk-SK" dirty="0" err="1"/>
              <a:t>line</a:t>
            </a:r>
            <a:r>
              <a:rPr lang="sk-SK" dirty="0"/>
              <a:t> (</a:t>
            </a:r>
            <a:r>
              <a:rPr lang="sk-SK" dirty="0" err="1"/>
              <a:t>purity</a:t>
            </a:r>
            <a:r>
              <a:rPr lang="sk-SK" dirty="0"/>
              <a:t>, </a:t>
            </a:r>
            <a:r>
              <a:rPr lang="sk-SK" dirty="0" err="1"/>
              <a:t>molecular</a:t>
            </a:r>
            <a:r>
              <a:rPr lang="sk-SK" dirty="0"/>
              <a:t> </a:t>
            </a:r>
            <a:r>
              <a:rPr lang="sk-SK" dirty="0" err="1"/>
              <a:t>weight</a:t>
            </a:r>
            <a:r>
              <a:rPr lang="sk-SK" dirty="0"/>
              <a:t> – </a:t>
            </a:r>
            <a:r>
              <a:rPr lang="sk-SK" dirty="0" err="1"/>
              <a:t>lactase</a:t>
            </a:r>
            <a:r>
              <a:rPr lang="sk-SK" dirty="0"/>
              <a:t>)</a:t>
            </a:r>
          </a:p>
          <a:p>
            <a:pPr marL="514350" indent="-514350">
              <a:buFont typeface="+mj-lt"/>
              <a:buAutoNum type="arabicPeriod"/>
            </a:pPr>
            <a:r>
              <a:rPr lang="sk-SK" dirty="0"/>
              <a:t>RAW MILK TEST – </a:t>
            </a:r>
            <a:r>
              <a:rPr lang="sk-SK" dirty="0" err="1"/>
              <a:t>colour</a:t>
            </a:r>
            <a:r>
              <a:rPr lang="sk-SK" dirty="0"/>
              <a:t> </a:t>
            </a:r>
            <a:r>
              <a:rPr lang="sk-SK" dirty="0" err="1"/>
              <a:t>change</a:t>
            </a:r>
            <a:r>
              <a:rPr lang="sk-SK" dirty="0"/>
              <a:t> (</a:t>
            </a:r>
            <a:r>
              <a:rPr lang="sk-SK" dirty="0" err="1"/>
              <a:t>conc</a:t>
            </a:r>
            <a:r>
              <a:rPr lang="sk-SK" dirty="0"/>
              <a:t>. </a:t>
            </a:r>
            <a:r>
              <a:rPr lang="sk-SK" dirty="0" err="1"/>
              <a:t>of</a:t>
            </a:r>
            <a:r>
              <a:rPr lang="sk-SK" dirty="0"/>
              <a:t> </a:t>
            </a:r>
            <a:r>
              <a:rPr lang="sk-SK" dirty="0" err="1"/>
              <a:t>glucose</a:t>
            </a:r>
            <a:r>
              <a:rPr lang="sk-SK" dirty="0"/>
              <a:t>)</a:t>
            </a:r>
          </a:p>
          <a:p>
            <a:pPr marL="514350" indent="-514350">
              <a:buFont typeface="+mj-lt"/>
              <a:buAutoNum type="arabicPeriod"/>
            </a:pPr>
            <a:r>
              <a:rPr lang="sk-SK" b="1" dirty="0"/>
              <a:t>EVALUATION </a:t>
            </a:r>
          </a:p>
        </p:txBody>
      </p:sp>
    </p:spTree>
    <p:extLst>
      <p:ext uri="{BB962C8B-B14F-4D97-AF65-F5344CB8AC3E}">
        <p14:creationId xmlns:p14="http://schemas.microsoft.com/office/powerpoint/2010/main" val="32628276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4F53C5F-AA4B-6E8C-25F6-ADED8D2AAD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/>
              <a:t>EVALUATION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095AE83C-9156-5800-CF00-39DE043496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1180886" cy="47958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noProof="0" dirty="0"/>
              <a:t>In comparison of </a:t>
            </a:r>
            <a:r>
              <a:rPr lang="en-US" dirty="0"/>
              <a:t>our results of AEXC we saw the highest lactase activity in the 25% elute and the highest amount of lactase in SDS – PAGE in the 25% elute. </a:t>
            </a:r>
            <a:r>
              <a:rPr lang="sk-SK" dirty="0" err="1"/>
              <a:t>Meaning</a:t>
            </a:r>
            <a:r>
              <a:rPr lang="sk-SK" dirty="0"/>
              <a:t> </a:t>
            </a:r>
            <a:r>
              <a:rPr lang="sk-SK" dirty="0" err="1"/>
              <a:t>we</a:t>
            </a:r>
            <a:r>
              <a:rPr lang="sk-SK" dirty="0"/>
              <a:t> </a:t>
            </a:r>
            <a:r>
              <a:rPr lang="sk-SK" dirty="0" err="1"/>
              <a:t>sucessfully</a:t>
            </a:r>
            <a:r>
              <a:rPr lang="sk-SK" dirty="0"/>
              <a:t> </a:t>
            </a:r>
            <a:r>
              <a:rPr lang="sk-SK" dirty="0" err="1"/>
              <a:t>purified</a:t>
            </a:r>
            <a:r>
              <a:rPr lang="sk-SK" dirty="0"/>
              <a:t> </a:t>
            </a:r>
            <a:r>
              <a:rPr lang="sk-SK" dirty="0" err="1"/>
              <a:t>the</a:t>
            </a:r>
            <a:r>
              <a:rPr lang="sk-SK" dirty="0"/>
              <a:t> </a:t>
            </a:r>
            <a:r>
              <a:rPr lang="sk-SK" dirty="0" err="1"/>
              <a:t>Lactase</a:t>
            </a:r>
            <a:r>
              <a:rPr lang="sk-SK" dirty="0"/>
              <a:t> in </a:t>
            </a:r>
            <a:r>
              <a:rPr lang="sk-SK" dirty="0" err="1"/>
              <a:t>the</a:t>
            </a:r>
            <a:r>
              <a:rPr lang="sk-SK" dirty="0"/>
              <a:t> </a:t>
            </a:r>
            <a:r>
              <a:rPr lang="sk-SK" dirty="0" err="1"/>
              <a:t>lysate</a:t>
            </a:r>
            <a:r>
              <a:rPr lang="sk-SK" dirty="0"/>
              <a:t>. </a:t>
            </a:r>
            <a:endParaRPr lang="en-US" noProof="0" dirty="0"/>
          </a:p>
          <a:p>
            <a:pPr marL="0" indent="0">
              <a:buNone/>
            </a:pPr>
            <a:endParaRPr lang="en-US" noProof="0" dirty="0"/>
          </a:p>
          <a:p>
            <a:pPr marL="0" indent="0">
              <a:buNone/>
            </a:pPr>
            <a:r>
              <a:rPr lang="en-US" noProof="0" dirty="0"/>
              <a:t>The 25% </a:t>
            </a:r>
            <a:r>
              <a:rPr lang="en-US" dirty="0"/>
              <a:t>elute is suitable for downstream process and further purification of lactase, because according to photometry and SDS – PAGE this is the sample that contains the most lactase. 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8627375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k-SK" b="1" dirty="0" err="1"/>
              <a:t>Thank</a:t>
            </a:r>
            <a:r>
              <a:rPr lang="sk-SK" b="1" dirty="0"/>
              <a:t> </a:t>
            </a:r>
            <a:r>
              <a:rPr lang="sk-SK" b="1" dirty="0" err="1"/>
              <a:t>you</a:t>
            </a:r>
            <a:r>
              <a:rPr lang="sk-SK" b="1" dirty="0"/>
              <a:t> </a:t>
            </a:r>
            <a:r>
              <a:rPr lang="sk-SK" b="1" dirty="0" err="1"/>
              <a:t>for</a:t>
            </a:r>
            <a:r>
              <a:rPr lang="sk-SK" b="1" dirty="0"/>
              <a:t> </a:t>
            </a:r>
            <a:r>
              <a:rPr lang="sk-SK" b="1" dirty="0" err="1"/>
              <a:t>your</a:t>
            </a:r>
            <a:r>
              <a:rPr lang="sk-SK" b="1" dirty="0"/>
              <a:t> </a:t>
            </a:r>
            <a:r>
              <a:rPr lang="sk-SK" b="1" dirty="0" err="1"/>
              <a:t>attention</a:t>
            </a:r>
            <a:r>
              <a:rPr lang="sk-SK" b="1" dirty="0"/>
              <a:t>!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831434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9110" y="145317"/>
            <a:ext cx="10515600" cy="1325563"/>
          </a:xfrm>
        </p:spPr>
        <p:txBody>
          <a:bodyPr/>
          <a:lstStyle/>
          <a:p>
            <a:r>
              <a:rPr lang="sk-SK" b="1" dirty="0"/>
              <a:t>G</a:t>
            </a:r>
            <a:r>
              <a:rPr lang="en-US" b="1" dirty="0" err="1"/>
              <a:t>roup</a:t>
            </a:r>
            <a:r>
              <a:rPr lang="sk-SK" b="1" dirty="0"/>
              <a:t> </a:t>
            </a:r>
            <a:r>
              <a:rPr lang="da-DK" b="1" dirty="0"/>
              <a:t>7 </a:t>
            </a:r>
            <a:r>
              <a:rPr lang="en-US" b="1" dirty="0"/>
              <a:t>presentation of group members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hangingPunct="0">
              <a:lnSpc>
                <a:spcPct val="100000"/>
              </a:lnSpc>
              <a:spcBef>
                <a:spcPts val="0"/>
              </a:spcBef>
              <a:buNone/>
            </a:pPr>
            <a:r>
              <a:rPr lang="sk-SK" dirty="0">
                <a:solidFill>
                  <a:srgbClr val="000000"/>
                </a:solidFill>
                <a:sym typeface="Calibri"/>
              </a:rPr>
              <a:t>Michaela Labudová</a:t>
            </a:r>
          </a:p>
          <a:p>
            <a:pPr marL="0" indent="0" hangingPunct="0">
              <a:lnSpc>
                <a:spcPct val="100000"/>
              </a:lnSpc>
              <a:spcBef>
                <a:spcPts val="0"/>
              </a:spcBef>
              <a:buNone/>
            </a:pPr>
            <a:r>
              <a:rPr lang="sk-SK" dirty="0"/>
              <a:t>Slovakia</a:t>
            </a:r>
            <a:endParaRPr lang="sk-SK" dirty="0">
              <a:solidFill>
                <a:srgbClr val="000000"/>
              </a:solidFill>
              <a:sym typeface="Calibri"/>
            </a:endParaRPr>
          </a:p>
          <a:p>
            <a:pPr marL="0" indent="0">
              <a:buNone/>
            </a:pPr>
            <a:endParaRPr lang="sk-SK" dirty="0"/>
          </a:p>
          <a:p>
            <a:pPr marL="0" indent="0" hangingPunct="0">
              <a:lnSpc>
                <a:spcPct val="100000"/>
              </a:lnSpc>
              <a:spcBef>
                <a:spcPts val="0"/>
              </a:spcBef>
              <a:buNone/>
            </a:pPr>
            <a:r>
              <a:rPr lang="sk-SK" dirty="0">
                <a:solidFill>
                  <a:srgbClr val="000000"/>
                </a:solidFill>
                <a:sym typeface="Calibri"/>
              </a:rPr>
              <a:t>Zuzana </a:t>
            </a:r>
            <a:r>
              <a:rPr lang="sk-SK" dirty="0" err="1">
                <a:solidFill>
                  <a:srgbClr val="000000"/>
                </a:solidFill>
                <a:sym typeface="Calibri"/>
              </a:rPr>
              <a:t>Zackova</a:t>
            </a:r>
            <a:endParaRPr lang="sk-SK" dirty="0">
              <a:solidFill>
                <a:srgbClr val="000000"/>
              </a:solidFill>
              <a:sym typeface="Calibri"/>
            </a:endParaRPr>
          </a:p>
          <a:p>
            <a:pPr marL="0" indent="0" hangingPunct="0">
              <a:lnSpc>
                <a:spcPct val="100000"/>
              </a:lnSpc>
              <a:spcBef>
                <a:spcPts val="0"/>
              </a:spcBef>
              <a:buNone/>
            </a:pPr>
            <a:r>
              <a:rPr lang="sk-SK" dirty="0" err="1"/>
              <a:t>Czech</a:t>
            </a:r>
            <a:r>
              <a:rPr lang="sk-SK" dirty="0"/>
              <a:t> </a:t>
            </a:r>
            <a:r>
              <a:rPr lang="sk-SK" dirty="0" err="1"/>
              <a:t>Republic</a:t>
            </a:r>
            <a:endParaRPr lang="sk-SK" dirty="0">
              <a:solidFill>
                <a:srgbClr val="000000"/>
              </a:solidFill>
              <a:sym typeface="Calibri"/>
            </a:endParaRPr>
          </a:p>
          <a:p>
            <a:pPr marL="0" indent="0">
              <a:buNone/>
            </a:pPr>
            <a:endParaRPr lang="sk-SK" dirty="0"/>
          </a:p>
          <a:p>
            <a:pPr marL="0" indent="0" hangingPunct="0">
              <a:lnSpc>
                <a:spcPct val="100000"/>
              </a:lnSpc>
              <a:spcBef>
                <a:spcPts val="0"/>
              </a:spcBef>
              <a:buNone/>
            </a:pPr>
            <a:r>
              <a:rPr lang="sk-SK" dirty="0">
                <a:solidFill>
                  <a:srgbClr val="000000"/>
                </a:solidFill>
                <a:sym typeface="Calibri"/>
              </a:rPr>
              <a:t>Agnes Sørensen</a:t>
            </a:r>
          </a:p>
          <a:p>
            <a:pPr marL="0" indent="0" hangingPunct="0">
              <a:lnSpc>
                <a:spcPct val="100000"/>
              </a:lnSpc>
              <a:spcBef>
                <a:spcPts val="0"/>
              </a:spcBef>
              <a:buNone/>
            </a:pPr>
            <a:r>
              <a:rPr lang="sk-SK" dirty="0" err="1"/>
              <a:t>Denmark</a:t>
            </a:r>
            <a:endParaRPr lang="sk-SK" dirty="0">
              <a:solidFill>
                <a:srgbClr val="000000"/>
              </a:solidFill>
              <a:sym typeface="Calibri"/>
            </a:endParaRPr>
          </a:p>
          <a:p>
            <a:pPr marL="0" indent="0">
              <a:buNone/>
            </a:pPr>
            <a:endParaRPr lang="sk-SK" dirty="0"/>
          </a:p>
        </p:txBody>
      </p:sp>
      <p:pic>
        <p:nvPicPr>
          <p:cNvPr id="1028" name="Picture 4" descr="Flag of Slovakia | Symbols, Colors, Design | Britannica">
            <a:extLst>
              <a:ext uri="{FF2B5EF4-FFF2-40B4-BE49-F238E27FC236}">
                <a16:creationId xmlns:a16="http://schemas.microsoft.com/office/drawing/2014/main" id="{FA47F989-8515-DDAD-7FE4-01A09B186A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0703" y="1825625"/>
            <a:ext cx="1645292" cy="999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Billede 8" descr="Et billede, der indeholder flag, Rektangel, Grafik&#10;&#10;AI-genereret indhold kan være ukorrekt.">
            <a:extLst>
              <a:ext uri="{FF2B5EF4-FFF2-40B4-BE49-F238E27FC236}">
                <a16:creationId xmlns:a16="http://schemas.microsoft.com/office/drawing/2014/main" id="{FFA734D7-A379-5138-79F4-76A06536D9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0703" y="3237841"/>
            <a:ext cx="1645292" cy="964779"/>
          </a:xfrm>
          <a:prstGeom prst="rect">
            <a:avLst/>
          </a:prstGeom>
        </p:spPr>
      </p:pic>
      <p:pic>
        <p:nvPicPr>
          <p:cNvPr id="1032" name="Picture 8" descr="Danmarks flag | Nordisk Samarbejde">
            <a:extLst>
              <a:ext uri="{FF2B5EF4-FFF2-40B4-BE49-F238E27FC236}">
                <a16:creationId xmlns:a16="http://schemas.microsoft.com/office/drawing/2014/main" id="{D6C213BC-F8AD-4314-E234-C966052B55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0704" y="4615093"/>
            <a:ext cx="1642686" cy="124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Billede 10" descr="Et billede, der indeholder person, tøj, Ansigt, smil&#10;&#10;AI-genereret indhold kan være ukorrekt.">
            <a:extLst>
              <a:ext uri="{FF2B5EF4-FFF2-40B4-BE49-F238E27FC236}">
                <a16:creationId xmlns:a16="http://schemas.microsoft.com/office/drawing/2014/main" id="{34444744-5BC5-E90F-DA25-EE924BED5A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28792" y="2077900"/>
            <a:ext cx="4684643" cy="3513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7984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5033" y="365125"/>
            <a:ext cx="10728767" cy="1325563"/>
          </a:xfrm>
        </p:spPr>
        <p:txBody>
          <a:bodyPr/>
          <a:lstStyle/>
          <a:p>
            <a:r>
              <a:rPr lang="sk-SK" b="1" dirty="0" err="1"/>
              <a:t>Evaluation</a:t>
            </a:r>
            <a:r>
              <a:rPr lang="sk-SK" b="1" dirty="0"/>
              <a:t> </a:t>
            </a:r>
            <a:r>
              <a:rPr lang="sk-SK" b="1" dirty="0" err="1"/>
              <a:t>Steps</a:t>
            </a:r>
            <a:r>
              <a:rPr lang="sk-SK" b="1" dirty="0"/>
              <a:t> </a:t>
            </a:r>
            <a:r>
              <a:rPr lang="sk-SK" b="1" dirty="0" err="1"/>
              <a:t>of</a:t>
            </a:r>
            <a:r>
              <a:rPr lang="sk-SK" b="1" dirty="0"/>
              <a:t> </a:t>
            </a:r>
            <a:r>
              <a:rPr lang="sk-SK" b="1" dirty="0" err="1"/>
              <a:t>our</a:t>
            </a:r>
            <a:r>
              <a:rPr lang="sk-SK" b="1" dirty="0"/>
              <a:t> Experiment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544009" y="1825625"/>
            <a:ext cx="11331615" cy="4351338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sk-SK" b="1" dirty="0"/>
              <a:t>PARTICLE FREE LYSATE – </a:t>
            </a:r>
            <a:r>
              <a:rPr lang="sk-SK" b="1" dirty="0" err="1"/>
              <a:t>o-NPG-test</a:t>
            </a:r>
            <a:r>
              <a:rPr lang="sk-SK" b="1" dirty="0"/>
              <a:t> (</a:t>
            </a:r>
            <a:r>
              <a:rPr lang="sk-SK" b="1" dirty="0" err="1"/>
              <a:t>enzymatic</a:t>
            </a:r>
            <a:r>
              <a:rPr lang="sk-SK" b="1" dirty="0"/>
              <a:t> </a:t>
            </a:r>
            <a:r>
              <a:rPr lang="sk-SK" b="1" dirty="0" err="1"/>
              <a:t>activity</a:t>
            </a:r>
            <a:r>
              <a:rPr lang="sk-SK" b="1" dirty="0"/>
              <a:t> </a:t>
            </a:r>
            <a:r>
              <a:rPr lang="sk-SK" b="1" dirty="0" err="1"/>
              <a:t>assay</a:t>
            </a:r>
            <a:r>
              <a:rPr lang="sk-SK" b="1" dirty="0"/>
              <a:t>)</a:t>
            </a:r>
          </a:p>
          <a:p>
            <a:pPr marL="514350" indent="-514350">
              <a:buFont typeface="+mj-lt"/>
              <a:buAutoNum type="arabicPeriod"/>
            </a:pPr>
            <a:r>
              <a:rPr lang="sk-SK" dirty="0"/>
              <a:t>ANION EXCHANGE CHROMATOGRAPHY (AEXC) – </a:t>
            </a:r>
            <a:r>
              <a:rPr lang="sk-SK" dirty="0" err="1"/>
              <a:t>o-NPG</a:t>
            </a:r>
            <a:r>
              <a:rPr lang="sk-SK" dirty="0"/>
              <a:t> + </a:t>
            </a:r>
            <a:r>
              <a:rPr lang="sk-SK" dirty="0" err="1"/>
              <a:t>photometer</a:t>
            </a:r>
            <a:r>
              <a:rPr lang="sk-SK" dirty="0"/>
              <a:t> (</a:t>
            </a:r>
            <a:r>
              <a:rPr lang="sk-SK" dirty="0" err="1"/>
              <a:t>enzymatic</a:t>
            </a:r>
            <a:r>
              <a:rPr lang="sk-SK" dirty="0"/>
              <a:t> </a:t>
            </a:r>
            <a:r>
              <a:rPr lang="sk-SK" dirty="0" err="1"/>
              <a:t>activity</a:t>
            </a:r>
            <a:r>
              <a:rPr lang="sk-SK" dirty="0"/>
              <a:t> </a:t>
            </a:r>
            <a:r>
              <a:rPr lang="sk-SK" dirty="0" err="1"/>
              <a:t>assay</a:t>
            </a:r>
            <a:r>
              <a:rPr lang="sk-SK" dirty="0"/>
              <a:t>)</a:t>
            </a:r>
          </a:p>
          <a:p>
            <a:pPr marL="514350" indent="-514350">
              <a:buFont typeface="+mj-lt"/>
              <a:buAutoNum type="arabicPeriod"/>
            </a:pPr>
            <a:r>
              <a:rPr lang="sk-SK" dirty="0"/>
              <a:t>SDS – PAGE – </a:t>
            </a:r>
            <a:r>
              <a:rPr lang="sk-SK" dirty="0" err="1"/>
              <a:t>gel</a:t>
            </a:r>
            <a:r>
              <a:rPr lang="sk-SK" dirty="0"/>
              <a:t> + </a:t>
            </a:r>
            <a:r>
              <a:rPr lang="sk-SK" dirty="0" err="1"/>
              <a:t>calibration</a:t>
            </a:r>
            <a:r>
              <a:rPr lang="sk-SK" dirty="0"/>
              <a:t> </a:t>
            </a:r>
            <a:r>
              <a:rPr lang="sk-SK" dirty="0" err="1"/>
              <a:t>line</a:t>
            </a:r>
            <a:r>
              <a:rPr lang="sk-SK" dirty="0"/>
              <a:t> (</a:t>
            </a:r>
            <a:r>
              <a:rPr lang="sk-SK" dirty="0" err="1"/>
              <a:t>purity</a:t>
            </a:r>
            <a:r>
              <a:rPr lang="sk-SK" dirty="0"/>
              <a:t>, </a:t>
            </a:r>
            <a:r>
              <a:rPr lang="sk-SK" dirty="0" err="1"/>
              <a:t>molecular</a:t>
            </a:r>
            <a:r>
              <a:rPr lang="sk-SK" dirty="0"/>
              <a:t> </a:t>
            </a:r>
            <a:r>
              <a:rPr lang="sk-SK" dirty="0" err="1"/>
              <a:t>weight</a:t>
            </a:r>
            <a:r>
              <a:rPr lang="sk-SK" dirty="0"/>
              <a:t> – </a:t>
            </a:r>
            <a:r>
              <a:rPr lang="sk-SK" dirty="0" err="1"/>
              <a:t>lactase</a:t>
            </a:r>
            <a:r>
              <a:rPr lang="sk-SK" dirty="0"/>
              <a:t>)</a:t>
            </a:r>
          </a:p>
          <a:p>
            <a:pPr marL="514350" indent="-514350">
              <a:buFont typeface="+mj-lt"/>
              <a:buAutoNum type="arabicPeriod"/>
            </a:pPr>
            <a:r>
              <a:rPr lang="sk-SK" dirty="0"/>
              <a:t>RAW MILK TEST – </a:t>
            </a:r>
            <a:r>
              <a:rPr lang="sk-SK" dirty="0" err="1"/>
              <a:t>colour</a:t>
            </a:r>
            <a:r>
              <a:rPr lang="sk-SK" dirty="0"/>
              <a:t> </a:t>
            </a:r>
            <a:r>
              <a:rPr lang="sk-SK" dirty="0" err="1"/>
              <a:t>change</a:t>
            </a:r>
            <a:r>
              <a:rPr lang="sk-SK" dirty="0"/>
              <a:t> (</a:t>
            </a:r>
            <a:r>
              <a:rPr lang="sk-SK" dirty="0" err="1"/>
              <a:t>conc</a:t>
            </a:r>
            <a:r>
              <a:rPr lang="sk-SK" dirty="0"/>
              <a:t>. </a:t>
            </a:r>
            <a:r>
              <a:rPr lang="sk-SK" dirty="0" err="1"/>
              <a:t>of</a:t>
            </a:r>
            <a:r>
              <a:rPr lang="sk-SK" dirty="0"/>
              <a:t> </a:t>
            </a:r>
            <a:r>
              <a:rPr lang="sk-SK" dirty="0" err="1"/>
              <a:t>glucose</a:t>
            </a:r>
            <a:r>
              <a:rPr lang="sk-SK" dirty="0"/>
              <a:t>)</a:t>
            </a:r>
          </a:p>
          <a:p>
            <a:pPr marL="514350" indent="-514350">
              <a:buFont typeface="+mj-lt"/>
              <a:buAutoNum type="arabicPeriod"/>
            </a:pPr>
            <a:r>
              <a:rPr lang="sk-SK" dirty="0"/>
              <a:t>EVALUATION </a:t>
            </a:r>
          </a:p>
        </p:txBody>
      </p:sp>
    </p:spTree>
    <p:extLst>
      <p:ext uri="{BB962C8B-B14F-4D97-AF65-F5344CB8AC3E}">
        <p14:creationId xmlns:p14="http://schemas.microsoft.com/office/powerpoint/2010/main" val="5673586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758854" cy="1325563"/>
          </a:xfrm>
        </p:spPr>
        <p:txBody>
          <a:bodyPr/>
          <a:lstStyle/>
          <a:p>
            <a:r>
              <a:rPr lang="sk-SK" b="1" dirty="0"/>
              <a:t>O-NPG-TEST </a:t>
            </a:r>
            <a:r>
              <a:rPr lang="sk-SK" b="1" dirty="0" err="1"/>
              <a:t>of</a:t>
            </a:r>
            <a:r>
              <a:rPr lang="sk-SK" b="1" dirty="0"/>
              <a:t> 1:10 </a:t>
            </a:r>
            <a:r>
              <a:rPr lang="sk-SK" b="1" dirty="0" err="1"/>
              <a:t>diluted</a:t>
            </a:r>
            <a:r>
              <a:rPr lang="sk-SK" b="1" dirty="0"/>
              <a:t> </a:t>
            </a:r>
            <a:r>
              <a:rPr lang="sk-SK" b="1" dirty="0" err="1"/>
              <a:t>Particle</a:t>
            </a:r>
            <a:r>
              <a:rPr lang="sk-SK" b="1" dirty="0"/>
              <a:t> </a:t>
            </a:r>
            <a:r>
              <a:rPr lang="sk-SK" b="1" dirty="0" err="1"/>
              <a:t>Free</a:t>
            </a:r>
            <a:r>
              <a:rPr lang="sk-SK" b="1" dirty="0"/>
              <a:t> </a:t>
            </a:r>
            <a:r>
              <a:rPr lang="sk-SK" b="1" dirty="0" err="1"/>
              <a:t>Lysate</a:t>
            </a:r>
            <a:endParaRPr lang="sk-SK" b="1" dirty="0"/>
          </a:p>
        </p:txBody>
      </p:sp>
      <p:sp>
        <p:nvSpPr>
          <p:cNvPr id="4" name="BlokTextu 3"/>
          <p:cNvSpPr txBox="1"/>
          <p:nvPr/>
        </p:nvSpPr>
        <p:spPr>
          <a:xfrm>
            <a:off x="937548" y="1692843"/>
            <a:ext cx="7667609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noProof="1"/>
              <a:t>Test 50 </a:t>
            </a:r>
            <a:r>
              <a:rPr lang="en-US" sz="2800" noProof="1">
                <a:sym typeface="Symbol"/>
              </a:rPr>
              <a:t>L supernatant + 500 L o-NPG-solution.</a:t>
            </a:r>
          </a:p>
          <a:p>
            <a:endParaRPr lang="en-US" sz="2800" b="1" noProof="1"/>
          </a:p>
          <a:p>
            <a:pPr marL="285750" indent="-285750">
              <a:buFont typeface="Arial" pitchFamily="34" charset="0"/>
              <a:buChar char="•"/>
            </a:pPr>
            <a:r>
              <a:rPr lang="en-US" sz="2800" b="1" noProof="1"/>
              <a:t>Observation: </a:t>
            </a:r>
            <a:r>
              <a:rPr lang="en-US" sz="2800" noProof="1"/>
              <a:t>We saw a dominant yellow color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2800" b="1" noProof="1"/>
          </a:p>
          <a:p>
            <a:pPr marL="285750" indent="-285750">
              <a:buFont typeface="Arial" pitchFamily="34" charset="0"/>
              <a:buChar char="•"/>
            </a:pPr>
            <a:r>
              <a:rPr lang="en-US" sz="2800" b="1" noProof="1"/>
              <a:t>Evaluation: </a:t>
            </a:r>
            <a:r>
              <a:rPr lang="en-US" sz="2800" noProof="1"/>
              <a:t>The </a:t>
            </a:r>
            <a:r>
              <a:rPr lang="en-US" sz="2800" noProof="1">
                <a:sym typeface="Symbol"/>
              </a:rPr>
              <a:t>bond between D-galactose and Ortho-nitrophenol was broken down</a:t>
            </a:r>
          </a:p>
          <a:p>
            <a:endParaRPr lang="en-US" sz="2800" b="1" noProof="1"/>
          </a:p>
          <a:p>
            <a:pPr marL="285750" indent="-285750">
              <a:buFont typeface="Arial" pitchFamily="34" charset="0"/>
              <a:buChar char="•"/>
            </a:pPr>
            <a:r>
              <a:rPr lang="en-US" sz="2800" b="1" noProof="1"/>
              <a:t>Conclusion: </a:t>
            </a:r>
            <a:r>
              <a:rPr lang="en-US" sz="2800" noProof="1"/>
              <a:t>The lactase was present I the lysate and we can start AEXC.</a:t>
            </a:r>
            <a:endParaRPr lang="en-US" sz="2800" b="1" noProof="1"/>
          </a:p>
          <a:p>
            <a:pPr marL="285750" indent="-285750">
              <a:buFont typeface="Arial" pitchFamily="34" charset="0"/>
              <a:buChar char="•"/>
            </a:pPr>
            <a:endParaRPr lang="sk-SK" sz="2800" b="1" dirty="0"/>
          </a:p>
          <a:p>
            <a:pPr marL="285750" indent="-285750">
              <a:buFont typeface="Arial" pitchFamily="34" charset="0"/>
              <a:buChar char="•"/>
            </a:pPr>
            <a:endParaRPr lang="sk-SK" sz="2800" b="1" dirty="0"/>
          </a:p>
        </p:txBody>
      </p:sp>
      <p:pic>
        <p:nvPicPr>
          <p:cNvPr id="5" name="Billede 4" descr="Et billede, der indeholder person, finger, negl/søm/nål, indendørs&#10;&#10;AI-genereret indhold kan være ukorrekt.">
            <a:extLst>
              <a:ext uri="{FF2B5EF4-FFF2-40B4-BE49-F238E27FC236}">
                <a16:creationId xmlns:a16="http://schemas.microsoft.com/office/drawing/2014/main" id="{65343D91-F022-4153-82BF-CDD7A00CAB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29182" r="34487" b="17077"/>
          <a:stretch>
            <a:fillRect/>
          </a:stretch>
        </p:blipFill>
        <p:spPr>
          <a:xfrm rot="5400000">
            <a:off x="8072885" y="2383881"/>
            <a:ext cx="4316710" cy="2930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678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5033" y="365125"/>
            <a:ext cx="10728767" cy="1325563"/>
          </a:xfrm>
        </p:spPr>
        <p:txBody>
          <a:bodyPr/>
          <a:lstStyle/>
          <a:p>
            <a:r>
              <a:rPr lang="sk-SK" b="1" dirty="0" err="1"/>
              <a:t>Evaluation</a:t>
            </a:r>
            <a:r>
              <a:rPr lang="sk-SK" b="1" dirty="0"/>
              <a:t> </a:t>
            </a:r>
            <a:r>
              <a:rPr lang="sk-SK" b="1" dirty="0" err="1"/>
              <a:t>Steps</a:t>
            </a:r>
            <a:r>
              <a:rPr lang="sk-SK" b="1" dirty="0"/>
              <a:t> </a:t>
            </a:r>
            <a:r>
              <a:rPr lang="sk-SK" b="1" dirty="0" err="1"/>
              <a:t>of</a:t>
            </a:r>
            <a:r>
              <a:rPr lang="sk-SK" b="1" dirty="0"/>
              <a:t> </a:t>
            </a:r>
            <a:r>
              <a:rPr lang="sk-SK" b="1" dirty="0" err="1"/>
              <a:t>our</a:t>
            </a:r>
            <a:r>
              <a:rPr lang="sk-SK" b="1" dirty="0"/>
              <a:t> Experiment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544009" y="1825625"/>
            <a:ext cx="11331615" cy="4351338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sk-SK" dirty="0"/>
              <a:t>PARTICLE FREE LYSATE – </a:t>
            </a:r>
            <a:r>
              <a:rPr lang="sk-SK" dirty="0" err="1"/>
              <a:t>o-NPG-test</a:t>
            </a:r>
            <a:r>
              <a:rPr lang="sk-SK" dirty="0"/>
              <a:t> (</a:t>
            </a:r>
            <a:r>
              <a:rPr lang="sk-SK" dirty="0" err="1"/>
              <a:t>enzymatic</a:t>
            </a:r>
            <a:r>
              <a:rPr lang="sk-SK" dirty="0"/>
              <a:t> </a:t>
            </a:r>
            <a:r>
              <a:rPr lang="sk-SK" dirty="0" err="1"/>
              <a:t>activity</a:t>
            </a:r>
            <a:r>
              <a:rPr lang="sk-SK" dirty="0"/>
              <a:t> </a:t>
            </a:r>
            <a:r>
              <a:rPr lang="sk-SK" dirty="0" err="1"/>
              <a:t>assay</a:t>
            </a:r>
            <a:r>
              <a:rPr lang="sk-SK" dirty="0"/>
              <a:t>)</a:t>
            </a:r>
          </a:p>
          <a:p>
            <a:pPr marL="514350" indent="-514350">
              <a:buFont typeface="+mj-lt"/>
              <a:buAutoNum type="arabicPeriod"/>
            </a:pPr>
            <a:r>
              <a:rPr lang="sk-SK" b="1" dirty="0"/>
              <a:t>ANION EXCHANGE CHROMATOGRAPHY (AEXC) – </a:t>
            </a:r>
            <a:r>
              <a:rPr lang="sk-SK" b="1" dirty="0" err="1"/>
              <a:t>o-NPG</a:t>
            </a:r>
            <a:r>
              <a:rPr lang="sk-SK" b="1" dirty="0"/>
              <a:t> + </a:t>
            </a:r>
            <a:r>
              <a:rPr lang="sk-SK" b="1" dirty="0" err="1"/>
              <a:t>photometer</a:t>
            </a:r>
            <a:r>
              <a:rPr lang="sk-SK" b="1" dirty="0"/>
              <a:t> (</a:t>
            </a:r>
            <a:r>
              <a:rPr lang="sk-SK" b="1" dirty="0" err="1"/>
              <a:t>enzymatic</a:t>
            </a:r>
            <a:r>
              <a:rPr lang="sk-SK" b="1" dirty="0"/>
              <a:t> </a:t>
            </a:r>
            <a:r>
              <a:rPr lang="sk-SK" b="1" dirty="0" err="1"/>
              <a:t>activity</a:t>
            </a:r>
            <a:r>
              <a:rPr lang="sk-SK" b="1" dirty="0"/>
              <a:t> </a:t>
            </a:r>
            <a:r>
              <a:rPr lang="sk-SK" b="1" dirty="0" err="1"/>
              <a:t>assay</a:t>
            </a:r>
            <a:r>
              <a:rPr lang="sk-SK" b="1" dirty="0"/>
              <a:t>)</a:t>
            </a:r>
          </a:p>
          <a:p>
            <a:pPr marL="514350" indent="-514350">
              <a:buFont typeface="+mj-lt"/>
              <a:buAutoNum type="arabicPeriod"/>
            </a:pPr>
            <a:r>
              <a:rPr lang="sk-SK" dirty="0"/>
              <a:t>SDS – PAGE – </a:t>
            </a:r>
            <a:r>
              <a:rPr lang="sk-SK" dirty="0" err="1"/>
              <a:t>gel</a:t>
            </a:r>
            <a:r>
              <a:rPr lang="sk-SK" dirty="0"/>
              <a:t> + </a:t>
            </a:r>
            <a:r>
              <a:rPr lang="sk-SK" dirty="0" err="1"/>
              <a:t>calibration</a:t>
            </a:r>
            <a:r>
              <a:rPr lang="sk-SK" dirty="0"/>
              <a:t> </a:t>
            </a:r>
            <a:r>
              <a:rPr lang="sk-SK" dirty="0" err="1"/>
              <a:t>line</a:t>
            </a:r>
            <a:r>
              <a:rPr lang="sk-SK" dirty="0"/>
              <a:t> (</a:t>
            </a:r>
            <a:r>
              <a:rPr lang="sk-SK" dirty="0" err="1"/>
              <a:t>purity</a:t>
            </a:r>
            <a:r>
              <a:rPr lang="sk-SK" dirty="0"/>
              <a:t>, </a:t>
            </a:r>
            <a:r>
              <a:rPr lang="sk-SK" dirty="0" err="1"/>
              <a:t>molecular</a:t>
            </a:r>
            <a:r>
              <a:rPr lang="sk-SK" dirty="0"/>
              <a:t> </a:t>
            </a:r>
            <a:r>
              <a:rPr lang="sk-SK" dirty="0" err="1"/>
              <a:t>weight</a:t>
            </a:r>
            <a:r>
              <a:rPr lang="sk-SK" dirty="0"/>
              <a:t> – </a:t>
            </a:r>
            <a:r>
              <a:rPr lang="sk-SK" dirty="0" err="1"/>
              <a:t>lactase</a:t>
            </a:r>
            <a:r>
              <a:rPr lang="sk-SK" dirty="0"/>
              <a:t>)</a:t>
            </a:r>
          </a:p>
          <a:p>
            <a:pPr marL="514350" indent="-514350">
              <a:buFont typeface="+mj-lt"/>
              <a:buAutoNum type="arabicPeriod"/>
            </a:pPr>
            <a:r>
              <a:rPr lang="sk-SK" dirty="0"/>
              <a:t>RAW MILK TEST – </a:t>
            </a:r>
            <a:r>
              <a:rPr lang="sk-SK" dirty="0" err="1"/>
              <a:t>colour</a:t>
            </a:r>
            <a:r>
              <a:rPr lang="sk-SK" dirty="0"/>
              <a:t> </a:t>
            </a:r>
            <a:r>
              <a:rPr lang="sk-SK" dirty="0" err="1"/>
              <a:t>change</a:t>
            </a:r>
            <a:r>
              <a:rPr lang="sk-SK" dirty="0"/>
              <a:t> (</a:t>
            </a:r>
            <a:r>
              <a:rPr lang="sk-SK" dirty="0" err="1"/>
              <a:t>conc</a:t>
            </a:r>
            <a:r>
              <a:rPr lang="sk-SK" dirty="0"/>
              <a:t>. </a:t>
            </a:r>
            <a:r>
              <a:rPr lang="sk-SK" dirty="0" err="1"/>
              <a:t>of</a:t>
            </a:r>
            <a:r>
              <a:rPr lang="sk-SK" dirty="0"/>
              <a:t> </a:t>
            </a:r>
            <a:r>
              <a:rPr lang="sk-SK" dirty="0" err="1"/>
              <a:t>glucose</a:t>
            </a:r>
            <a:r>
              <a:rPr lang="sk-SK" dirty="0"/>
              <a:t>)</a:t>
            </a:r>
          </a:p>
          <a:p>
            <a:pPr marL="514350" indent="-514350">
              <a:buFont typeface="+mj-lt"/>
              <a:buAutoNum type="arabicPeriod"/>
            </a:pPr>
            <a:r>
              <a:rPr lang="sk-SK" dirty="0"/>
              <a:t>EVALUATION </a:t>
            </a:r>
          </a:p>
        </p:txBody>
      </p:sp>
    </p:spTree>
    <p:extLst>
      <p:ext uri="{BB962C8B-B14F-4D97-AF65-F5344CB8AC3E}">
        <p14:creationId xmlns:p14="http://schemas.microsoft.com/office/powerpoint/2010/main" val="24204498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/>
              <a:t>ANION EXCHANGE CHROMATOGRAPHY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826626" y="1478384"/>
            <a:ext cx="487181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O-NPG-test measured by photometer </a:t>
            </a:r>
            <a:br>
              <a:rPr lang="en-US" sz="2000" dirty="0"/>
            </a:br>
            <a:r>
              <a:rPr lang="en-US" sz="2000" dirty="0"/>
              <a:t>– enzymatic activity measurement</a:t>
            </a:r>
          </a:p>
          <a:p>
            <a:pPr marL="0" indent="0">
              <a:buNone/>
            </a:pPr>
            <a:r>
              <a:rPr lang="en-US" sz="2000" dirty="0"/>
              <a:t>Test 50 </a:t>
            </a:r>
            <a:r>
              <a:rPr lang="en-US" sz="2000" dirty="0">
                <a:sym typeface="Symbol"/>
              </a:rPr>
              <a:t>L eluate + 800 L o-NPG-solution.</a:t>
            </a:r>
            <a:endParaRPr lang="en-US" sz="2000" b="1" dirty="0">
              <a:sym typeface="Symbol"/>
            </a:endParaRPr>
          </a:p>
          <a:p>
            <a:r>
              <a:rPr lang="en-US" sz="2000" b="1" dirty="0">
                <a:sym typeface="Symbol"/>
              </a:rPr>
              <a:t>Observation: </a:t>
            </a:r>
            <a:r>
              <a:rPr lang="en-US" sz="2000" dirty="0">
                <a:sym typeface="Symbol"/>
              </a:rPr>
              <a:t>We saw only an increase in the absorption in the 25% elute, which turned yellow</a:t>
            </a:r>
          </a:p>
          <a:p>
            <a:r>
              <a:rPr lang="en-US" sz="2000" b="1" noProof="1"/>
              <a:t>Evaluation: </a:t>
            </a:r>
            <a:r>
              <a:rPr lang="en-US" sz="2000" dirty="0">
                <a:sym typeface="Symbol"/>
              </a:rPr>
              <a:t>This means the enzymatic activity was highest in the 25% elute and there was little to no enzymatic activity in the others. </a:t>
            </a:r>
          </a:p>
          <a:p>
            <a:r>
              <a:rPr lang="en-US" sz="2000" b="1" dirty="0"/>
              <a:t>Conclusion: </a:t>
            </a:r>
            <a:r>
              <a:rPr lang="en-US" sz="2000" dirty="0"/>
              <a:t>The highest lactase activity was in the 25% eluate</a:t>
            </a:r>
          </a:p>
        </p:txBody>
      </p:sp>
      <p:pic>
        <p:nvPicPr>
          <p:cNvPr id="13" name="Billede 12" descr="Et billede, der indeholder tekst, linje/række, Kurve, skærmbillede&#10;&#10;AI-genereret indhold kan være ukorrekt.">
            <a:extLst>
              <a:ext uri="{FF2B5EF4-FFF2-40B4-BE49-F238E27FC236}">
                <a16:creationId xmlns:a16="http://schemas.microsoft.com/office/drawing/2014/main" id="{9C706F8A-6FCA-A583-F73D-737A456240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4115" y="1478384"/>
            <a:ext cx="6046355" cy="5014491"/>
          </a:xfrm>
          <a:prstGeom prst="rect">
            <a:avLst/>
          </a:prstGeom>
        </p:spPr>
      </p:pic>
      <p:pic>
        <p:nvPicPr>
          <p:cNvPr id="17" name="Billede 16">
            <a:extLst>
              <a:ext uri="{FF2B5EF4-FFF2-40B4-BE49-F238E27FC236}">
                <a16:creationId xmlns:a16="http://schemas.microsoft.com/office/drawing/2014/main" id="{A3499C1E-918D-7658-7D11-5ABF3661D9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80"/>
          <a:stretch>
            <a:fillRect/>
          </a:stretch>
        </p:blipFill>
        <p:spPr>
          <a:xfrm>
            <a:off x="1129552" y="5499668"/>
            <a:ext cx="3711390" cy="1182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3379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5033" y="365125"/>
            <a:ext cx="10728767" cy="1325563"/>
          </a:xfrm>
        </p:spPr>
        <p:txBody>
          <a:bodyPr/>
          <a:lstStyle/>
          <a:p>
            <a:r>
              <a:rPr lang="sk-SK" b="1" dirty="0" err="1"/>
              <a:t>Evaluation</a:t>
            </a:r>
            <a:r>
              <a:rPr lang="sk-SK" b="1" dirty="0"/>
              <a:t> </a:t>
            </a:r>
            <a:r>
              <a:rPr lang="sk-SK" b="1" dirty="0" err="1"/>
              <a:t>Steps</a:t>
            </a:r>
            <a:r>
              <a:rPr lang="sk-SK" b="1" dirty="0"/>
              <a:t> </a:t>
            </a:r>
            <a:r>
              <a:rPr lang="sk-SK" b="1" dirty="0" err="1"/>
              <a:t>of</a:t>
            </a:r>
            <a:r>
              <a:rPr lang="sk-SK" b="1" dirty="0"/>
              <a:t> </a:t>
            </a:r>
            <a:r>
              <a:rPr lang="sk-SK" b="1" dirty="0" err="1"/>
              <a:t>our</a:t>
            </a:r>
            <a:r>
              <a:rPr lang="sk-SK" b="1" dirty="0"/>
              <a:t> Experiment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544009" y="1825625"/>
            <a:ext cx="11331615" cy="4351338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sk-SK" dirty="0"/>
              <a:t>PARTICLE FREE LYSATE – </a:t>
            </a:r>
            <a:r>
              <a:rPr lang="sk-SK" dirty="0" err="1"/>
              <a:t>o-NPG-test</a:t>
            </a:r>
            <a:r>
              <a:rPr lang="sk-SK" dirty="0"/>
              <a:t> (</a:t>
            </a:r>
            <a:r>
              <a:rPr lang="sk-SK" dirty="0" err="1"/>
              <a:t>enzymatic</a:t>
            </a:r>
            <a:r>
              <a:rPr lang="sk-SK" dirty="0"/>
              <a:t> </a:t>
            </a:r>
            <a:r>
              <a:rPr lang="sk-SK" dirty="0" err="1"/>
              <a:t>activity</a:t>
            </a:r>
            <a:r>
              <a:rPr lang="sk-SK" dirty="0"/>
              <a:t> </a:t>
            </a:r>
            <a:r>
              <a:rPr lang="sk-SK" dirty="0" err="1"/>
              <a:t>assay</a:t>
            </a:r>
            <a:r>
              <a:rPr lang="sk-SK" dirty="0"/>
              <a:t>)</a:t>
            </a:r>
          </a:p>
          <a:p>
            <a:pPr marL="514350" indent="-514350">
              <a:buFont typeface="+mj-lt"/>
              <a:buAutoNum type="arabicPeriod"/>
            </a:pPr>
            <a:r>
              <a:rPr lang="sk-SK" dirty="0"/>
              <a:t>ANION EXCHANGE CHROMATOGRAPHY (AEXC) – </a:t>
            </a:r>
            <a:r>
              <a:rPr lang="sk-SK" dirty="0" err="1"/>
              <a:t>o-NPG</a:t>
            </a:r>
            <a:r>
              <a:rPr lang="sk-SK" dirty="0"/>
              <a:t> + </a:t>
            </a:r>
            <a:r>
              <a:rPr lang="sk-SK" dirty="0" err="1"/>
              <a:t>photometer</a:t>
            </a:r>
            <a:r>
              <a:rPr lang="sk-SK" dirty="0"/>
              <a:t> (</a:t>
            </a:r>
            <a:r>
              <a:rPr lang="sk-SK" dirty="0" err="1"/>
              <a:t>enzymatic</a:t>
            </a:r>
            <a:r>
              <a:rPr lang="sk-SK" dirty="0"/>
              <a:t> </a:t>
            </a:r>
            <a:r>
              <a:rPr lang="sk-SK" dirty="0" err="1"/>
              <a:t>activity</a:t>
            </a:r>
            <a:r>
              <a:rPr lang="sk-SK" dirty="0"/>
              <a:t> </a:t>
            </a:r>
            <a:r>
              <a:rPr lang="sk-SK" dirty="0" err="1"/>
              <a:t>assay</a:t>
            </a:r>
            <a:r>
              <a:rPr lang="sk-SK" dirty="0"/>
              <a:t>)</a:t>
            </a:r>
          </a:p>
          <a:p>
            <a:pPr marL="514350" indent="-514350">
              <a:buFont typeface="+mj-lt"/>
              <a:buAutoNum type="arabicPeriod"/>
            </a:pPr>
            <a:r>
              <a:rPr lang="sk-SK" b="1" dirty="0"/>
              <a:t>SDS – PAGE – </a:t>
            </a:r>
            <a:r>
              <a:rPr lang="sk-SK" b="1" dirty="0" err="1"/>
              <a:t>gel</a:t>
            </a:r>
            <a:r>
              <a:rPr lang="sk-SK" b="1" dirty="0"/>
              <a:t> + </a:t>
            </a:r>
            <a:r>
              <a:rPr lang="sk-SK" b="1" dirty="0" err="1"/>
              <a:t>calibration</a:t>
            </a:r>
            <a:r>
              <a:rPr lang="sk-SK" b="1" dirty="0"/>
              <a:t> </a:t>
            </a:r>
            <a:r>
              <a:rPr lang="sk-SK" b="1" dirty="0" err="1"/>
              <a:t>line</a:t>
            </a:r>
            <a:r>
              <a:rPr lang="sk-SK" b="1" dirty="0"/>
              <a:t> (</a:t>
            </a:r>
            <a:r>
              <a:rPr lang="sk-SK" b="1" dirty="0" err="1"/>
              <a:t>purity</a:t>
            </a:r>
            <a:r>
              <a:rPr lang="sk-SK" b="1" dirty="0"/>
              <a:t>, </a:t>
            </a:r>
            <a:r>
              <a:rPr lang="sk-SK" b="1" dirty="0" err="1"/>
              <a:t>molecular</a:t>
            </a:r>
            <a:r>
              <a:rPr lang="sk-SK" b="1" dirty="0"/>
              <a:t> </a:t>
            </a:r>
            <a:r>
              <a:rPr lang="sk-SK" b="1" dirty="0" err="1"/>
              <a:t>weight</a:t>
            </a:r>
            <a:r>
              <a:rPr lang="sk-SK" b="1" dirty="0"/>
              <a:t> – </a:t>
            </a:r>
            <a:r>
              <a:rPr lang="sk-SK" b="1" dirty="0" err="1"/>
              <a:t>lactase</a:t>
            </a:r>
            <a:r>
              <a:rPr lang="sk-SK" b="1" dirty="0"/>
              <a:t>)</a:t>
            </a:r>
          </a:p>
          <a:p>
            <a:pPr marL="514350" indent="-514350">
              <a:buFont typeface="+mj-lt"/>
              <a:buAutoNum type="arabicPeriod"/>
            </a:pPr>
            <a:r>
              <a:rPr lang="sk-SK" dirty="0"/>
              <a:t>RAW MILK TEST – </a:t>
            </a:r>
            <a:r>
              <a:rPr lang="sk-SK" dirty="0" err="1"/>
              <a:t>colour</a:t>
            </a:r>
            <a:r>
              <a:rPr lang="sk-SK" dirty="0"/>
              <a:t> </a:t>
            </a:r>
            <a:r>
              <a:rPr lang="sk-SK" dirty="0" err="1"/>
              <a:t>change</a:t>
            </a:r>
            <a:r>
              <a:rPr lang="sk-SK" dirty="0"/>
              <a:t> (</a:t>
            </a:r>
            <a:r>
              <a:rPr lang="sk-SK" dirty="0" err="1"/>
              <a:t>conc</a:t>
            </a:r>
            <a:r>
              <a:rPr lang="sk-SK" dirty="0"/>
              <a:t>. </a:t>
            </a:r>
            <a:r>
              <a:rPr lang="sk-SK" dirty="0" err="1"/>
              <a:t>of</a:t>
            </a:r>
            <a:r>
              <a:rPr lang="sk-SK" dirty="0"/>
              <a:t> </a:t>
            </a:r>
            <a:r>
              <a:rPr lang="sk-SK" dirty="0" err="1"/>
              <a:t>glucose</a:t>
            </a:r>
            <a:r>
              <a:rPr lang="sk-SK" dirty="0"/>
              <a:t>)</a:t>
            </a:r>
          </a:p>
          <a:p>
            <a:pPr marL="514350" indent="-514350">
              <a:buFont typeface="+mj-lt"/>
              <a:buAutoNum type="arabicPeriod"/>
            </a:pPr>
            <a:r>
              <a:rPr lang="sk-SK" dirty="0"/>
              <a:t>EVALUATION </a:t>
            </a:r>
          </a:p>
        </p:txBody>
      </p:sp>
    </p:spTree>
    <p:extLst>
      <p:ext uri="{BB962C8B-B14F-4D97-AF65-F5344CB8AC3E}">
        <p14:creationId xmlns:p14="http://schemas.microsoft.com/office/powerpoint/2010/main" val="42807300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/>
              <a:t>SDS - PAGE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798995" y="1541846"/>
            <a:ext cx="5831593" cy="498597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sk-SK" b="1" dirty="0"/>
              <a:t>M: MARKER</a:t>
            </a:r>
          </a:p>
          <a:p>
            <a:pPr marL="0" indent="0">
              <a:buNone/>
            </a:pPr>
            <a:r>
              <a:rPr lang="sk-SK" b="1" dirty="0"/>
              <a:t>S1: </a:t>
            </a:r>
            <a:r>
              <a:rPr lang="sk-SK" dirty="0" err="1"/>
              <a:t>lysate</a:t>
            </a:r>
            <a:r>
              <a:rPr lang="sk-SK" dirty="0"/>
              <a:t> </a:t>
            </a:r>
          </a:p>
          <a:p>
            <a:pPr marL="0" indent="0">
              <a:buNone/>
            </a:pPr>
            <a:r>
              <a:rPr lang="sk-SK" b="1" dirty="0"/>
              <a:t>S2: </a:t>
            </a:r>
            <a:r>
              <a:rPr lang="sk-SK" dirty="0" err="1"/>
              <a:t>loading</a:t>
            </a:r>
            <a:r>
              <a:rPr lang="sk-SK" dirty="0"/>
              <a:t> </a:t>
            </a:r>
            <a:r>
              <a:rPr lang="sk-SK" dirty="0" err="1"/>
              <a:t>flow</a:t>
            </a:r>
            <a:r>
              <a:rPr lang="sk-SK" dirty="0"/>
              <a:t> </a:t>
            </a:r>
            <a:r>
              <a:rPr lang="sk-SK" dirty="0" err="1"/>
              <a:t>through</a:t>
            </a:r>
            <a:endParaRPr lang="sk-SK" dirty="0"/>
          </a:p>
          <a:p>
            <a:pPr marL="0" indent="0">
              <a:buNone/>
            </a:pPr>
            <a:r>
              <a:rPr lang="sk-SK" b="1" dirty="0"/>
              <a:t>S3: </a:t>
            </a:r>
            <a:r>
              <a:rPr lang="sk-SK" dirty="0" err="1"/>
              <a:t>washing</a:t>
            </a:r>
            <a:r>
              <a:rPr lang="sk-SK" dirty="0"/>
              <a:t> step </a:t>
            </a:r>
            <a:r>
              <a:rPr lang="sk-SK" dirty="0" err="1"/>
              <a:t>flow</a:t>
            </a:r>
            <a:r>
              <a:rPr lang="sk-SK" dirty="0"/>
              <a:t> </a:t>
            </a:r>
            <a:r>
              <a:rPr lang="sk-SK" dirty="0" err="1"/>
              <a:t>through</a:t>
            </a:r>
            <a:endParaRPr lang="sk-SK" dirty="0"/>
          </a:p>
          <a:p>
            <a:pPr marL="0" indent="0">
              <a:buNone/>
            </a:pPr>
            <a:r>
              <a:rPr lang="sk-SK" b="1" dirty="0"/>
              <a:t>S4: </a:t>
            </a:r>
            <a:r>
              <a:rPr lang="sk-SK" dirty="0" err="1"/>
              <a:t>eluate</a:t>
            </a:r>
            <a:r>
              <a:rPr lang="sk-SK" dirty="0"/>
              <a:t> 10%</a:t>
            </a:r>
          </a:p>
          <a:p>
            <a:pPr marL="0" indent="0">
              <a:buNone/>
            </a:pPr>
            <a:r>
              <a:rPr lang="sk-SK" b="1" dirty="0"/>
              <a:t>S5: </a:t>
            </a:r>
            <a:r>
              <a:rPr lang="sk-SK" dirty="0" err="1"/>
              <a:t>eluate</a:t>
            </a:r>
            <a:r>
              <a:rPr lang="sk-SK" dirty="0"/>
              <a:t> 25% </a:t>
            </a:r>
          </a:p>
          <a:p>
            <a:pPr marL="0" indent="0">
              <a:buNone/>
            </a:pPr>
            <a:r>
              <a:rPr lang="sk-SK" b="1" dirty="0"/>
              <a:t>S6: </a:t>
            </a:r>
            <a:r>
              <a:rPr lang="sk-SK" dirty="0" err="1"/>
              <a:t>eluate</a:t>
            </a:r>
            <a:r>
              <a:rPr lang="sk-SK" dirty="0"/>
              <a:t> 100%</a:t>
            </a:r>
          </a:p>
          <a:p>
            <a:pPr marL="0" indent="0">
              <a:buNone/>
            </a:pPr>
            <a:r>
              <a:rPr lang="en-US" b="1" noProof="1"/>
              <a:t>Observation: </a:t>
            </a:r>
            <a:r>
              <a:rPr lang="en-US" noProof="1"/>
              <a:t>We saw a lot of proteins in the lysate and less in the others. Here we noticed a lot of smaller proteins in S2, S3 and S4 and larger proteins in S5 the 25% elute</a:t>
            </a:r>
            <a:endParaRPr lang="sk-SK" dirty="0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/>
          </a:p>
        </p:txBody>
      </p:sp>
      <p:pic>
        <p:nvPicPr>
          <p:cNvPr id="5" name="Billede 4" descr="Et billede, der indeholder tekst, skærmbillede, håndskrift, Rektangel&#10;&#10;AI-genereret indhold kan være ukorrekt.">
            <a:extLst>
              <a:ext uri="{FF2B5EF4-FFF2-40B4-BE49-F238E27FC236}">
                <a16:creationId xmlns:a16="http://schemas.microsoft.com/office/drawing/2014/main" id="{20959F88-D521-E582-1164-D7411EBD85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9827" y="543339"/>
            <a:ext cx="5035716" cy="5506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5459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/>
              <a:t>SDS - PAGE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798995" y="1541846"/>
            <a:ext cx="5668066" cy="49859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noProof="1"/>
              <a:t>Evaluation: </a:t>
            </a:r>
            <a:r>
              <a:rPr lang="sk-SK" dirty="0" err="1"/>
              <a:t>We</a:t>
            </a:r>
            <a:r>
              <a:rPr lang="sk-SK" dirty="0"/>
              <a:t> </a:t>
            </a:r>
            <a:r>
              <a:rPr lang="sk-SK" dirty="0" err="1"/>
              <a:t>saw</a:t>
            </a:r>
            <a:r>
              <a:rPr lang="sk-SK" dirty="0"/>
              <a:t> </a:t>
            </a:r>
            <a:r>
              <a:rPr lang="sk-SK" dirty="0" err="1"/>
              <a:t>the</a:t>
            </a:r>
            <a:r>
              <a:rPr lang="sk-SK" dirty="0"/>
              <a:t> </a:t>
            </a:r>
            <a:r>
              <a:rPr lang="sk-SK" dirty="0" err="1"/>
              <a:t>lactase</a:t>
            </a:r>
            <a:r>
              <a:rPr lang="sk-SK" dirty="0"/>
              <a:t> as a </a:t>
            </a:r>
            <a:r>
              <a:rPr lang="sk-SK" dirty="0" err="1"/>
              <a:t>clear</a:t>
            </a:r>
            <a:r>
              <a:rPr lang="sk-SK" dirty="0"/>
              <a:t> band in </a:t>
            </a:r>
            <a:r>
              <a:rPr lang="sk-SK" dirty="0" err="1"/>
              <a:t>the</a:t>
            </a:r>
            <a:r>
              <a:rPr lang="sk-SK" dirty="0"/>
              <a:t> 25% </a:t>
            </a:r>
            <a:r>
              <a:rPr lang="sk-SK" dirty="0" err="1"/>
              <a:t>elute</a:t>
            </a:r>
            <a:r>
              <a:rPr lang="sk-SK" dirty="0"/>
              <a:t> and </a:t>
            </a:r>
            <a:r>
              <a:rPr lang="sk-SK" dirty="0" err="1"/>
              <a:t>the</a:t>
            </a:r>
            <a:r>
              <a:rPr lang="sk-SK" dirty="0"/>
              <a:t> </a:t>
            </a:r>
            <a:r>
              <a:rPr lang="sk-SK" dirty="0" err="1"/>
              <a:t>lysate</a:t>
            </a:r>
            <a:r>
              <a:rPr lang="sk-SK" dirty="0"/>
              <a:t> and </a:t>
            </a:r>
            <a:r>
              <a:rPr lang="sk-SK" dirty="0" err="1"/>
              <a:t>not</a:t>
            </a:r>
            <a:r>
              <a:rPr lang="sk-SK" dirty="0"/>
              <a:t> in </a:t>
            </a:r>
            <a:r>
              <a:rPr lang="sk-SK" dirty="0" err="1"/>
              <a:t>the</a:t>
            </a:r>
            <a:r>
              <a:rPr lang="sk-SK" dirty="0"/>
              <a:t> </a:t>
            </a:r>
            <a:r>
              <a:rPr lang="sk-SK" dirty="0" err="1"/>
              <a:t>others</a:t>
            </a:r>
            <a:r>
              <a:rPr lang="sk-SK" dirty="0"/>
              <a:t>. </a:t>
            </a:r>
            <a:r>
              <a:rPr lang="sk-SK" dirty="0" err="1"/>
              <a:t>Meaning</a:t>
            </a:r>
            <a:r>
              <a:rPr lang="sk-SK" dirty="0"/>
              <a:t> </a:t>
            </a:r>
            <a:r>
              <a:rPr lang="sk-SK" dirty="0" err="1"/>
              <a:t>we</a:t>
            </a:r>
            <a:r>
              <a:rPr lang="sk-SK" dirty="0"/>
              <a:t> </a:t>
            </a:r>
            <a:r>
              <a:rPr lang="sk-SK" dirty="0" err="1"/>
              <a:t>sucessfully</a:t>
            </a:r>
            <a:r>
              <a:rPr lang="sk-SK" dirty="0"/>
              <a:t> </a:t>
            </a:r>
            <a:r>
              <a:rPr lang="sk-SK" dirty="0" err="1"/>
              <a:t>purified</a:t>
            </a:r>
            <a:r>
              <a:rPr lang="sk-SK" dirty="0"/>
              <a:t> </a:t>
            </a:r>
            <a:r>
              <a:rPr lang="sk-SK" dirty="0" err="1"/>
              <a:t>the</a:t>
            </a:r>
            <a:r>
              <a:rPr lang="sk-SK" dirty="0"/>
              <a:t> </a:t>
            </a:r>
            <a:r>
              <a:rPr lang="sk-SK" dirty="0" err="1"/>
              <a:t>Lactase</a:t>
            </a:r>
            <a:r>
              <a:rPr lang="sk-SK" dirty="0"/>
              <a:t> in </a:t>
            </a:r>
            <a:r>
              <a:rPr lang="sk-SK" dirty="0" err="1"/>
              <a:t>the</a:t>
            </a:r>
            <a:r>
              <a:rPr lang="sk-SK" dirty="0"/>
              <a:t> </a:t>
            </a:r>
            <a:r>
              <a:rPr lang="sk-SK" dirty="0" err="1"/>
              <a:t>lysate</a:t>
            </a:r>
            <a:r>
              <a:rPr lang="sk-SK" dirty="0"/>
              <a:t>. </a:t>
            </a:r>
          </a:p>
          <a:p>
            <a:pPr marL="0" indent="0">
              <a:buNone/>
            </a:pPr>
            <a:r>
              <a:rPr lang="sk-SK" b="1" dirty="0" err="1"/>
              <a:t>Conclusion</a:t>
            </a:r>
            <a:r>
              <a:rPr lang="sk-SK" b="1" dirty="0"/>
              <a:t>: </a:t>
            </a:r>
            <a:r>
              <a:rPr lang="sk-SK" dirty="0"/>
              <a:t>By AEXC </a:t>
            </a:r>
            <a:r>
              <a:rPr lang="sk-SK" dirty="0" err="1"/>
              <a:t>we</a:t>
            </a:r>
            <a:r>
              <a:rPr lang="sk-SK" dirty="0"/>
              <a:t> </a:t>
            </a:r>
            <a:r>
              <a:rPr lang="sk-SK" dirty="0" err="1"/>
              <a:t>reduced</a:t>
            </a:r>
            <a:r>
              <a:rPr lang="sk-SK" dirty="0"/>
              <a:t> </a:t>
            </a:r>
            <a:r>
              <a:rPr lang="sk-SK" dirty="0" err="1"/>
              <a:t>the</a:t>
            </a:r>
            <a:br>
              <a:rPr lang="sk-SK" dirty="0"/>
            </a:br>
            <a:r>
              <a:rPr lang="sk-SK" dirty="0" err="1"/>
              <a:t>number</a:t>
            </a:r>
            <a:r>
              <a:rPr lang="sk-SK" dirty="0"/>
              <a:t> of </a:t>
            </a:r>
            <a:r>
              <a:rPr lang="sk-SK" dirty="0" err="1"/>
              <a:t>proteins</a:t>
            </a:r>
            <a:r>
              <a:rPr lang="sk-SK" dirty="0"/>
              <a:t> </a:t>
            </a:r>
            <a:r>
              <a:rPr lang="sk-SK" dirty="0" err="1"/>
              <a:t>starting</a:t>
            </a:r>
            <a:r>
              <a:rPr lang="sk-SK" dirty="0"/>
              <a:t> </a:t>
            </a:r>
            <a:r>
              <a:rPr lang="sk-SK" dirty="0" err="1"/>
              <a:t>with</a:t>
            </a:r>
            <a:r>
              <a:rPr lang="sk-SK" dirty="0"/>
              <a:t> 3000. </a:t>
            </a:r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/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22C07380-9EDD-F732-94A4-477EE761AC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7350" y="480060"/>
            <a:ext cx="4576960" cy="5623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304311"/>
      </p:ext>
    </p:extLst>
  </p:cSld>
  <p:clrMapOvr>
    <a:masterClrMapping/>
  </p:clrMapOvr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5267</TotalTime>
  <Words>825</Words>
  <Application>Microsoft Macintosh PowerPoint</Application>
  <PresentationFormat>Widescreen</PresentationFormat>
  <Paragraphs>84</Paragraphs>
  <Slides>15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4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Symbol</vt:lpstr>
      <vt:lpstr>Motív Office</vt:lpstr>
      <vt:lpstr>Summary of Results from  Group 7 Lactase Downstream Processing</vt:lpstr>
      <vt:lpstr>Group 7 presentation of group members</vt:lpstr>
      <vt:lpstr>Evaluation Steps of our Experiment</vt:lpstr>
      <vt:lpstr>O-NPG-TEST of 1:10 diluted Particle Free Lysate</vt:lpstr>
      <vt:lpstr>Evaluation Steps of our Experiment</vt:lpstr>
      <vt:lpstr>ANION EXCHANGE CHROMATOGRAPHY</vt:lpstr>
      <vt:lpstr>Evaluation Steps of our Experiment</vt:lpstr>
      <vt:lpstr>SDS - PAGE</vt:lpstr>
      <vt:lpstr>SDS - PAGE</vt:lpstr>
      <vt:lpstr>Evaluation of the SDS – PAGE </vt:lpstr>
      <vt:lpstr>Evaluation Steps of our Experiment</vt:lpstr>
      <vt:lpstr>RAW MILK TEST</vt:lpstr>
      <vt:lpstr>Evaluation Steps of our Experiment</vt:lpstr>
      <vt:lpstr>EVALUATION</vt:lpstr>
      <vt:lpstr>Thank you for your attention!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Observation of 1. experiment – starch metabolism</dc:title>
  <dc:creator>Učiteľ</dc:creator>
  <cp:lastModifiedBy>Agnes Bakmann Sørensen</cp:lastModifiedBy>
  <cp:revision>29</cp:revision>
  <dcterms:created xsi:type="dcterms:W3CDTF">2024-01-19T12:02:57Z</dcterms:created>
  <dcterms:modified xsi:type="dcterms:W3CDTF">2026-03-26T14:48:28Z</dcterms:modified>
</cp:coreProperties>
</file>