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1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23" roundtripDataSignature="AMtx7mjf+l5Gs2TQY0Wg1z230n73NGgbW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 varScale="1">
        <p:scale>
          <a:sx n="100" d="100"/>
          <a:sy n="100" d="100"/>
        </p:scale>
        <p:origin x="0" y="0"/>
      </p:cViewPr>
      <p:guideLst>
        <p:guide orient="horz" pos="2160"/>
        <p:guide pos="3840"/>
      </p:guideLst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customschemas.google.com/relationships/presentationmetadata" Target="metadata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p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0" name="Google Shape;150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p1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7" name="Google Shape;157;p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p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6" name="Google Shape;166;p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p1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2" name="Google Shape;172;p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p1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7" name="Google Shape;187;p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Google Shape;194;p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5" name="Google Shape;195;p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Google Shape;200;p1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1" name="Google Shape;201;p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Google Shape;206;p1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7" name="Google Shape;207;p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88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2" name="Google Shape;102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8" name="Google Shape;108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7" name="Google Shape;117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3" name="Google Shape;123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1" name="Google Shape;131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7" name="Google Shape;137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3" name="Google Shape;143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Úvodná snímka" type="title">
  <p:cSld name="TITLE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19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19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4" name="Google Shape;14;p1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1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1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k-SK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Nadpis a zvislý text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28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28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2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2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2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k-SK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Zvislý nadpis a text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29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29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2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2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2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k-SK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Nadpis a obsah" type="obj">
  <p:cSld name="OBJECT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20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20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0" name="Google Shape;20;p2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2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2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k-SK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Hlavička sekcie" type="secHead">
  <p:cSld name="SECTION_HEADER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21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21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26" name="Google Shape;26;p2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2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2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k-SK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va obsahy" type="twoObj">
  <p:cSld name="TWO_OBJECTS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2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22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2" name="Google Shape;32;p22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3" name="Google Shape;33;p2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2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2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k-SK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orovnanie" type="twoTxTwoObj">
  <p:cSld name="TWO_OBJECTS_WITH_TEXT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23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23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39" name="Google Shape;39;p23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0" name="Google Shape;40;p23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1" name="Google Shape;41;p23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2" name="Google Shape;42;p2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2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2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k-SK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Len nadpis" type="titleOnly">
  <p:cSld name="TITLE_ONLY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24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2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2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2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k-SK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rázdna" type="blank">
  <p:cSld name="BLANK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2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2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2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k-SK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bsah s popisom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26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26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7" name="Google Shape;57;p26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58" name="Google Shape;58;p2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2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2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k-SK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brázok s popisom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27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27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27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5" name="Google Shape;65;p2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2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2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k-SK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8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18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1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1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1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k-SK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jp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/>
          <p:cNvSpPr txBox="1">
            <a:spLocks noGrp="1"/>
          </p:cNvSpPr>
          <p:nvPr>
            <p:ph type="ctrTitle"/>
          </p:nvPr>
        </p:nvSpPr>
        <p:spPr>
          <a:xfrm>
            <a:off x="1488386" y="1572107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 fontScale="90000"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None/>
            </a:pPr>
            <a:r>
              <a:rPr lang="sk-SK" b="1"/>
              <a:t>Summary of Results from </a:t>
            </a:r>
            <a:br>
              <a:rPr lang="sk-SK" b="1"/>
            </a:br>
            <a:r>
              <a:rPr lang="sk-SK" b="1"/>
              <a:t>Group 5</a:t>
            </a:r>
            <a:br>
              <a:rPr lang="sk-SK" b="1"/>
            </a:br>
            <a:r>
              <a:rPr lang="sk-SK" b="1"/>
              <a:t>Lactase Downstream Processing</a:t>
            </a:r>
            <a:endParaRPr b="1"/>
          </a:p>
        </p:txBody>
      </p:sp>
      <p:sp>
        <p:nvSpPr>
          <p:cNvPr id="85" name="Google Shape;85;p1"/>
          <p:cNvSpPr txBox="1">
            <a:spLocks noGrp="1"/>
          </p:cNvSpPr>
          <p:nvPr>
            <p:ph type="subTitle" idx="1"/>
          </p:nvPr>
        </p:nvSpPr>
        <p:spPr>
          <a:xfrm>
            <a:off x="1512425" y="4227071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</a:pPr>
            <a:r>
              <a:rPr lang="sk-SK" sz="3600"/>
              <a:t>Evreux 23. – 27.03.2026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p10"/>
          <p:cNvSpPr txBox="1">
            <a:spLocks noGrp="1"/>
          </p:cNvSpPr>
          <p:nvPr>
            <p:ph type="title"/>
          </p:nvPr>
        </p:nvSpPr>
        <p:spPr>
          <a:xfrm>
            <a:off x="798995" y="290896"/>
            <a:ext cx="3040010" cy="7030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sk-SK" b="1"/>
              <a:t>SDS - PAGE</a:t>
            </a:r>
            <a:endParaRPr/>
          </a:p>
        </p:txBody>
      </p:sp>
      <p:sp>
        <p:nvSpPr>
          <p:cNvPr id="153" name="Google Shape;153;p10"/>
          <p:cNvSpPr txBox="1">
            <a:spLocks noGrp="1"/>
          </p:cNvSpPr>
          <p:nvPr>
            <p:ph type="body" idx="1"/>
          </p:nvPr>
        </p:nvSpPr>
        <p:spPr>
          <a:xfrm>
            <a:off x="126642" y="1257007"/>
            <a:ext cx="4786212" cy="11985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lnSpcReduction="10000"/>
          </a:bodyPr>
          <a:lstStyle/>
          <a:p>
            <a:pPr marL="22860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sk-SK"/>
              <a:t>Identification of the lactase subunits in the gel with the marker</a:t>
            </a:r>
            <a:endParaRPr/>
          </a:p>
        </p:txBody>
      </p:sp>
      <p:pic>
        <p:nvPicPr>
          <p:cNvPr id="154" name="Google Shape;154;p10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 rot="5400000">
            <a:off x="4981725" y="354691"/>
            <a:ext cx="6533555" cy="614861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p1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sk-SK" b="1"/>
              <a:t>Evaluation of the SDS – PAGE </a:t>
            </a:r>
            <a:endParaRPr/>
          </a:p>
        </p:txBody>
      </p:sp>
      <p:sp>
        <p:nvSpPr>
          <p:cNvPr id="160" name="Google Shape;160;p11"/>
          <p:cNvSpPr txBox="1"/>
          <p:nvPr/>
        </p:nvSpPr>
        <p:spPr>
          <a:xfrm rot="-5400000">
            <a:off x="7010067" y="2614491"/>
            <a:ext cx="1881685" cy="4616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sk-SK" sz="2400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Log (kDa)</a:t>
            </a:r>
            <a:endParaRPr/>
          </a:p>
        </p:txBody>
      </p:sp>
      <p:sp>
        <p:nvSpPr>
          <p:cNvPr id="161" name="Google Shape;161;p11"/>
          <p:cNvSpPr txBox="1"/>
          <p:nvPr/>
        </p:nvSpPr>
        <p:spPr>
          <a:xfrm>
            <a:off x="10441695" y="5854528"/>
            <a:ext cx="1881685" cy="4616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sk-SK" sz="2400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cm</a:t>
            </a:r>
            <a:endParaRPr/>
          </a:p>
        </p:txBody>
      </p:sp>
      <p:sp>
        <p:nvSpPr>
          <p:cNvPr id="162" name="Google Shape;162;p11"/>
          <p:cNvSpPr txBox="1"/>
          <p:nvPr/>
        </p:nvSpPr>
        <p:spPr>
          <a:xfrm>
            <a:off x="-46849" y="1105453"/>
            <a:ext cx="5376900" cy="1816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marR="0" lvl="0" indent="-2794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endParaRPr sz="2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85750" marR="0" lvl="0" indent="-2857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sk-SK" sz="28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Migration rate: </a:t>
            </a:r>
            <a:r>
              <a:rPr lang="sk-SK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1,8 cm</a:t>
            </a:r>
            <a:endParaRPr/>
          </a:p>
          <a:p>
            <a:pPr marL="285750" marR="0" lvl="0" indent="-2857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sk-SK" sz="28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Molecular weight: </a:t>
            </a:r>
            <a:r>
              <a:rPr lang="sk-SK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111</a:t>
            </a:r>
            <a:r>
              <a:rPr lang="sk-SK" sz="28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sk-SK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kDa</a:t>
            </a:r>
            <a:endParaRPr sz="2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63" name="Google Shape;163;p11"/>
          <p:cNvPicPr preferRelativeResize="0">
            <a:picLocks noGrp="1"/>
          </p:cNvPicPr>
          <p:nvPr>
            <p:ph type="body" idx="1"/>
          </p:nvPr>
        </p:nvPicPr>
        <p:blipFill rotWithShape="1">
          <a:blip r:embed="rId3">
            <a:alphaModFix/>
          </a:blip>
          <a:srcRect/>
          <a:stretch/>
        </p:blipFill>
        <p:spPr>
          <a:xfrm>
            <a:off x="4445053" y="1530755"/>
            <a:ext cx="7957302" cy="422179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68;p12"/>
          <p:cNvSpPr txBox="1">
            <a:spLocks noGrp="1"/>
          </p:cNvSpPr>
          <p:nvPr>
            <p:ph type="title"/>
          </p:nvPr>
        </p:nvSpPr>
        <p:spPr>
          <a:xfrm>
            <a:off x="625033" y="365125"/>
            <a:ext cx="10728767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sk-SK" b="1"/>
              <a:t>Evaluation Steps of our Experiment</a:t>
            </a:r>
            <a:endParaRPr/>
          </a:p>
        </p:txBody>
      </p:sp>
      <p:sp>
        <p:nvSpPr>
          <p:cNvPr id="169" name="Google Shape;169;p12"/>
          <p:cNvSpPr txBox="1">
            <a:spLocks noGrp="1"/>
          </p:cNvSpPr>
          <p:nvPr>
            <p:ph type="body" idx="1"/>
          </p:nvPr>
        </p:nvSpPr>
        <p:spPr>
          <a:xfrm>
            <a:off x="544009" y="1825625"/>
            <a:ext cx="11331615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514350" lvl="0" indent="-51435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AutoNum type="arabicPeriod"/>
            </a:pPr>
            <a:r>
              <a:rPr lang="sk-SK"/>
              <a:t>PARTICLE FREE LYSATE – o-NPG-test (enzymatic activity assay)</a:t>
            </a:r>
            <a:endParaRPr/>
          </a:p>
          <a:p>
            <a:pPr marL="514350" lvl="0" indent="-51435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AutoNum type="arabicPeriod"/>
            </a:pPr>
            <a:r>
              <a:rPr lang="sk-SK"/>
              <a:t>ANION EXCHANGE CHROMATOGRAPHY (AEXC) – o-NPG + photometer (enzymatic activity assay)</a:t>
            </a:r>
            <a:endParaRPr/>
          </a:p>
          <a:p>
            <a:pPr marL="514350" lvl="0" indent="-51435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AutoNum type="arabicPeriod"/>
            </a:pPr>
            <a:r>
              <a:rPr lang="sk-SK"/>
              <a:t>SDS – PAGE – gel + calibration line (purity, molecular weight – lactase)</a:t>
            </a:r>
            <a:endParaRPr/>
          </a:p>
          <a:p>
            <a:pPr marL="514350" lvl="0" indent="-51435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AutoNum type="arabicPeriod"/>
            </a:pPr>
            <a:r>
              <a:rPr lang="sk-SK" b="1"/>
              <a:t>RAW MILK TEST – colour change (conc. of glucose)</a:t>
            </a:r>
            <a:endParaRPr/>
          </a:p>
          <a:p>
            <a:pPr marL="514350" lvl="0" indent="-51435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AutoNum type="arabicPeriod"/>
            </a:pPr>
            <a:r>
              <a:rPr lang="sk-SK"/>
              <a:t>EVALUATION </a:t>
            </a:r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Google Shape;174;p13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sk-SK" b="1"/>
              <a:t>RAW MILK TEST</a:t>
            </a:r>
            <a:endParaRPr/>
          </a:p>
        </p:txBody>
      </p:sp>
      <p:sp>
        <p:nvSpPr>
          <p:cNvPr id="175" name="Google Shape;175;p13"/>
          <p:cNvSpPr txBox="1">
            <a:spLocks noGrp="1"/>
          </p:cNvSpPr>
          <p:nvPr>
            <p:ph type="body" idx="1"/>
          </p:nvPr>
        </p:nvSpPr>
        <p:spPr>
          <a:xfrm>
            <a:off x="0" y="1723292"/>
            <a:ext cx="7766948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lnSpcReduction="10000"/>
          </a:bodyPr>
          <a:lstStyle/>
          <a:p>
            <a:pPr marL="22860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sk-SK" b="1"/>
              <a:t>Observation: </a:t>
            </a:r>
            <a:endParaRPr b="1"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sk-SK"/>
              <a:t>t0-yellow,</a:t>
            </a:r>
            <a:endParaRPr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sk-SK"/>
              <a:t>after 20 mins-yellow/a little green.</a:t>
            </a:r>
            <a:endParaRPr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sk-SK"/>
              <a:t>after 40 mins-green/a little yellow.</a:t>
            </a:r>
            <a:endParaRPr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sk-SK" b="1"/>
              <a:t>after</a:t>
            </a:r>
            <a:r>
              <a:rPr lang="sk-SK"/>
              <a:t> </a:t>
            </a:r>
            <a:r>
              <a:rPr lang="sk-SK" b="1"/>
              <a:t>adding</a:t>
            </a:r>
            <a:r>
              <a:rPr lang="sk-SK"/>
              <a:t> </a:t>
            </a:r>
            <a:r>
              <a:rPr lang="sk-SK" b="1"/>
              <a:t>more</a:t>
            </a:r>
            <a:r>
              <a:rPr lang="sk-SK"/>
              <a:t> </a:t>
            </a:r>
            <a:r>
              <a:rPr lang="sk-SK" b="1"/>
              <a:t>e25%:</a:t>
            </a:r>
            <a:endParaRPr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sk-SK"/>
              <a:t>after 20 mins-green.</a:t>
            </a:r>
            <a:endParaRPr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sk-SK"/>
              <a:t>after 40 mins-dark green. </a:t>
            </a:r>
            <a:endParaRPr/>
          </a:p>
          <a:p>
            <a:pPr marL="228600" lvl="0" indent="-508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endParaRPr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endParaRPr/>
          </a:p>
        </p:txBody>
      </p:sp>
      <p:sp>
        <p:nvSpPr>
          <p:cNvPr id="176" name="Google Shape;176;p13"/>
          <p:cNvSpPr/>
          <p:nvPr/>
        </p:nvSpPr>
        <p:spPr>
          <a:xfrm>
            <a:off x="10723684" y="3097823"/>
            <a:ext cx="1019908" cy="1204546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7" name="Google Shape;177;p13"/>
          <p:cNvSpPr/>
          <p:nvPr/>
        </p:nvSpPr>
        <p:spPr>
          <a:xfrm>
            <a:off x="9469315" y="3097823"/>
            <a:ext cx="1019908" cy="1204546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8" name="Google Shape;178;p13"/>
          <p:cNvSpPr/>
          <p:nvPr/>
        </p:nvSpPr>
        <p:spPr>
          <a:xfrm>
            <a:off x="10723684" y="1723292"/>
            <a:ext cx="1019908" cy="1204546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9" name="Google Shape;179;p13"/>
          <p:cNvSpPr/>
          <p:nvPr/>
        </p:nvSpPr>
        <p:spPr>
          <a:xfrm>
            <a:off x="9469315" y="1723292"/>
            <a:ext cx="1019908" cy="1204546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0" name="Google Shape;180;p13"/>
          <p:cNvSpPr txBox="1"/>
          <p:nvPr/>
        </p:nvSpPr>
        <p:spPr>
          <a:xfrm>
            <a:off x="9563098" y="1991360"/>
            <a:ext cx="1160585" cy="6463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sk-SK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Control 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sk-SK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0 min</a:t>
            </a:r>
            <a:endParaRPr/>
          </a:p>
        </p:txBody>
      </p:sp>
      <p:sp>
        <p:nvSpPr>
          <p:cNvPr id="181" name="Google Shape;181;p13"/>
          <p:cNvSpPr txBox="1"/>
          <p:nvPr/>
        </p:nvSpPr>
        <p:spPr>
          <a:xfrm>
            <a:off x="10782300" y="2140899"/>
            <a:ext cx="1160585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sk-SK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20 min</a:t>
            </a:r>
            <a:endParaRPr/>
          </a:p>
        </p:txBody>
      </p:sp>
      <p:sp>
        <p:nvSpPr>
          <p:cNvPr id="182" name="Google Shape;182;p13"/>
          <p:cNvSpPr txBox="1"/>
          <p:nvPr/>
        </p:nvSpPr>
        <p:spPr>
          <a:xfrm>
            <a:off x="9563099" y="3515430"/>
            <a:ext cx="1160585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sk-SK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40 min</a:t>
            </a:r>
            <a:endParaRPr/>
          </a:p>
        </p:txBody>
      </p:sp>
      <p:sp>
        <p:nvSpPr>
          <p:cNvPr id="183" name="Google Shape;183;p13"/>
          <p:cNvSpPr txBox="1"/>
          <p:nvPr/>
        </p:nvSpPr>
        <p:spPr>
          <a:xfrm>
            <a:off x="10782300" y="3515430"/>
            <a:ext cx="1160585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sk-SK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60 min</a:t>
            </a:r>
            <a:endParaRPr/>
          </a:p>
        </p:txBody>
      </p:sp>
      <p:pic>
        <p:nvPicPr>
          <p:cNvPr id="184" name="Google Shape;184;p1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298354" y="1466137"/>
            <a:ext cx="4644531" cy="48372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p14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sk-SK" b="1"/>
              <a:t>Raw Milk Test</a:t>
            </a:r>
            <a:endParaRPr b="1"/>
          </a:p>
        </p:txBody>
      </p:sp>
      <p:sp>
        <p:nvSpPr>
          <p:cNvPr id="190" name="Google Shape;190;p14"/>
          <p:cNvSpPr txBox="1">
            <a:spLocks noGrp="1"/>
          </p:cNvSpPr>
          <p:nvPr>
            <p:ph type="body" idx="1"/>
          </p:nvPr>
        </p:nvSpPr>
        <p:spPr>
          <a:xfrm>
            <a:off x="117126" y="1153272"/>
            <a:ext cx="5729421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85000" lnSpcReduction="20000"/>
          </a:bodyPr>
          <a:lstStyle/>
          <a:p>
            <a:pPr marL="228600" lvl="0" indent="-7747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endParaRPr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sk-SK" b="1"/>
              <a:t>Evaluation: </a:t>
            </a:r>
            <a:r>
              <a:rPr lang="sk-SK"/>
              <a:t>value of glucose: </a:t>
            </a:r>
            <a:endParaRPr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sk-SK"/>
              <a:t>t0- neg</a:t>
            </a:r>
            <a:endParaRPr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sk-SK"/>
              <a:t>after 20 mins-neg</a:t>
            </a:r>
            <a:endParaRPr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sk-SK"/>
              <a:t>after 40 mins-norm</a:t>
            </a:r>
            <a:endParaRPr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sk-SK" b="1"/>
              <a:t>after adding more e25%:</a:t>
            </a:r>
            <a:endParaRPr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sk-SK"/>
              <a:t>after 20 mins-2,8 mmol/L</a:t>
            </a:r>
            <a:endParaRPr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sk-SK"/>
              <a:t>after 40 mins-27,8 mmol/L</a:t>
            </a:r>
            <a:endParaRPr/>
          </a:p>
          <a:p>
            <a:pPr marL="228600" lvl="0" indent="-7747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endParaRPr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sk-SK" b="1"/>
              <a:t>Conclusion: </a:t>
            </a:r>
            <a:r>
              <a:rPr lang="sk-SK"/>
              <a:t>our isolated lactase could change raw milk  containing lactose into lactose-free raw milk</a:t>
            </a:r>
            <a:endParaRPr/>
          </a:p>
        </p:txBody>
      </p:sp>
      <p:pic>
        <p:nvPicPr>
          <p:cNvPr id="191" name="Google Shape;191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979849" y="365650"/>
            <a:ext cx="6095025" cy="1575243"/>
          </a:xfrm>
          <a:prstGeom prst="rect">
            <a:avLst/>
          </a:prstGeom>
          <a:noFill/>
          <a:ln>
            <a:noFill/>
          </a:ln>
        </p:spPr>
      </p:pic>
      <p:pic>
        <p:nvPicPr>
          <p:cNvPr id="192" name="Google Shape;192;p14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7085820" y="1690688"/>
            <a:ext cx="4628517" cy="482057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Google Shape;197;p15"/>
          <p:cNvSpPr txBox="1">
            <a:spLocks noGrp="1"/>
          </p:cNvSpPr>
          <p:nvPr>
            <p:ph type="title"/>
          </p:nvPr>
        </p:nvSpPr>
        <p:spPr>
          <a:xfrm>
            <a:off x="625033" y="365125"/>
            <a:ext cx="10728767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sk-SK" b="1"/>
              <a:t>Evaluation Steps of our Experiment</a:t>
            </a:r>
            <a:endParaRPr/>
          </a:p>
        </p:txBody>
      </p:sp>
      <p:sp>
        <p:nvSpPr>
          <p:cNvPr id="198" name="Google Shape;198;p15"/>
          <p:cNvSpPr txBox="1">
            <a:spLocks noGrp="1"/>
          </p:cNvSpPr>
          <p:nvPr>
            <p:ph type="body" idx="1"/>
          </p:nvPr>
        </p:nvSpPr>
        <p:spPr>
          <a:xfrm>
            <a:off x="544009" y="1825625"/>
            <a:ext cx="11331615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514350" lvl="0" indent="-51435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AutoNum type="arabicPeriod"/>
            </a:pPr>
            <a:r>
              <a:rPr lang="sk-SK"/>
              <a:t>PARTICLE FREE LYSATE – o-NPG-test (enzymatic activity assay)</a:t>
            </a:r>
            <a:endParaRPr/>
          </a:p>
          <a:p>
            <a:pPr marL="514350" lvl="0" indent="-51435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AutoNum type="arabicPeriod"/>
            </a:pPr>
            <a:r>
              <a:rPr lang="sk-SK"/>
              <a:t>ANION EXCHANGE CHROMATOGRAPHY (AEXC) – o-NPG + photometer (enzymatic activity assay)</a:t>
            </a:r>
            <a:endParaRPr/>
          </a:p>
          <a:p>
            <a:pPr marL="514350" lvl="0" indent="-51435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AutoNum type="arabicPeriod"/>
            </a:pPr>
            <a:r>
              <a:rPr lang="sk-SK"/>
              <a:t>SDS – PAGE – gel + calibration line (purity, molecular weight – lactase)</a:t>
            </a:r>
            <a:endParaRPr/>
          </a:p>
          <a:p>
            <a:pPr marL="514350" lvl="0" indent="-51435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AutoNum type="arabicPeriod"/>
            </a:pPr>
            <a:r>
              <a:rPr lang="sk-SK"/>
              <a:t>RAW MILK TEST – colour change (conc. of glucose)</a:t>
            </a:r>
            <a:endParaRPr/>
          </a:p>
          <a:p>
            <a:pPr marL="514350" lvl="0" indent="-51435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AutoNum type="arabicPeriod"/>
            </a:pPr>
            <a:r>
              <a:rPr lang="sk-SK" b="1"/>
              <a:t>EVALUATION </a:t>
            </a:r>
            <a:endParaRPr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Google Shape;203;p16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sk-SK" b="1"/>
              <a:t>EVALUATION</a:t>
            </a:r>
            <a:endParaRPr/>
          </a:p>
        </p:txBody>
      </p:sp>
      <p:sp>
        <p:nvSpPr>
          <p:cNvPr id="204" name="Google Shape;204;p16"/>
          <p:cNvSpPr txBox="1">
            <a:spLocks noGrp="1"/>
          </p:cNvSpPr>
          <p:nvPr>
            <p:ph type="body" idx="1"/>
          </p:nvPr>
        </p:nvSpPr>
        <p:spPr>
          <a:xfrm>
            <a:off x="838199" y="1825625"/>
            <a:ext cx="11180886" cy="479589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514350" lvl="0" indent="-51435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AutoNum type="arabicPeriod"/>
            </a:pPr>
            <a:r>
              <a:rPr lang="sk-SK" b="1"/>
              <a:t>TASK:</a:t>
            </a:r>
            <a:r>
              <a:rPr lang="sk-SK"/>
              <a:t> </a:t>
            </a:r>
            <a:endParaRPr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sk-SK"/>
              <a:t>From AEXC (and photometry) and SDS Page, we can see that the most lactase was in eluate 25%.</a:t>
            </a:r>
            <a:endParaRPr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sk-SK"/>
              <a:t>Conclusion of task 1 is that our AEXC was successful and the biggest concentration of lactase was in eluate 25%, that was proven by photometry (ONPG-assay) and SDS Page.</a:t>
            </a:r>
            <a:endParaRPr/>
          </a:p>
          <a:p>
            <a:pPr marL="514350" lvl="0" indent="-33655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endParaRPr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endParaRPr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sk-SK" b="1"/>
              <a:t>2. TASK:</a:t>
            </a:r>
            <a:r>
              <a:rPr lang="sk-SK"/>
              <a:t> For a further purification of lactase we would choose eluate 25% sample, because there was the biggest amount of lactase.</a:t>
            </a:r>
            <a:endParaRPr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Google Shape;209;p17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</a:pPr>
            <a:r>
              <a:rPr lang="sk-SK" b="1"/>
              <a:t>Thank you for your attention!</a:t>
            </a:r>
            <a:endParaRPr/>
          </a:p>
        </p:txBody>
      </p:sp>
      <p:sp>
        <p:nvSpPr>
          <p:cNvPr id="210" name="Google Shape;210;p17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2"/>
          <p:cNvSpPr txBox="1">
            <a:spLocks noGrp="1"/>
          </p:cNvSpPr>
          <p:nvPr>
            <p:ph type="title"/>
          </p:nvPr>
        </p:nvSpPr>
        <p:spPr>
          <a:xfrm>
            <a:off x="849110" y="145317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sk-SK" b="1"/>
              <a:t>Group 5+ presentation of group members</a:t>
            </a:r>
            <a:endParaRPr/>
          </a:p>
        </p:txBody>
      </p:sp>
      <p:sp>
        <p:nvSpPr>
          <p:cNvPr id="91" name="Google Shape;91;p2"/>
          <p:cNvSpPr txBox="1">
            <a:spLocks noGrp="1"/>
          </p:cNvSpPr>
          <p:nvPr>
            <p:ph type="body" idx="1"/>
          </p:nvPr>
        </p:nvSpPr>
        <p:spPr>
          <a:xfrm>
            <a:off x="838200" y="1880639"/>
            <a:ext cx="10515600" cy="42963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None/>
            </a:pPr>
            <a:r>
              <a:rPr lang="sk-SK">
                <a:solidFill>
                  <a:srgbClr val="000000"/>
                </a:solidFill>
              </a:rPr>
              <a:t>1. Ieva Stundžytė </a:t>
            </a:r>
            <a:endParaRPr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None/>
            </a:pPr>
            <a:r>
              <a:rPr lang="sk-SK">
                <a:solidFill>
                  <a:srgbClr val="000000"/>
                </a:solidFill>
              </a:rPr>
              <a:t>Lithuania</a:t>
            </a:r>
            <a:endParaRPr>
              <a:solidFill>
                <a:srgbClr val="000000"/>
              </a:solidFill>
            </a:endParaRPr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endParaRPr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None/>
            </a:pPr>
            <a:r>
              <a:rPr lang="sk-SK">
                <a:solidFill>
                  <a:srgbClr val="000000"/>
                </a:solidFill>
              </a:rPr>
              <a:t>2. Natálie Růžová</a:t>
            </a:r>
            <a:endParaRPr>
              <a:solidFill>
                <a:srgbClr val="000000"/>
              </a:solidFill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None/>
            </a:pPr>
            <a:r>
              <a:rPr lang="sk-SK">
                <a:solidFill>
                  <a:srgbClr val="000000"/>
                </a:solidFill>
              </a:rPr>
              <a:t>Czech Republic</a:t>
            </a:r>
            <a:endParaRPr>
              <a:solidFill>
                <a:srgbClr val="000000"/>
              </a:solidFill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endParaRPr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None/>
            </a:pPr>
            <a:r>
              <a:rPr lang="sk-SK">
                <a:solidFill>
                  <a:srgbClr val="000000"/>
                </a:solidFill>
              </a:rPr>
              <a:t>3. Pia Vigsø Lassen</a:t>
            </a:r>
            <a:endParaRPr>
              <a:solidFill>
                <a:srgbClr val="000000"/>
              </a:solidFill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None/>
            </a:pPr>
            <a:r>
              <a:rPr lang="sk-SK">
                <a:solidFill>
                  <a:srgbClr val="000000"/>
                </a:solidFill>
              </a:rPr>
              <a:t>Denmark</a:t>
            </a:r>
            <a:endParaRPr>
              <a:solidFill>
                <a:srgbClr val="000000"/>
              </a:solidFill>
            </a:endParaRPr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endParaRPr/>
          </a:p>
        </p:txBody>
      </p:sp>
      <p:sp>
        <p:nvSpPr>
          <p:cNvPr id="92" name="Google Shape;92;p2"/>
          <p:cNvSpPr txBox="1"/>
          <p:nvPr/>
        </p:nvSpPr>
        <p:spPr>
          <a:xfrm>
            <a:off x="4521659" y="1871416"/>
            <a:ext cx="1827752" cy="646329"/>
          </a:xfrm>
          <a:prstGeom prst="rect">
            <a:avLst/>
          </a:prstGeom>
          <a:noFill/>
          <a:ln w="1270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45700" tIns="45700" rIns="45700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3" name="Google Shape;93;p2"/>
          <p:cNvSpPr txBox="1"/>
          <p:nvPr/>
        </p:nvSpPr>
        <p:spPr>
          <a:xfrm>
            <a:off x="4461618" y="3177745"/>
            <a:ext cx="1645292" cy="996955"/>
          </a:xfrm>
          <a:prstGeom prst="rect">
            <a:avLst/>
          </a:prstGeom>
          <a:noFill/>
          <a:ln w="1270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45700" tIns="45700" rIns="45700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Google Shape;94;p2"/>
          <p:cNvSpPr txBox="1"/>
          <p:nvPr/>
        </p:nvSpPr>
        <p:spPr>
          <a:xfrm>
            <a:off x="4461618" y="4557365"/>
            <a:ext cx="1645292" cy="996955"/>
          </a:xfrm>
          <a:prstGeom prst="rect">
            <a:avLst/>
          </a:prstGeom>
          <a:noFill/>
          <a:ln w="1270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45700" tIns="45700" rIns="45700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5" name="Google Shape;95;p2"/>
          <p:cNvSpPr/>
          <p:nvPr/>
        </p:nvSpPr>
        <p:spPr>
          <a:xfrm>
            <a:off x="7392955" y="1324596"/>
            <a:ext cx="3264493" cy="4666733"/>
          </a:xfrm>
          <a:prstGeom prst="rect">
            <a:avLst/>
          </a:prstGeom>
          <a:noFill/>
          <a:ln w="1270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45700" tIns="45700" rIns="45700" bIns="45700" anchor="ctr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96" name="Google Shape;96;p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406246" y="3123663"/>
            <a:ext cx="1887793" cy="1256241"/>
          </a:xfrm>
          <a:prstGeom prst="rect">
            <a:avLst/>
          </a:prstGeom>
          <a:noFill/>
          <a:ln>
            <a:noFill/>
          </a:ln>
        </p:spPr>
      </p:pic>
      <p:pic>
        <p:nvPicPr>
          <p:cNvPr id="97" name="Google Shape;97;p2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4392240" y="4517197"/>
            <a:ext cx="1957171" cy="1180995"/>
          </a:xfrm>
          <a:prstGeom prst="rect">
            <a:avLst/>
          </a:prstGeom>
          <a:noFill/>
          <a:ln>
            <a:noFill/>
          </a:ln>
        </p:spPr>
      </p:pic>
      <p:pic>
        <p:nvPicPr>
          <p:cNvPr id="98" name="Google Shape;98;p2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4417575" y="1744156"/>
            <a:ext cx="1957171" cy="1174303"/>
          </a:xfrm>
          <a:prstGeom prst="rect">
            <a:avLst/>
          </a:prstGeom>
          <a:noFill/>
          <a:ln>
            <a:noFill/>
          </a:ln>
        </p:spPr>
      </p:pic>
      <p:pic>
        <p:nvPicPr>
          <p:cNvPr id="99" name="Google Shape;99;p2"/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7106016" y="1192869"/>
            <a:ext cx="3838370" cy="511782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3"/>
          <p:cNvSpPr txBox="1">
            <a:spLocks noGrp="1"/>
          </p:cNvSpPr>
          <p:nvPr>
            <p:ph type="title"/>
          </p:nvPr>
        </p:nvSpPr>
        <p:spPr>
          <a:xfrm>
            <a:off x="625033" y="365125"/>
            <a:ext cx="10728767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sk-SK" b="1"/>
              <a:t>Evaluation Steps of our Experiment</a:t>
            </a:r>
            <a:endParaRPr/>
          </a:p>
        </p:txBody>
      </p:sp>
      <p:sp>
        <p:nvSpPr>
          <p:cNvPr id="105" name="Google Shape;105;p3"/>
          <p:cNvSpPr txBox="1">
            <a:spLocks noGrp="1"/>
          </p:cNvSpPr>
          <p:nvPr>
            <p:ph type="body" idx="1"/>
          </p:nvPr>
        </p:nvSpPr>
        <p:spPr>
          <a:xfrm>
            <a:off x="544009" y="1825625"/>
            <a:ext cx="11331615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514350" lvl="0" indent="-51435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AutoNum type="arabicPeriod"/>
            </a:pPr>
            <a:r>
              <a:rPr lang="sk-SK" b="1"/>
              <a:t>PARTICLE FREE LYSATE – o-NPG-test (enzymatic activity assay)</a:t>
            </a:r>
            <a:endParaRPr/>
          </a:p>
          <a:p>
            <a:pPr marL="514350" lvl="0" indent="-51435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AutoNum type="arabicPeriod"/>
            </a:pPr>
            <a:r>
              <a:rPr lang="sk-SK"/>
              <a:t>ANION EXCHANGE CHROMATOGRAPHY (AEXC) – o-NPG + photometer (enzymatic activity assay)</a:t>
            </a:r>
            <a:endParaRPr/>
          </a:p>
          <a:p>
            <a:pPr marL="514350" lvl="0" indent="-51435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AutoNum type="arabicPeriod"/>
            </a:pPr>
            <a:r>
              <a:rPr lang="sk-SK"/>
              <a:t>SDS – PAGE – gel + calibration line (purity, molecular weight – lactase)</a:t>
            </a:r>
            <a:endParaRPr/>
          </a:p>
          <a:p>
            <a:pPr marL="514350" lvl="0" indent="-51435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AutoNum type="arabicPeriod"/>
            </a:pPr>
            <a:r>
              <a:rPr lang="sk-SK"/>
              <a:t>RAW MILK TEST – colour change (conc. of glucose)</a:t>
            </a:r>
            <a:endParaRPr/>
          </a:p>
          <a:p>
            <a:pPr marL="514350" lvl="0" indent="-51435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AutoNum type="arabicPeriod"/>
            </a:pPr>
            <a:r>
              <a:rPr lang="sk-SK"/>
              <a:t>EVALUATION 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4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758854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sk-SK" b="1"/>
              <a:t>O-NPG-TEST of 1:10 diluted Particle Free Lysate</a:t>
            </a:r>
            <a:endParaRPr b="1"/>
          </a:p>
        </p:txBody>
      </p:sp>
      <p:sp>
        <p:nvSpPr>
          <p:cNvPr id="111" name="Google Shape;111;p4"/>
          <p:cNvSpPr txBox="1"/>
          <p:nvPr/>
        </p:nvSpPr>
        <p:spPr>
          <a:xfrm>
            <a:off x="937548" y="1692843"/>
            <a:ext cx="8098903" cy="483209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sk-SK"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Test 50 μL supernatant + 500 μL o-NPG-solution.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8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85750" marR="0" lvl="0" indent="-2857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sk-SK" sz="28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Observation:</a:t>
            </a:r>
            <a:r>
              <a:rPr lang="sk-SK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The color changed from transparent to yellow.</a:t>
            </a:r>
            <a:endParaRPr sz="2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85750" marR="0" lvl="0" indent="-1079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endParaRPr sz="28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85750" marR="0" lvl="0" indent="-2857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sk-SK" sz="28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Evaluation: </a:t>
            </a:r>
            <a:r>
              <a:rPr lang="sk-SK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β(1→4) bond was broken down.</a:t>
            </a:r>
            <a:endParaRPr sz="2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85750" marR="0" lvl="0" indent="-1079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endParaRPr sz="28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85750" marR="0" lvl="0" indent="-2857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sk-SK" sz="28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Conclusion: </a:t>
            </a:r>
            <a:r>
              <a:rPr lang="sk-SK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lactase is present. 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sk-SK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→ We can start AEXC.</a:t>
            </a:r>
            <a:endParaRPr sz="28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85750" marR="0" lvl="0" indent="-1079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endParaRPr sz="28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85750" marR="0" lvl="0" indent="-1079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endParaRPr sz="28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2" name="Google Shape;112;p4"/>
          <p:cNvSpPr/>
          <p:nvPr/>
        </p:nvSpPr>
        <p:spPr>
          <a:xfrm>
            <a:off x="9355015" y="2453054"/>
            <a:ext cx="2417885" cy="3446584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3" name="Google Shape;113;p4"/>
          <p:cNvSpPr txBox="1"/>
          <p:nvPr/>
        </p:nvSpPr>
        <p:spPr>
          <a:xfrm>
            <a:off x="9611587" y="3886876"/>
            <a:ext cx="1842749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sk-SK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Picture of cuvette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14" name="Google Shape;114;p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9187652" y="2354771"/>
            <a:ext cx="2889314" cy="364314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5"/>
          <p:cNvSpPr txBox="1">
            <a:spLocks noGrp="1"/>
          </p:cNvSpPr>
          <p:nvPr>
            <p:ph type="title"/>
          </p:nvPr>
        </p:nvSpPr>
        <p:spPr>
          <a:xfrm>
            <a:off x="625033" y="365125"/>
            <a:ext cx="10728767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sk-SK" b="1"/>
              <a:t>Evaluation Steps of our Experiment</a:t>
            </a:r>
            <a:endParaRPr/>
          </a:p>
        </p:txBody>
      </p:sp>
      <p:sp>
        <p:nvSpPr>
          <p:cNvPr id="120" name="Google Shape;120;p5"/>
          <p:cNvSpPr txBox="1">
            <a:spLocks noGrp="1"/>
          </p:cNvSpPr>
          <p:nvPr>
            <p:ph type="body" idx="1"/>
          </p:nvPr>
        </p:nvSpPr>
        <p:spPr>
          <a:xfrm>
            <a:off x="544009" y="1825625"/>
            <a:ext cx="11331615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514350" lvl="0" indent="-51435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AutoNum type="arabicPeriod"/>
            </a:pPr>
            <a:r>
              <a:rPr lang="sk-SK"/>
              <a:t>PARTICLE FREE LYSATE – o-NPG-test (enzymatic activity assay)</a:t>
            </a:r>
            <a:endParaRPr/>
          </a:p>
          <a:p>
            <a:pPr marL="514350" lvl="0" indent="-51435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AutoNum type="arabicPeriod"/>
            </a:pPr>
            <a:r>
              <a:rPr lang="sk-SK" b="1"/>
              <a:t>ANION EXCHANGE CHROMATOGRAPHY (AEXC) – o-NPG + photometer (enzymatic activity assay)</a:t>
            </a:r>
            <a:endParaRPr/>
          </a:p>
          <a:p>
            <a:pPr marL="514350" lvl="0" indent="-51435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AutoNum type="arabicPeriod"/>
            </a:pPr>
            <a:r>
              <a:rPr lang="sk-SK"/>
              <a:t>SDS – PAGE – gel + calibration line (purity, molecular weight – lactase)</a:t>
            </a:r>
            <a:endParaRPr/>
          </a:p>
          <a:p>
            <a:pPr marL="514350" lvl="0" indent="-51435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AutoNum type="arabicPeriod"/>
            </a:pPr>
            <a:r>
              <a:rPr lang="sk-SK"/>
              <a:t>RAW MILK TEST – colour change (conc. of glucose)</a:t>
            </a:r>
            <a:endParaRPr/>
          </a:p>
          <a:p>
            <a:pPr marL="514350" lvl="0" indent="-51435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AutoNum type="arabicPeriod"/>
            </a:pPr>
            <a:r>
              <a:rPr lang="sk-SK"/>
              <a:t>EVALUATION 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6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sk-SK" b="1"/>
              <a:t>ANION EXCHANGE CHROMATOGRAPHY</a:t>
            </a:r>
            <a:endParaRPr/>
          </a:p>
        </p:txBody>
      </p:sp>
      <p:sp>
        <p:nvSpPr>
          <p:cNvPr id="126" name="Google Shape;126;p6"/>
          <p:cNvSpPr txBox="1">
            <a:spLocks noGrp="1"/>
          </p:cNvSpPr>
          <p:nvPr>
            <p:ph type="body" idx="1"/>
          </p:nvPr>
        </p:nvSpPr>
        <p:spPr>
          <a:xfrm>
            <a:off x="94703" y="1599275"/>
            <a:ext cx="5723025" cy="50268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sk-SK"/>
              <a:t>O-NPG-test measured by photometer – enzymatic activity measurement</a:t>
            </a:r>
            <a:endParaRPr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sk-SK"/>
              <a:t>Test 50 μL eluate + 800 μL o-NPG-solution.</a:t>
            </a:r>
            <a:endParaRPr b="1"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sk-SK" b="1"/>
              <a:t>Observation: </a:t>
            </a:r>
            <a:r>
              <a:rPr lang="sk-SK"/>
              <a:t>the curve of eluate 25% was increasing and other samples stayed close to zero.</a:t>
            </a:r>
            <a:endParaRPr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sk-SK" b="1"/>
              <a:t>Evaluation: </a:t>
            </a:r>
            <a:r>
              <a:rPr lang="sk-SK"/>
              <a:t>our</a:t>
            </a:r>
            <a:r>
              <a:rPr lang="sk-SK" b="1"/>
              <a:t> </a:t>
            </a:r>
            <a:r>
              <a:rPr lang="sk-SK"/>
              <a:t>own Excel diagram</a:t>
            </a:r>
            <a:endParaRPr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sk-SK" b="1"/>
              <a:t>Conclusion: </a:t>
            </a:r>
            <a:r>
              <a:rPr lang="sk-SK"/>
              <a:t>the highest </a:t>
            </a:r>
            <a:endParaRPr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sk-SK"/>
              <a:t>lactase activity was in 25% eluate.</a:t>
            </a:r>
            <a:endParaRPr/>
          </a:p>
        </p:txBody>
      </p:sp>
      <p:pic>
        <p:nvPicPr>
          <p:cNvPr id="127" name="Google Shape;127;p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992393" y="1383886"/>
            <a:ext cx="5997480" cy="3543528"/>
          </a:xfrm>
          <a:prstGeom prst="rect">
            <a:avLst/>
          </a:prstGeom>
          <a:noFill/>
          <a:ln>
            <a:noFill/>
          </a:ln>
        </p:spPr>
      </p:pic>
      <p:pic>
        <p:nvPicPr>
          <p:cNvPr id="128" name="Google Shape;128;p6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5359937" y="4974304"/>
            <a:ext cx="6493459" cy="18227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p7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sk-SK"/>
              <a:t>Photometry: ONPG-assay </a:t>
            </a:r>
            <a:endParaRPr/>
          </a:p>
        </p:txBody>
      </p:sp>
      <p:pic>
        <p:nvPicPr>
          <p:cNvPr id="134" name="Google Shape;134;p7"/>
          <p:cNvPicPr preferRelativeResize="0">
            <a:picLocks noGrp="1"/>
          </p:cNvPicPr>
          <p:nvPr>
            <p:ph type="body" idx="1"/>
          </p:nvPr>
        </p:nvPicPr>
        <p:blipFill rotWithShape="1">
          <a:blip r:embed="rId3">
            <a:alphaModFix/>
          </a:blip>
          <a:srcRect/>
          <a:stretch/>
        </p:blipFill>
        <p:spPr>
          <a:xfrm>
            <a:off x="555423" y="1690688"/>
            <a:ext cx="9410616" cy="484646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p8"/>
          <p:cNvSpPr txBox="1">
            <a:spLocks noGrp="1"/>
          </p:cNvSpPr>
          <p:nvPr>
            <p:ph type="title"/>
          </p:nvPr>
        </p:nvSpPr>
        <p:spPr>
          <a:xfrm>
            <a:off x="625033" y="365125"/>
            <a:ext cx="10728767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sk-SK" b="1"/>
              <a:t>Evaluation Steps of our Experiment</a:t>
            </a:r>
            <a:endParaRPr/>
          </a:p>
        </p:txBody>
      </p:sp>
      <p:sp>
        <p:nvSpPr>
          <p:cNvPr id="140" name="Google Shape;140;p8"/>
          <p:cNvSpPr txBox="1">
            <a:spLocks noGrp="1"/>
          </p:cNvSpPr>
          <p:nvPr>
            <p:ph type="body" idx="1"/>
          </p:nvPr>
        </p:nvSpPr>
        <p:spPr>
          <a:xfrm>
            <a:off x="544009" y="1825625"/>
            <a:ext cx="11331615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514350" lvl="0" indent="-51435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AutoNum type="arabicPeriod"/>
            </a:pPr>
            <a:r>
              <a:rPr lang="sk-SK"/>
              <a:t>PARTICLE FREE LYSATE – o-NPG-test (enzymatic activity assay)</a:t>
            </a:r>
            <a:endParaRPr/>
          </a:p>
          <a:p>
            <a:pPr marL="514350" lvl="0" indent="-51435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AutoNum type="arabicPeriod"/>
            </a:pPr>
            <a:r>
              <a:rPr lang="sk-SK"/>
              <a:t>ANION EXCHANGE CHROMATOGRAPHY (AEXC) – o-NPG + photometer (enzymatic activity assay)</a:t>
            </a:r>
            <a:endParaRPr/>
          </a:p>
          <a:p>
            <a:pPr marL="514350" lvl="0" indent="-51435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AutoNum type="arabicPeriod"/>
            </a:pPr>
            <a:r>
              <a:rPr lang="sk-SK" b="1"/>
              <a:t>SDS – PAGE – gel + calibration line (purity, molecular weight – lactase)</a:t>
            </a:r>
            <a:endParaRPr/>
          </a:p>
          <a:p>
            <a:pPr marL="514350" lvl="0" indent="-51435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AutoNum type="arabicPeriod"/>
            </a:pPr>
            <a:r>
              <a:rPr lang="sk-SK"/>
              <a:t>RAW MILK TEST – colour change (conc. of glucose)</a:t>
            </a:r>
            <a:endParaRPr/>
          </a:p>
          <a:p>
            <a:pPr marL="514350" lvl="0" indent="-51435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AutoNum type="arabicPeriod"/>
            </a:pPr>
            <a:r>
              <a:rPr lang="sk-SK"/>
              <a:t>EVALUATION </a:t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p9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sk-SK" b="1"/>
              <a:t>SDS - PAGE</a:t>
            </a:r>
            <a:endParaRPr/>
          </a:p>
        </p:txBody>
      </p:sp>
      <p:sp>
        <p:nvSpPr>
          <p:cNvPr id="146" name="Google Shape;146;p9"/>
          <p:cNvSpPr txBox="1">
            <a:spLocks noGrp="1"/>
          </p:cNvSpPr>
          <p:nvPr>
            <p:ph type="body" idx="1"/>
          </p:nvPr>
        </p:nvSpPr>
        <p:spPr>
          <a:xfrm>
            <a:off x="331271" y="1260445"/>
            <a:ext cx="5622463" cy="51232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62500" lnSpcReduction="20000"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sk-SK" b="1"/>
              <a:t> MARKER</a:t>
            </a:r>
            <a:endParaRPr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sk-SK" b="1"/>
              <a:t>1: </a:t>
            </a:r>
            <a:r>
              <a:rPr lang="sk-SK"/>
              <a:t>lysate (dilution factor 10)</a:t>
            </a:r>
            <a:endParaRPr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sk-SK" b="1"/>
              <a:t>2: </a:t>
            </a:r>
            <a:r>
              <a:rPr lang="sk-SK"/>
              <a:t>loading flow through</a:t>
            </a:r>
            <a:endParaRPr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sk-SK" b="1"/>
              <a:t>3: </a:t>
            </a:r>
            <a:r>
              <a:rPr lang="sk-SK"/>
              <a:t>washing step</a:t>
            </a:r>
            <a:endParaRPr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sk-SK" b="1"/>
              <a:t>4: </a:t>
            </a:r>
            <a:r>
              <a:rPr lang="sk-SK"/>
              <a:t>eluate 10%</a:t>
            </a:r>
            <a:endParaRPr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sk-SK" b="1"/>
              <a:t>5: </a:t>
            </a:r>
            <a:r>
              <a:rPr lang="sk-SK"/>
              <a:t>eluate 25%</a:t>
            </a:r>
            <a:endParaRPr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sk-SK" b="1"/>
              <a:t>6: </a:t>
            </a:r>
            <a:r>
              <a:rPr lang="sk-SK"/>
              <a:t>eluate 100%</a:t>
            </a:r>
            <a:endParaRPr/>
          </a:p>
          <a:p>
            <a:pPr marL="228600" lvl="0" indent="-20193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sk-SK"/>
              <a:t>In the mixtures containing lactase there are:                 1.Lys-15 bands, </a:t>
            </a:r>
            <a:endParaRPr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sk-SK"/>
              <a:t>    2.e10%-17 bands, </a:t>
            </a:r>
            <a:endParaRPr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sk-SK"/>
              <a:t>    3.e25%-13 bands.</a:t>
            </a:r>
            <a:endParaRPr/>
          </a:p>
          <a:p>
            <a:pPr marL="228600" lvl="0" indent="-20193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sk-SK" b="1"/>
              <a:t>Conclusion: </a:t>
            </a:r>
            <a:r>
              <a:rPr lang="sk-SK"/>
              <a:t>by AEXC we reduced the</a:t>
            </a:r>
            <a:br>
              <a:rPr lang="sk-SK"/>
            </a:br>
            <a:r>
              <a:rPr lang="sk-SK"/>
              <a:t>number of proteins in our sample from 15 protein bands (lysate) to 11 protein bands (eluate 100%) / (starting with 3000)</a:t>
            </a:r>
            <a:endParaRPr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endParaRPr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endParaRPr/>
          </a:p>
        </p:txBody>
      </p:sp>
      <p:pic>
        <p:nvPicPr>
          <p:cNvPr id="147" name="Google Shape;147;p9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 rot="5400000">
            <a:off x="5933618" y="185205"/>
            <a:ext cx="6527821" cy="648758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Motív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Širokoúhlá obrazovka</PresentationFormat>
  <Slides>17</Slides>
  <Notes>17</Notes>
  <HiddenSlides>0</HiddenSlide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17</vt:i4>
      </vt:variant>
    </vt:vector>
  </HeadingPairs>
  <TitlesOfParts>
    <vt:vector size="18" baseType="lpstr">
      <vt:lpstr>Motív Office</vt:lpstr>
      <vt:lpstr>Summary of Results from  Group 5 Lactase Downstream Processing</vt:lpstr>
      <vt:lpstr>Group 5+ presentation of group members</vt:lpstr>
      <vt:lpstr>Evaluation Steps of our Experiment</vt:lpstr>
      <vt:lpstr>O-NPG-TEST of 1:10 diluted Particle Free Lysate</vt:lpstr>
      <vt:lpstr>Evaluation Steps of our Experiment</vt:lpstr>
      <vt:lpstr>ANION EXCHANGE CHROMATOGRAPHY</vt:lpstr>
      <vt:lpstr>Photometry: ONPG-assay </vt:lpstr>
      <vt:lpstr>Evaluation Steps of our Experiment</vt:lpstr>
      <vt:lpstr>SDS - PAGE</vt:lpstr>
      <vt:lpstr>SDS - PAGE</vt:lpstr>
      <vt:lpstr>Evaluation of the SDS – PAGE </vt:lpstr>
      <vt:lpstr>Evaluation Steps of our Experiment</vt:lpstr>
      <vt:lpstr>RAW MILK TEST</vt:lpstr>
      <vt:lpstr>Raw Milk Test</vt:lpstr>
      <vt:lpstr>Evaluation Steps of our Experiment</vt:lpstr>
      <vt:lpstr>EVALUATION</vt:lpstr>
      <vt:lpstr>Thank you for your attention!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Summary of Results from  Group 5 Lactase Downstream Processing</dc:title>
  <dc:creator>Učiteľ</dc:creator>
  <cp:lastModifiedBy>Natálie Růžová</cp:lastModifiedBy>
  <cp:revision>1</cp:revision>
  <dcterms:created xsi:type="dcterms:W3CDTF">2024-01-19T12:02:57Z</dcterms:created>
  <dcterms:modified xsi:type="dcterms:W3CDTF">2026-03-26T20:39:23Z</dcterms:modified>
</cp:coreProperties>
</file>