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9" r:id="rId3"/>
    <p:sldId id="270" r:id="rId4"/>
    <p:sldId id="271" r:id="rId5"/>
    <p:sldId id="278" r:id="rId6"/>
    <p:sldId id="272" r:id="rId7"/>
    <p:sldId id="281" r:id="rId8"/>
    <p:sldId id="273" r:id="rId9"/>
    <p:sldId id="283" r:id="rId10"/>
    <p:sldId id="274" r:id="rId11"/>
    <p:sldId id="282" r:id="rId12"/>
    <p:sldId id="275" r:id="rId13"/>
    <p:sldId id="284" r:id="rId14"/>
    <p:sldId id="280" r:id="rId15"/>
    <p:sldId id="276" r:id="rId16"/>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4660"/>
  </p:normalViewPr>
  <p:slideViewPr>
    <p:cSldViewPr snapToGrid="0">
      <p:cViewPr varScale="1">
        <p:scale>
          <a:sx n="82" d="100"/>
          <a:sy n="82" d="100"/>
        </p:scale>
        <p:origin x="763"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https://thistedgymnasium-my.sharepoint.com/personal/24grund417_thisted-gymnasium_dk/Documents/Kemi/Erasmus%20Frankrig/Estimation%20of%20Molar%20Mass%20&#8211;%20for%20studen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275530864764354"/>
          <c:y val="3.6180270149158186E-2"/>
          <c:w val="0.81657988966719308"/>
          <c:h val="0.83392226148409898"/>
        </c:manualLayout>
      </c:layout>
      <c:scatterChart>
        <c:scatterStyle val="lineMarker"/>
        <c:varyColors val="0"/>
        <c:ser>
          <c:idx val="0"/>
          <c:order val="0"/>
          <c:spPr>
            <a:ln w="28575">
              <a:noFill/>
            </a:ln>
          </c:spPr>
          <c:marker>
            <c:symbol val="diamond"/>
            <c:size val="5"/>
            <c:spPr>
              <a:solidFill>
                <a:srgbClr val="000080"/>
              </a:solidFill>
              <a:ln>
                <a:solidFill>
                  <a:srgbClr val="000080"/>
                </a:solidFill>
                <a:prstDash val="solid"/>
              </a:ln>
            </c:spPr>
          </c:marker>
          <c:trendline>
            <c:spPr>
              <a:ln w="25400">
                <a:solidFill>
                  <a:srgbClr val="000000"/>
                </a:solidFill>
                <a:prstDash val="solid"/>
              </a:ln>
            </c:spPr>
            <c:trendlineType val="exp"/>
            <c:dispRSqr val="1"/>
            <c:dispEq val="1"/>
            <c:trendlineLbl>
              <c:layout>
                <c:manualLayout>
                  <c:x val="-0.2099446779315513"/>
                  <c:y val="-5.1376405488433384E-2"/>
                </c:manualLayout>
              </c:layout>
              <c:numFmt formatCode="General" sourceLinked="0"/>
            </c:trendlineLbl>
          </c:trendline>
          <c:xVal>
            <c:numRef>
              <c:f>'Estimation of Molar Mass'!$B$6:$B$15</c:f>
              <c:numCache>
                <c:formatCode>0.0</c:formatCode>
                <c:ptCount val="10"/>
                <c:pt idx="0">
                  <c:v>1.0223463687150838</c:v>
                </c:pt>
                <c:pt idx="1">
                  <c:v>1.4934823091247673</c:v>
                </c:pt>
                <c:pt idx="2">
                  <c:v>1.9813780260707634</c:v>
                </c:pt>
                <c:pt idx="3">
                  <c:v>2.2532588454376166</c:v>
                </c:pt>
                <c:pt idx="4">
                  <c:v>2.7821229050279328</c:v>
                </c:pt>
                <c:pt idx="5">
                  <c:v>3.2104283054003724</c:v>
                </c:pt>
                <c:pt idx="6">
                  <c:v>3.6648044692737431</c:v>
                </c:pt>
                <c:pt idx="7">
                  <c:v>3.8547486033519553</c:v>
                </c:pt>
                <c:pt idx="8">
                  <c:v>4.0986964618249537</c:v>
                </c:pt>
                <c:pt idx="9">
                  <c:v>4.2402234636871512</c:v>
                </c:pt>
              </c:numCache>
            </c:numRef>
          </c:xVal>
          <c:yVal>
            <c:numRef>
              <c:f>'Estimation of Molar Mass'!$C$6:$C$15</c:f>
              <c:numCache>
                <c:formatCode>General</c:formatCode>
                <c:ptCount val="10"/>
                <c:pt idx="0">
                  <c:v>250</c:v>
                </c:pt>
                <c:pt idx="1">
                  <c:v>150</c:v>
                </c:pt>
                <c:pt idx="2">
                  <c:v>100</c:v>
                </c:pt>
                <c:pt idx="3">
                  <c:v>75</c:v>
                </c:pt>
                <c:pt idx="4">
                  <c:v>50</c:v>
                </c:pt>
                <c:pt idx="5">
                  <c:v>37</c:v>
                </c:pt>
                <c:pt idx="6">
                  <c:v>25</c:v>
                </c:pt>
                <c:pt idx="7">
                  <c:v>20</c:v>
                </c:pt>
                <c:pt idx="8">
                  <c:v>15</c:v>
                </c:pt>
                <c:pt idx="9">
                  <c:v>10</c:v>
                </c:pt>
              </c:numCache>
            </c:numRef>
          </c:yVal>
          <c:smooth val="0"/>
          <c:extLst>
            <c:ext xmlns:c16="http://schemas.microsoft.com/office/drawing/2014/chart" uri="{C3380CC4-5D6E-409C-BE32-E72D297353CC}">
              <c16:uniqueId val="{00000001-E94C-4118-AC74-6C9395C3C650}"/>
            </c:ext>
          </c:extLst>
        </c:ser>
        <c:dLbls>
          <c:showLegendKey val="0"/>
          <c:showVal val="0"/>
          <c:showCatName val="0"/>
          <c:showSerName val="0"/>
          <c:showPercent val="0"/>
          <c:showBubbleSize val="0"/>
        </c:dLbls>
        <c:axId val="777526431"/>
        <c:axId val="1"/>
      </c:scatterChart>
      <c:valAx>
        <c:axId val="777526431"/>
        <c:scaling>
          <c:orientation val="minMax"/>
        </c:scaling>
        <c:delete val="0"/>
        <c:axPos val="b"/>
        <c:title>
          <c:tx>
            <c:rich>
              <a:bodyPr/>
              <a:lstStyle/>
              <a:p>
                <a:pPr>
                  <a:defRPr sz="1200" b="1" i="0" u="none" strike="noStrike" baseline="0">
                    <a:solidFill>
                      <a:srgbClr val="000000"/>
                    </a:solidFill>
                    <a:latin typeface="Verdana"/>
                    <a:ea typeface="Verdana"/>
                    <a:cs typeface="Verdana"/>
                  </a:defRPr>
                </a:pPr>
                <a:r>
                  <a:rPr lang="en-US"/>
                  <a:t>migration rate in cm</a:t>
                </a:r>
              </a:p>
            </c:rich>
          </c:tx>
          <c:layout>
            <c:manualLayout>
              <c:xMode val="edge"/>
              <c:yMode val="edge"/>
              <c:x val="0.33023437487856239"/>
              <c:y val="0.93927973923780439"/>
            </c:manualLayout>
          </c:layout>
          <c:overlay val="0"/>
          <c:spPr>
            <a:noFill/>
            <a:ln w="25400">
              <a:noFill/>
            </a:ln>
          </c:spPr>
        </c:title>
        <c:numFmt formatCode="0.0"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Verdana"/>
                <a:ea typeface="Verdana"/>
                <a:cs typeface="Verdana"/>
              </a:defRPr>
            </a:pPr>
            <a:endParaRPr lang="en-US"/>
          </a:p>
        </c:txPr>
        <c:crossAx val="1"/>
        <c:crossesAt val="1"/>
        <c:crossBetween val="midCat"/>
      </c:valAx>
      <c:valAx>
        <c:axId val="1"/>
        <c:scaling>
          <c:logBase val="10"/>
          <c:orientation val="minMax"/>
          <c:min val="1"/>
        </c:scaling>
        <c:delete val="0"/>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Verdana"/>
                    <a:ea typeface="Verdana"/>
                    <a:cs typeface="Verdana"/>
                  </a:defRPr>
                </a:pPr>
                <a:r>
                  <a:rPr lang="en-US"/>
                  <a:t>molar Mass in kD </a:t>
                </a:r>
              </a:p>
            </c:rich>
          </c:tx>
          <c:layout>
            <c:manualLayout>
              <c:xMode val="edge"/>
              <c:yMode val="edge"/>
              <c:x val="3.6347236418472428E-2"/>
              <c:y val="0.3375012196413112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Verdana"/>
                <a:ea typeface="Verdana"/>
                <a:cs typeface="Verdana"/>
              </a:defRPr>
            </a:pPr>
            <a:endParaRPr lang="en-US"/>
          </a:p>
        </c:txPr>
        <c:crossAx val="777526431"/>
        <c:crosses val="autoZero"/>
        <c:crossBetween val="midCat"/>
        <c:majorUnit val="10"/>
        <c:minorUnit val="10"/>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900" b="0" i="0" u="none" strike="noStrike" baseline="0">
          <a:solidFill>
            <a:srgbClr val="000000"/>
          </a:solidFill>
          <a:latin typeface="Verdana"/>
          <a:ea typeface="Verdana"/>
          <a:cs typeface="Verdana"/>
        </a:defRPr>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659662-D438-F60A-0708-5876F9D719FB}"/>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B7F1351A-E0C4-2338-B7F9-7F2858A0D5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25D96B97-22A5-3386-C8EA-A79731C9DF62}"/>
              </a:ext>
            </a:extLst>
          </p:cNvPr>
          <p:cNvSpPr>
            <a:spLocks noGrp="1"/>
          </p:cNvSpPr>
          <p:nvPr>
            <p:ph type="dt" sz="half" idx="10"/>
          </p:nvPr>
        </p:nvSpPr>
        <p:spPr/>
        <p:txBody>
          <a:bodyPr/>
          <a:lstStyle/>
          <a:p>
            <a:fld id="{BD0DF9F9-1DCA-4FC1-A67C-47280118E555}" type="datetimeFigureOut">
              <a:rPr lang="sk-SK" smtClean="0"/>
              <a:t>26. 3. 2026</a:t>
            </a:fld>
            <a:endParaRPr lang="sk-SK"/>
          </a:p>
        </p:txBody>
      </p:sp>
      <p:sp>
        <p:nvSpPr>
          <p:cNvPr id="5" name="Zástupný objekt pre pätu 4">
            <a:extLst>
              <a:ext uri="{FF2B5EF4-FFF2-40B4-BE49-F238E27FC236}">
                <a16:creationId xmlns:a16="http://schemas.microsoft.com/office/drawing/2014/main" id="{F0F24C2C-7010-8127-E326-CE34C125B882}"/>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FE55B7DC-B08A-172C-6C57-67A49D7140E4}"/>
              </a:ext>
            </a:extLst>
          </p:cNvPr>
          <p:cNvSpPr>
            <a:spLocks noGrp="1"/>
          </p:cNvSpPr>
          <p:nvPr>
            <p:ph type="sldNum" sz="quarter" idx="12"/>
          </p:nvPr>
        </p:nvSpPr>
        <p:spPr/>
        <p:txBody>
          <a:bodyPr/>
          <a:lstStyle/>
          <a:p>
            <a:fld id="{990187AA-2DCF-43A9-ADF6-616C943B28FC}" type="slidenum">
              <a:rPr lang="sk-SK" smtClean="0"/>
              <a:t>‹#›</a:t>
            </a:fld>
            <a:endParaRPr lang="sk-SK"/>
          </a:p>
        </p:txBody>
      </p:sp>
    </p:spTree>
    <p:extLst>
      <p:ext uri="{BB962C8B-B14F-4D97-AF65-F5344CB8AC3E}">
        <p14:creationId xmlns:p14="http://schemas.microsoft.com/office/powerpoint/2010/main" val="169393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ECD9B5-2111-828F-FFD4-A582C611A3F3}"/>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EA6DC3AD-6FE1-38F3-C2C6-AA68C96B25E7}"/>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F188DB0-E2F8-1632-72C5-1304BE2F7925}"/>
              </a:ext>
            </a:extLst>
          </p:cNvPr>
          <p:cNvSpPr>
            <a:spLocks noGrp="1"/>
          </p:cNvSpPr>
          <p:nvPr>
            <p:ph type="dt" sz="half" idx="10"/>
          </p:nvPr>
        </p:nvSpPr>
        <p:spPr/>
        <p:txBody>
          <a:bodyPr/>
          <a:lstStyle/>
          <a:p>
            <a:fld id="{BD0DF9F9-1DCA-4FC1-A67C-47280118E555}" type="datetimeFigureOut">
              <a:rPr lang="sk-SK" smtClean="0"/>
              <a:t>26. 3. 2026</a:t>
            </a:fld>
            <a:endParaRPr lang="sk-SK"/>
          </a:p>
        </p:txBody>
      </p:sp>
      <p:sp>
        <p:nvSpPr>
          <p:cNvPr id="5" name="Zástupný objekt pre pätu 4">
            <a:extLst>
              <a:ext uri="{FF2B5EF4-FFF2-40B4-BE49-F238E27FC236}">
                <a16:creationId xmlns:a16="http://schemas.microsoft.com/office/drawing/2014/main" id="{F58CC06A-CA89-4E55-ADB5-50ADDD7AF299}"/>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99042C33-8523-C825-9244-26C3F8778869}"/>
              </a:ext>
            </a:extLst>
          </p:cNvPr>
          <p:cNvSpPr>
            <a:spLocks noGrp="1"/>
          </p:cNvSpPr>
          <p:nvPr>
            <p:ph type="sldNum" sz="quarter" idx="12"/>
          </p:nvPr>
        </p:nvSpPr>
        <p:spPr/>
        <p:txBody>
          <a:bodyPr/>
          <a:lstStyle/>
          <a:p>
            <a:fld id="{990187AA-2DCF-43A9-ADF6-616C943B28FC}" type="slidenum">
              <a:rPr lang="sk-SK" smtClean="0"/>
              <a:t>‹#›</a:t>
            </a:fld>
            <a:endParaRPr lang="sk-SK"/>
          </a:p>
        </p:txBody>
      </p:sp>
    </p:spTree>
    <p:extLst>
      <p:ext uri="{BB962C8B-B14F-4D97-AF65-F5344CB8AC3E}">
        <p14:creationId xmlns:p14="http://schemas.microsoft.com/office/powerpoint/2010/main" val="359368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DDE46922-8E9F-3B1F-1214-6044E16957DA}"/>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E56B67E7-17C3-E64A-AC2C-6994F7D5FE05}"/>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64FA8054-4163-2C98-CB06-6059E8E187BB}"/>
              </a:ext>
            </a:extLst>
          </p:cNvPr>
          <p:cNvSpPr>
            <a:spLocks noGrp="1"/>
          </p:cNvSpPr>
          <p:nvPr>
            <p:ph type="dt" sz="half" idx="10"/>
          </p:nvPr>
        </p:nvSpPr>
        <p:spPr/>
        <p:txBody>
          <a:bodyPr/>
          <a:lstStyle/>
          <a:p>
            <a:fld id="{BD0DF9F9-1DCA-4FC1-A67C-47280118E555}" type="datetimeFigureOut">
              <a:rPr lang="sk-SK" smtClean="0"/>
              <a:t>26. 3. 2026</a:t>
            </a:fld>
            <a:endParaRPr lang="sk-SK"/>
          </a:p>
        </p:txBody>
      </p:sp>
      <p:sp>
        <p:nvSpPr>
          <p:cNvPr id="5" name="Zástupný objekt pre pätu 4">
            <a:extLst>
              <a:ext uri="{FF2B5EF4-FFF2-40B4-BE49-F238E27FC236}">
                <a16:creationId xmlns:a16="http://schemas.microsoft.com/office/drawing/2014/main" id="{2BE2A851-3F32-6026-3400-3AE97A18B472}"/>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2404C11D-7F62-477C-9636-588562185560}"/>
              </a:ext>
            </a:extLst>
          </p:cNvPr>
          <p:cNvSpPr>
            <a:spLocks noGrp="1"/>
          </p:cNvSpPr>
          <p:nvPr>
            <p:ph type="sldNum" sz="quarter" idx="12"/>
          </p:nvPr>
        </p:nvSpPr>
        <p:spPr/>
        <p:txBody>
          <a:bodyPr/>
          <a:lstStyle/>
          <a:p>
            <a:fld id="{990187AA-2DCF-43A9-ADF6-616C943B28FC}" type="slidenum">
              <a:rPr lang="sk-SK" smtClean="0"/>
              <a:t>‹#›</a:t>
            </a:fld>
            <a:endParaRPr lang="sk-SK"/>
          </a:p>
        </p:txBody>
      </p:sp>
    </p:spTree>
    <p:extLst>
      <p:ext uri="{BB962C8B-B14F-4D97-AF65-F5344CB8AC3E}">
        <p14:creationId xmlns:p14="http://schemas.microsoft.com/office/powerpoint/2010/main" val="206741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633B98-F4D4-831C-D636-85F2576DAFAB}"/>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EA5DEAAA-72F7-5D89-A7E9-3AC4F4A12177}"/>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BFCDA320-4D5E-A81D-E02B-96B62FDEEB22}"/>
              </a:ext>
            </a:extLst>
          </p:cNvPr>
          <p:cNvSpPr>
            <a:spLocks noGrp="1"/>
          </p:cNvSpPr>
          <p:nvPr>
            <p:ph type="dt" sz="half" idx="10"/>
          </p:nvPr>
        </p:nvSpPr>
        <p:spPr/>
        <p:txBody>
          <a:bodyPr/>
          <a:lstStyle/>
          <a:p>
            <a:fld id="{BD0DF9F9-1DCA-4FC1-A67C-47280118E555}" type="datetimeFigureOut">
              <a:rPr lang="sk-SK" smtClean="0"/>
              <a:t>26. 3. 2026</a:t>
            </a:fld>
            <a:endParaRPr lang="sk-SK"/>
          </a:p>
        </p:txBody>
      </p:sp>
      <p:sp>
        <p:nvSpPr>
          <p:cNvPr id="5" name="Zástupný objekt pre pätu 4">
            <a:extLst>
              <a:ext uri="{FF2B5EF4-FFF2-40B4-BE49-F238E27FC236}">
                <a16:creationId xmlns:a16="http://schemas.microsoft.com/office/drawing/2014/main" id="{DA0FE1C7-8AB2-72AC-3AC0-AB81E8B5EFDF}"/>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1BE890BD-E694-E573-C8D8-37D2927F1FB5}"/>
              </a:ext>
            </a:extLst>
          </p:cNvPr>
          <p:cNvSpPr>
            <a:spLocks noGrp="1"/>
          </p:cNvSpPr>
          <p:nvPr>
            <p:ph type="sldNum" sz="quarter" idx="12"/>
          </p:nvPr>
        </p:nvSpPr>
        <p:spPr/>
        <p:txBody>
          <a:bodyPr/>
          <a:lstStyle/>
          <a:p>
            <a:fld id="{990187AA-2DCF-43A9-ADF6-616C943B28FC}" type="slidenum">
              <a:rPr lang="sk-SK" smtClean="0"/>
              <a:t>‹#›</a:t>
            </a:fld>
            <a:endParaRPr lang="sk-SK"/>
          </a:p>
        </p:txBody>
      </p:sp>
    </p:spTree>
    <p:extLst>
      <p:ext uri="{BB962C8B-B14F-4D97-AF65-F5344CB8AC3E}">
        <p14:creationId xmlns:p14="http://schemas.microsoft.com/office/powerpoint/2010/main" val="765674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99A257-69E0-B66E-B802-AE6D0F47E5C2}"/>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AA693638-F25A-6C06-BDF0-3EE2FFAF64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2943D7BA-38C2-D1AC-78E2-A7030BEBC377}"/>
              </a:ext>
            </a:extLst>
          </p:cNvPr>
          <p:cNvSpPr>
            <a:spLocks noGrp="1"/>
          </p:cNvSpPr>
          <p:nvPr>
            <p:ph type="dt" sz="half" idx="10"/>
          </p:nvPr>
        </p:nvSpPr>
        <p:spPr/>
        <p:txBody>
          <a:bodyPr/>
          <a:lstStyle/>
          <a:p>
            <a:fld id="{BD0DF9F9-1DCA-4FC1-A67C-47280118E555}" type="datetimeFigureOut">
              <a:rPr lang="sk-SK" smtClean="0"/>
              <a:t>26. 3. 2026</a:t>
            </a:fld>
            <a:endParaRPr lang="sk-SK"/>
          </a:p>
        </p:txBody>
      </p:sp>
      <p:sp>
        <p:nvSpPr>
          <p:cNvPr id="5" name="Zástupný objekt pre pätu 4">
            <a:extLst>
              <a:ext uri="{FF2B5EF4-FFF2-40B4-BE49-F238E27FC236}">
                <a16:creationId xmlns:a16="http://schemas.microsoft.com/office/drawing/2014/main" id="{11094413-EB3E-BD23-5E87-4B652BE5D88A}"/>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ECB41B0A-E423-7BF3-D91C-68491E7705BA}"/>
              </a:ext>
            </a:extLst>
          </p:cNvPr>
          <p:cNvSpPr>
            <a:spLocks noGrp="1"/>
          </p:cNvSpPr>
          <p:nvPr>
            <p:ph type="sldNum" sz="quarter" idx="12"/>
          </p:nvPr>
        </p:nvSpPr>
        <p:spPr/>
        <p:txBody>
          <a:bodyPr/>
          <a:lstStyle/>
          <a:p>
            <a:fld id="{990187AA-2DCF-43A9-ADF6-616C943B28FC}" type="slidenum">
              <a:rPr lang="sk-SK" smtClean="0"/>
              <a:t>‹#›</a:t>
            </a:fld>
            <a:endParaRPr lang="sk-SK"/>
          </a:p>
        </p:txBody>
      </p:sp>
    </p:spTree>
    <p:extLst>
      <p:ext uri="{BB962C8B-B14F-4D97-AF65-F5344CB8AC3E}">
        <p14:creationId xmlns:p14="http://schemas.microsoft.com/office/powerpoint/2010/main" val="4048312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4ACC68-3B4B-DD93-4BC6-68A325191622}"/>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1757EE97-EE0F-44D9-5820-F10208F4AFA4}"/>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2CB2F875-FAC9-C887-3BDD-2F74593101FD}"/>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EC37A898-76D7-2594-B757-B99E9FC6040B}"/>
              </a:ext>
            </a:extLst>
          </p:cNvPr>
          <p:cNvSpPr>
            <a:spLocks noGrp="1"/>
          </p:cNvSpPr>
          <p:nvPr>
            <p:ph type="dt" sz="half" idx="10"/>
          </p:nvPr>
        </p:nvSpPr>
        <p:spPr/>
        <p:txBody>
          <a:bodyPr/>
          <a:lstStyle/>
          <a:p>
            <a:fld id="{BD0DF9F9-1DCA-4FC1-A67C-47280118E555}" type="datetimeFigureOut">
              <a:rPr lang="sk-SK" smtClean="0"/>
              <a:t>26. 3. 2026</a:t>
            </a:fld>
            <a:endParaRPr lang="sk-SK"/>
          </a:p>
        </p:txBody>
      </p:sp>
      <p:sp>
        <p:nvSpPr>
          <p:cNvPr id="6" name="Zástupný objekt pre pätu 5">
            <a:extLst>
              <a:ext uri="{FF2B5EF4-FFF2-40B4-BE49-F238E27FC236}">
                <a16:creationId xmlns:a16="http://schemas.microsoft.com/office/drawing/2014/main" id="{49C4B311-EB67-093D-E6CC-DA3E91B3AA06}"/>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D24446BA-97FD-A1E4-DEBE-7F12BE8DB9D9}"/>
              </a:ext>
            </a:extLst>
          </p:cNvPr>
          <p:cNvSpPr>
            <a:spLocks noGrp="1"/>
          </p:cNvSpPr>
          <p:nvPr>
            <p:ph type="sldNum" sz="quarter" idx="12"/>
          </p:nvPr>
        </p:nvSpPr>
        <p:spPr/>
        <p:txBody>
          <a:bodyPr/>
          <a:lstStyle/>
          <a:p>
            <a:fld id="{990187AA-2DCF-43A9-ADF6-616C943B28FC}" type="slidenum">
              <a:rPr lang="sk-SK" smtClean="0"/>
              <a:t>‹#›</a:t>
            </a:fld>
            <a:endParaRPr lang="sk-SK"/>
          </a:p>
        </p:txBody>
      </p:sp>
    </p:spTree>
    <p:extLst>
      <p:ext uri="{BB962C8B-B14F-4D97-AF65-F5344CB8AC3E}">
        <p14:creationId xmlns:p14="http://schemas.microsoft.com/office/powerpoint/2010/main" val="910072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6C8A67-E882-E249-43D9-4459887DFC86}"/>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193A66D2-F945-E1EA-5003-EBEAF3DBDA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7198EEDD-6EF2-EE0A-A804-88AA667E07C9}"/>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1C843712-B3F9-8177-BE22-D0256BAB29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7870058-4602-453A-9477-C3F73A6DAE37}"/>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40EC69A2-183F-42E6-4938-3FF060616D83}"/>
              </a:ext>
            </a:extLst>
          </p:cNvPr>
          <p:cNvSpPr>
            <a:spLocks noGrp="1"/>
          </p:cNvSpPr>
          <p:nvPr>
            <p:ph type="dt" sz="half" idx="10"/>
          </p:nvPr>
        </p:nvSpPr>
        <p:spPr/>
        <p:txBody>
          <a:bodyPr/>
          <a:lstStyle/>
          <a:p>
            <a:fld id="{BD0DF9F9-1DCA-4FC1-A67C-47280118E555}" type="datetimeFigureOut">
              <a:rPr lang="sk-SK" smtClean="0"/>
              <a:t>26. 3. 2026</a:t>
            </a:fld>
            <a:endParaRPr lang="sk-SK"/>
          </a:p>
        </p:txBody>
      </p:sp>
      <p:sp>
        <p:nvSpPr>
          <p:cNvPr id="8" name="Zástupný objekt pre pätu 7">
            <a:extLst>
              <a:ext uri="{FF2B5EF4-FFF2-40B4-BE49-F238E27FC236}">
                <a16:creationId xmlns:a16="http://schemas.microsoft.com/office/drawing/2014/main" id="{DA6012A0-24A7-E8DC-5E6D-1B1C94C36FF5}"/>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00573FED-4694-E102-E78C-908FA25B42D0}"/>
              </a:ext>
            </a:extLst>
          </p:cNvPr>
          <p:cNvSpPr>
            <a:spLocks noGrp="1"/>
          </p:cNvSpPr>
          <p:nvPr>
            <p:ph type="sldNum" sz="quarter" idx="12"/>
          </p:nvPr>
        </p:nvSpPr>
        <p:spPr/>
        <p:txBody>
          <a:bodyPr/>
          <a:lstStyle/>
          <a:p>
            <a:fld id="{990187AA-2DCF-43A9-ADF6-616C943B28FC}" type="slidenum">
              <a:rPr lang="sk-SK" smtClean="0"/>
              <a:t>‹#›</a:t>
            </a:fld>
            <a:endParaRPr lang="sk-SK"/>
          </a:p>
        </p:txBody>
      </p:sp>
    </p:spTree>
    <p:extLst>
      <p:ext uri="{BB962C8B-B14F-4D97-AF65-F5344CB8AC3E}">
        <p14:creationId xmlns:p14="http://schemas.microsoft.com/office/powerpoint/2010/main" val="2566350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718D63-C229-AFA2-4A71-BD4FD1BA0E8F}"/>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E39F92C2-814A-C52A-A041-E74759BCBEDE}"/>
              </a:ext>
            </a:extLst>
          </p:cNvPr>
          <p:cNvSpPr>
            <a:spLocks noGrp="1"/>
          </p:cNvSpPr>
          <p:nvPr>
            <p:ph type="dt" sz="half" idx="10"/>
          </p:nvPr>
        </p:nvSpPr>
        <p:spPr/>
        <p:txBody>
          <a:bodyPr/>
          <a:lstStyle/>
          <a:p>
            <a:fld id="{BD0DF9F9-1DCA-4FC1-A67C-47280118E555}" type="datetimeFigureOut">
              <a:rPr lang="sk-SK" smtClean="0"/>
              <a:t>26. 3. 2026</a:t>
            </a:fld>
            <a:endParaRPr lang="sk-SK"/>
          </a:p>
        </p:txBody>
      </p:sp>
      <p:sp>
        <p:nvSpPr>
          <p:cNvPr id="4" name="Zástupný objekt pre pätu 3">
            <a:extLst>
              <a:ext uri="{FF2B5EF4-FFF2-40B4-BE49-F238E27FC236}">
                <a16:creationId xmlns:a16="http://schemas.microsoft.com/office/drawing/2014/main" id="{9073FEC5-6977-3E7E-4B01-351597977000}"/>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AD600579-54C0-A5DD-0AFA-FC47D9041236}"/>
              </a:ext>
            </a:extLst>
          </p:cNvPr>
          <p:cNvSpPr>
            <a:spLocks noGrp="1"/>
          </p:cNvSpPr>
          <p:nvPr>
            <p:ph type="sldNum" sz="quarter" idx="12"/>
          </p:nvPr>
        </p:nvSpPr>
        <p:spPr/>
        <p:txBody>
          <a:bodyPr/>
          <a:lstStyle/>
          <a:p>
            <a:fld id="{990187AA-2DCF-43A9-ADF6-616C943B28FC}" type="slidenum">
              <a:rPr lang="sk-SK" smtClean="0"/>
              <a:t>‹#›</a:t>
            </a:fld>
            <a:endParaRPr lang="sk-SK"/>
          </a:p>
        </p:txBody>
      </p:sp>
    </p:spTree>
    <p:extLst>
      <p:ext uri="{BB962C8B-B14F-4D97-AF65-F5344CB8AC3E}">
        <p14:creationId xmlns:p14="http://schemas.microsoft.com/office/powerpoint/2010/main" val="3641727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076489F4-2E81-1C17-0E1E-3BA9BC090D56}"/>
              </a:ext>
            </a:extLst>
          </p:cNvPr>
          <p:cNvSpPr>
            <a:spLocks noGrp="1"/>
          </p:cNvSpPr>
          <p:nvPr>
            <p:ph type="dt" sz="half" idx="10"/>
          </p:nvPr>
        </p:nvSpPr>
        <p:spPr/>
        <p:txBody>
          <a:bodyPr/>
          <a:lstStyle/>
          <a:p>
            <a:fld id="{BD0DF9F9-1DCA-4FC1-A67C-47280118E555}" type="datetimeFigureOut">
              <a:rPr lang="sk-SK" smtClean="0"/>
              <a:t>26. 3. 2026</a:t>
            </a:fld>
            <a:endParaRPr lang="sk-SK"/>
          </a:p>
        </p:txBody>
      </p:sp>
      <p:sp>
        <p:nvSpPr>
          <p:cNvPr id="3" name="Zástupný objekt pre pätu 2">
            <a:extLst>
              <a:ext uri="{FF2B5EF4-FFF2-40B4-BE49-F238E27FC236}">
                <a16:creationId xmlns:a16="http://schemas.microsoft.com/office/drawing/2014/main" id="{40FA73BB-AE8E-08C5-7396-937ED388D3A8}"/>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9393275D-1580-71F2-D89A-1B09059DB8F1}"/>
              </a:ext>
            </a:extLst>
          </p:cNvPr>
          <p:cNvSpPr>
            <a:spLocks noGrp="1"/>
          </p:cNvSpPr>
          <p:nvPr>
            <p:ph type="sldNum" sz="quarter" idx="12"/>
          </p:nvPr>
        </p:nvSpPr>
        <p:spPr/>
        <p:txBody>
          <a:bodyPr/>
          <a:lstStyle/>
          <a:p>
            <a:fld id="{990187AA-2DCF-43A9-ADF6-616C943B28FC}" type="slidenum">
              <a:rPr lang="sk-SK" smtClean="0"/>
              <a:t>‹#›</a:t>
            </a:fld>
            <a:endParaRPr lang="sk-SK"/>
          </a:p>
        </p:txBody>
      </p:sp>
    </p:spTree>
    <p:extLst>
      <p:ext uri="{BB962C8B-B14F-4D97-AF65-F5344CB8AC3E}">
        <p14:creationId xmlns:p14="http://schemas.microsoft.com/office/powerpoint/2010/main" val="85202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EC96C9-8D0F-4BC4-200D-DBE9D70A0A75}"/>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319FF9EE-3B99-2645-DD65-BD39720D85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0AF59ABF-C5EF-0363-C9FD-E14F3D178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27454DFA-FB63-4CC0-3DA5-07A1C34BC298}"/>
              </a:ext>
            </a:extLst>
          </p:cNvPr>
          <p:cNvSpPr>
            <a:spLocks noGrp="1"/>
          </p:cNvSpPr>
          <p:nvPr>
            <p:ph type="dt" sz="half" idx="10"/>
          </p:nvPr>
        </p:nvSpPr>
        <p:spPr/>
        <p:txBody>
          <a:bodyPr/>
          <a:lstStyle/>
          <a:p>
            <a:fld id="{BD0DF9F9-1DCA-4FC1-A67C-47280118E555}" type="datetimeFigureOut">
              <a:rPr lang="sk-SK" smtClean="0"/>
              <a:t>26. 3. 2026</a:t>
            </a:fld>
            <a:endParaRPr lang="sk-SK"/>
          </a:p>
        </p:txBody>
      </p:sp>
      <p:sp>
        <p:nvSpPr>
          <p:cNvPr id="6" name="Zástupný objekt pre pätu 5">
            <a:extLst>
              <a:ext uri="{FF2B5EF4-FFF2-40B4-BE49-F238E27FC236}">
                <a16:creationId xmlns:a16="http://schemas.microsoft.com/office/drawing/2014/main" id="{2C37CBD0-15D3-2152-D7EB-689403E1BE2B}"/>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16EBA7F6-AD33-FFC2-7D83-FDD4B2CED141}"/>
              </a:ext>
            </a:extLst>
          </p:cNvPr>
          <p:cNvSpPr>
            <a:spLocks noGrp="1"/>
          </p:cNvSpPr>
          <p:nvPr>
            <p:ph type="sldNum" sz="quarter" idx="12"/>
          </p:nvPr>
        </p:nvSpPr>
        <p:spPr/>
        <p:txBody>
          <a:bodyPr/>
          <a:lstStyle/>
          <a:p>
            <a:fld id="{990187AA-2DCF-43A9-ADF6-616C943B28FC}" type="slidenum">
              <a:rPr lang="sk-SK" smtClean="0"/>
              <a:t>‹#›</a:t>
            </a:fld>
            <a:endParaRPr lang="sk-SK"/>
          </a:p>
        </p:txBody>
      </p:sp>
    </p:spTree>
    <p:extLst>
      <p:ext uri="{BB962C8B-B14F-4D97-AF65-F5344CB8AC3E}">
        <p14:creationId xmlns:p14="http://schemas.microsoft.com/office/powerpoint/2010/main" val="1745067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F945B1-280C-B36C-325C-9D606DEA8DAB}"/>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257767A9-5B87-D3B9-ED7C-6FC47F0B5F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03B2B73C-0E77-8C19-AB67-A0C7054ABC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E09046E5-8E6E-D419-BCAC-6C5CC949605A}"/>
              </a:ext>
            </a:extLst>
          </p:cNvPr>
          <p:cNvSpPr>
            <a:spLocks noGrp="1"/>
          </p:cNvSpPr>
          <p:nvPr>
            <p:ph type="dt" sz="half" idx="10"/>
          </p:nvPr>
        </p:nvSpPr>
        <p:spPr/>
        <p:txBody>
          <a:bodyPr/>
          <a:lstStyle/>
          <a:p>
            <a:fld id="{BD0DF9F9-1DCA-4FC1-A67C-47280118E555}" type="datetimeFigureOut">
              <a:rPr lang="sk-SK" smtClean="0"/>
              <a:t>26. 3. 2026</a:t>
            </a:fld>
            <a:endParaRPr lang="sk-SK"/>
          </a:p>
        </p:txBody>
      </p:sp>
      <p:sp>
        <p:nvSpPr>
          <p:cNvPr id="6" name="Zástupný objekt pre pätu 5">
            <a:extLst>
              <a:ext uri="{FF2B5EF4-FFF2-40B4-BE49-F238E27FC236}">
                <a16:creationId xmlns:a16="http://schemas.microsoft.com/office/drawing/2014/main" id="{1B18CC69-EDE0-6123-EBA1-B7CE278555AA}"/>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F8753206-CE27-93A4-7F66-C7B883E8D5B3}"/>
              </a:ext>
            </a:extLst>
          </p:cNvPr>
          <p:cNvSpPr>
            <a:spLocks noGrp="1"/>
          </p:cNvSpPr>
          <p:nvPr>
            <p:ph type="sldNum" sz="quarter" idx="12"/>
          </p:nvPr>
        </p:nvSpPr>
        <p:spPr/>
        <p:txBody>
          <a:bodyPr/>
          <a:lstStyle/>
          <a:p>
            <a:fld id="{990187AA-2DCF-43A9-ADF6-616C943B28FC}" type="slidenum">
              <a:rPr lang="sk-SK" smtClean="0"/>
              <a:t>‹#›</a:t>
            </a:fld>
            <a:endParaRPr lang="sk-SK"/>
          </a:p>
        </p:txBody>
      </p:sp>
    </p:spTree>
    <p:extLst>
      <p:ext uri="{BB962C8B-B14F-4D97-AF65-F5344CB8AC3E}">
        <p14:creationId xmlns:p14="http://schemas.microsoft.com/office/powerpoint/2010/main" val="1578505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1AEDB1F9-328C-809D-CC5C-40EC2C069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A3139836-F1F9-2BE2-3A98-6F4C5419FF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44EDCB50-E407-A7C3-304B-3D3E0E59A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0DF9F9-1DCA-4FC1-A67C-47280118E555}" type="datetimeFigureOut">
              <a:rPr lang="sk-SK" smtClean="0"/>
              <a:t>26. 3. 2026</a:t>
            </a:fld>
            <a:endParaRPr lang="sk-SK"/>
          </a:p>
        </p:txBody>
      </p:sp>
      <p:sp>
        <p:nvSpPr>
          <p:cNvPr id="5" name="Zástupný objekt pre pätu 4">
            <a:extLst>
              <a:ext uri="{FF2B5EF4-FFF2-40B4-BE49-F238E27FC236}">
                <a16:creationId xmlns:a16="http://schemas.microsoft.com/office/drawing/2014/main" id="{949B29B6-DFAA-6A32-E1C0-C794E8A53B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0F625457-7BC5-23B5-519F-997068A44A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187AA-2DCF-43A9-ADF6-616C943B28FC}" type="slidenum">
              <a:rPr lang="sk-SK" smtClean="0"/>
              <a:t>‹#›</a:t>
            </a:fld>
            <a:endParaRPr lang="sk-SK"/>
          </a:p>
        </p:txBody>
      </p:sp>
    </p:spTree>
    <p:extLst>
      <p:ext uri="{BB962C8B-B14F-4D97-AF65-F5344CB8AC3E}">
        <p14:creationId xmlns:p14="http://schemas.microsoft.com/office/powerpoint/2010/main" val="1413637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80DABA-CA52-889C-D94F-24D235EEA7D6}"/>
              </a:ext>
            </a:extLst>
          </p:cNvPr>
          <p:cNvSpPr>
            <a:spLocks noGrp="1"/>
          </p:cNvSpPr>
          <p:nvPr>
            <p:ph type="ctrTitle"/>
          </p:nvPr>
        </p:nvSpPr>
        <p:spPr>
          <a:xfrm>
            <a:off x="1488386" y="1572107"/>
            <a:ext cx="9144000" cy="2387600"/>
          </a:xfrm>
        </p:spPr>
        <p:txBody>
          <a:bodyPr>
            <a:normAutofit fontScale="90000"/>
          </a:bodyPr>
          <a:lstStyle/>
          <a:p>
            <a:r>
              <a:rPr lang="sk-SK" b="1" dirty="0" err="1"/>
              <a:t>Summary</a:t>
            </a:r>
            <a:r>
              <a:rPr lang="sk-SK" b="1" dirty="0"/>
              <a:t> of </a:t>
            </a:r>
            <a:r>
              <a:rPr lang="sk-SK" b="1" dirty="0" err="1"/>
              <a:t>Results</a:t>
            </a:r>
            <a:r>
              <a:rPr lang="sk-SK" b="1" dirty="0"/>
              <a:t> </a:t>
            </a:r>
            <a:r>
              <a:rPr lang="sk-SK" b="1" dirty="0" err="1"/>
              <a:t>from</a:t>
            </a:r>
            <a:r>
              <a:rPr lang="sk-SK" b="1" dirty="0"/>
              <a:t> </a:t>
            </a:r>
            <a:br>
              <a:rPr lang="sk-SK" b="1" dirty="0"/>
            </a:br>
            <a:r>
              <a:rPr lang="sk-SK" b="1" dirty="0"/>
              <a:t>Group 3</a:t>
            </a:r>
            <a:br>
              <a:rPr lang="sk-SK" b="1" dirty="0"/>
            </a:br>
            <a:r>
              <a:rPr lang="sk-SK" b="1" dirty="0" err="1"/>
              <a:t>Lactase</a:t>
            </a:r>
            <a:r>
              <a:rPr lang="sk-SK" b="1" dirty="0"/>
              <a:t> </a:t>
            </a:r>
            <a:r>
              <a:rPr lang="sk-SK" b="1" dirty="0" err="1"/>
              <a:t>Downstream</a:t>
            </a:r>
            <a:r>
              <a:rPr lang="sk-SK" b="1" dirty="0"/>
              <a:t> </a:t>
            </a:r>
            <a:r>
              <a:rPr lang="sk-SK" b="1" dirty="0" err="1"/>
              <a:t>Processing</a:t>
            </a:r>
            <a:endParaRPr lang="sk-SK" b="1" dirty="0"/>
          </a:p>
        </p:txBody>
      </p:sp>
      <p:sp>
        <p:nvSpPr>
          <p:cNvPr id="3" name="Podnadpis 2">
            <a:extLst>
              <a:ext uri="{FF2B5EF4-FFF2-40B4-BE49-F238E27FC236}">
                <a16:creationId xmlns:a16="http://schemas.microsoft.com/office/drawing/2014/main" id="{7A89C2A8-DEB0-BC76-08B8-601137E65D6C}"/>
              </a:ext>
            </a:extLst>
          </p:cNvPr>
          <p:cNvSpPr>
            <a:spLocks noGrp="1"/>
          </p:cNvSpPr>
          <p:nvPr>
            <p:ph type="subTitle" idx="1"/>
          </p:nvPr>
        </p:nvSpPr>
        <p:spPr>
          <a:xfrm>
            <a:off x="1512425" y="4227071"/>
            <a:ext cx="9144000" cy="1655762"/>
          </a:xfrm>
        </p:spPr>
        <p:txBody>
          <a:bodyPr>
            <a:normAutofit/>
          </a:bodyPr>
          <a:lstStyle/>
          <a:p>
            <a:r>
              <a:rPr lang="sk-SK" sz="3600" dirty="0" err="1"/>
              <a:t>Evreux</a:t>
            </a:r>
            <a:r>
              <a:rPr lang="sk-SK" sz="3600" dirty="0"/>
              <a:t> 23. – 27.03.2026</a:t>
            </a:r>
          </a:p>
        </p:txBody>
      </p:sp>
    </p:spTree>
    <p:extLst>
      <p:ext uri="{BB962C8B-B14F-4D97-AF65-F5344CB8AC3E}">
        <p14:creationId xmlns:p14="http://schemas.microsoft.com/office/powerpoint/2010/main" val="1585583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err="1"/>
              <a:t>Evaluation</a:t>
            </a:r>
            <a:r>
              <a:rPr lang="sk-SK" b="1" dirty="0"/>
              <a:t> </a:t>
            </a:r>
            <a:r>
              <a:rPr lang="sk-SK" b="1" dirty="0" err="1"/>
              <a:t>of</a:t>
            </a:r>
            <a:r>
              <a:rPr lang="sk-SK" b="1" dirty="0"/>
              <a:t> </a:t>
            </a:r>
            <a:r>
              <a:rPr lang="sk-SK" b="1" dirty="0" err="1"/>
              <a:t>the</a:t>
            </a:r>
            <a:r>
              <a:rPr lang="sk-SK" b="1" dirty="0"/>
              <a:t> SDS – PAGE </a:t>
            </a:r>
          </a:p>
        </p:txBody>
      </p:sp>
      <p:sp>
        <p:nvSpPr>
          <p:cNvPr id="7" name="BlokTextu 6"/>
          <p:cNvSpPr txBox="1"/>
          <p:nvPr/>
        </p:nvSpPr>
        <p:spPr>
          <a:xfrm rot="16200000">
            <a:off x="7010067" y="2614491"/>
            <a:ext cx="1881685" cy="461665"/>
          </a:xfrm>
          <a:prstGeom prst="rect">
            <a:avLst/>
          </a:prstGeom>
          <a:noFill/>
        </p:spPr>
        <p:txBody>
          <a:bodyPr wrap="square" rtlCol="0">
            <a:spAutoFit/>
          </a:bodyPr>
          <a:lstStyle/>
          <a:p>
            <a:r>
              <a:rPr lang="sk-SK" sz="2400" b="1" dirty="0">
                <a:solidFill>
                  <a:schemeClr val="bg1"/>
                </a:solidFill>
              </a:rPr>
              <a:t>Log (</a:t>
            </a:r>
            <a:r>
              <a:rPr lang="sk-SK" sz="2400" b="1" dirty="0" err="1">
                <a:solidFill>
                  <a:schemeClr val="bg1"/>
                </a:solidFill>
              </a:rPr>
              <a:t>kDa</a:t>
            </a:r>
            <a:r>
              <a:rPr lang="sk-SK" sz="2400" b="1" dirty="0">
                <a:solidFill>
                  <a:schemeClr val="bg1"/>
                </a:solidFill>
              </a:rPr>
              <a:t>)</a:t>
            </a:r>
          </a:p>
        </p:txBody>
      </p:sp>
      <p:sp>
        <p:nvSpPr>
          <p:cNvPr id="8" name="BlokTextu 7"/>
          <p:cNvSpPr txBox="1"/>
          <p:nvPr/>
        </p:nvSpPr>
        <p:spPr>
          <a:xfrm>
            <a:off x="10441695" y="5854528"/>
            <a:ext cx="1881685" cy="461665"/>
          </a:xfrm>
          <a:prstGeom prst="rect">
            <a:avLst/>
          </a:prstGeom>
          <a:noFill/>
        </p:spPr>
        <p:txBody>
          <a:bodyPr wrap="square" rtlCol="0">
            <a:spAutoFit/>
          </a:bodyPr>
          <a:lstStyle/>
          <a:p>
            <a:r>
              <a:rPr lang="sk-SK" sz="2400" b="1" dirty="0">
                <a:solidFill>
                  <a:schemeClr val="bg1"/>
                </a:solidFill>
              </a:rPr>
              <a:t>cm</a:t>
            </a:r>
          </a:p>
        </p:txBody>
      </p:sp>
      <p:sp>
        <p:nvSpPr>
          <p:cNvPr id="5" name="BlokTextu 4"/>
          <p:cNvSpPr txBox="1"/>
          <p:nvPr/>
        </p:nvSpPr>
        <p:spPr>
          <a:xfrm>
            <a:off x="1261240" y="1904481"/>
            <a:ext cx="5376951" cy="3108543"/>
          </a:xfrm>
          <a:prstGeom prst="rect">
            <a:avLst/>
          </a:prstGeom>
          <a:noFill/>
        </p:spPr>
        <p:txBody>
          <a:bodyPr wrap="square" rtlCol="0">
            <a:spAutoFit/>
          </a:bodyPr>
          <a:lstStyle/>
          <a:p>
            <a:pPr marL="457200" indent="-457200">
              <a:buFont typeface="Arial" pitchFamily="34" charset="0"/>
              <a:buChar char="•"/>
            </a:pPr>
            <a:r>
              <a:rPr lang="sk-SK" sz="2800" dirty="0" err="1"/>
              <a:t>Identification</a:t>
            </a:r>
            <a:r>
              <a:rPr lang="sk-SK" sz="2800" dirty="0"/>
              <a:t> </a:t>
            </a:r>
            <a:r>
              <a:rPr lang="sk-SK" sz="2800" dirty="0" err="1"/>
              <a:t>of</a:t>
            </a:r>
            <a:r>
              <a:rPr lang="sk-SK" sz="2800" dirty="0"/>
              <a:t> </a:t>
            </a:r>
            <a:r>
              <a:rPr lang="sk-SK" sz="2800" dirty="0" err="1"/>
              <a:t>molecular</a:t>
            </a:r>
            <a:r>
              <a:rPr lang="sk-SK" sz="2800" dirty="0"/>
              <a:t> </a:t>
            </a:r>
            <a:r>
              <a:rPr lang="sk-SK" sz="2800" dirty="0" err="1"/>
              <a:t>weight</a:t>
            </a:r>
            <a:r>
              <a:rPr lang="sk-SK" sz="2800" dirty="0"/>
              <a:t> </a:t>
            </a:r>
            <a:r>
              <a:rPr lang="sk-SK" sz="2800" dirty="0" err="1"/>
              <a:t>of</a:t>
            </a:r>
            <a:r>
              <a:rPr lang="sk-SK" sz="2800" dirty="0"/>
              <a:t> </a:t>
            </a:r>
            <a:r>
              <a:rPr lang="sk-SK" sz="2800" dirty="0" err="1"/>
              <a:t>lactase</a:t>
            </a:r>
            <a:r>
              <a:rPr lang="sk-SK" sz="2800" dirty="0"/>
              <a:t> </a:t>
            </a:r>
            <a:r>
              <a:rPr lang="sk-SK" sz="2800" dirty="0" err="1"/>
              <a:t>subunit</a:t>
            </a:r>
            <a:r>
              <a:rPr lang="sk-SK" sz="2800" dirty="0"/>
              <a:t> </a:t>
            </a:r>
            <a:r>
              <a:rPr lang="sk-SK" sz="2800" dirty="0" err="1"/>
              <a:t>with</a:t>
            </a:r>
            <a:r>
              <a:rPr lang="sk-SK" sz="2800" dirty="0"/>
              <a:t> </a:t>
            </a:r>
            <a:r>
              <a:rPr lang="sk-SK" sz="2800" dirty="0" err="1"/>
              <a:t>your</a:t>
            </a:r>
            <a:r>
              <a:rPr lang="sk-SK" sz="2800" dirty="0"/>
              <a:t> </a:t>
            </a:r>
            <a:r>
              <a:rPr lang="sk-SK" sz="2800" dirty="0" err="1"/>
              <a:t>calibration</a:t>
            </a:r>
            <a:r>
              <a:rPr lang="sk-SK" sz="2800" dirty="0"/>
              <a:t> </a:t>
            </a:r>
            <a:r>
              <a:rPr lang="sk-SK" sz="2800" dirty="0" err="1"/>
              <a:t>line</a:t>
            </a:r>
            <a:endParaRPr lang="sk-SK" sz="2800" dirty="0"/>
          </a:p>
          <a:p>
            <a:pPr marL="457200" indent="-457200">
              <a:buFont typeface="Arial" pitchFamily="34" charset="0"/>
              <a:buChar char="•"/>
            </a:pPr>
            <a:endParaRPr lang="sk-SK" sz="2800" dirty="0"/>
          </a:p>
          <a:p>
            <a:pPr marL="285750" indent="-285750">
              <a:buFont typeface="Arial" pitchFamily="34" charset="0"/>
              <a:buChar char="•"/>
            </a:pPr>
            <a:r>
              <a:rPr lang="sk-SK" sz="2800" b="1" dirty="0"/>
              <a:t>Migration rate: </a:t>
            </a:r>
            <a:r>
              <a:rPr lang="en-US" sz="2800" dirty="0"/>
              <a:t>1,86 </a:t>
            </a:r>
            <a:r>
              <a:rPr lang="sk-SK" sz="2800" dirty="0"/>
              <a:t>cm</a:t>
            </a:r>
          </a:p>
          <a:p>
            <a:pPr marL="285750" indent="-285750">
              <a:buFont typeface="Arial" pitchFamily="34" charset="0"/>
              <a:buChar char="•"/>
            </a:pPr>
            <a:r>
              <a:rPr lang="sk-SK" sz="2800" b="1" dirty="0"/>
              <a:t>Log (</a:t>
            </a:r>
            <a:r>
              <a:rPr lang="sk-SK" sz="2800" b="1" dirty="0" err="1"/>
              <a:t>kDa</a:t>
            </a:r>
            <a:r>
              <a:rPr lang="sk-SK" sz="2800" b="1" dirty="0"/>
              <a:t>) = </a:t>
            </a:r>
            <a:r>
              <a:rPr lang="sk-SK" sz="2800" dirty="0"/>
              <a:t>x</a:t>
            </a:r>
          </a:p>
          <a:p>
            <a:pPr marL="285750" indent="-285750">
              <a:buFont typeface="Arial" pitchFamily="34" charset="0"/>
              <a:buChar char="•"/>
            </a:pPr>
            <a:r>
              <a:rPr lang="sk-SK" sz="2800" b="1" dirty="0"/>
              <a:t>Molecular weight: </a:t>
            </a:r>
            <a:r>
              <a:rPr lang="en-US" sz="2800" dirty="0"/>
              <a:t>114 </a:t>
            </a:r>
            <a:r>
              <a:rPr lang="sk-SK" sz="2800" dirty="0"/>
              <a:t>kDa</a:t>
            </a:r>
          </a:p>
        </p:txBody>
      </p:sp>
      <p:graphicFrame>
        <p:nvGraphicFramePr>
          <p:cNvPr id="6" name="Chart 5">
            <a:extLst>
              <a:ext uri="{FF2B5EF4-FFF2-40B4-BE49-F238E27FC236}">
                <a16:creationId xmlns:a16="http://schemas.microsoft.com/office/drawing/2014/main" id="{DD58C6F3-4666-A641-AA6C-DF06FD726F6B}"/>
              </a:ext>
            </a:extLst>
          </p:cNvPr>
          <p:cNvGraphicFramePr>
            <a:graphicFrameLocks/>
          </p:cNvGraphicFramePr>
          <p:nvPr>
            <p:extLst>
              <p:ext uri="{D42A27DB-BD31-4B8C-83A1-F6EECF244321}">
                <p14:modId xmlns:p14="http://schemas.microsoft.com/office/powerpoint/2010/main" val="216863106"/>
              </p:ext>
            </p:extLst>
          </p:nvPr>
        </p:nvGraphicFramePr>
        <p:xfrm>
          <a:off x="7140272" y="1670809"/>
          <a:ext cx="4503341" cy="43352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51560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5033" y="365125"/>
            <a:ext cx="10728767" cy="1325563"/>
          </a:xfrm>
        </p:spPr>
        <p:txBody>
          <a:bodyPr/>
          <a:lstStyle/>
          <a:p>
            <a:r>
              <a:rPr lang="sk-SK" b="1" dirty="0" err="1"/>
              <a:t>Evaluation</a:t>
            </a:r>
            <a:r>
              <a:rPr lang="sk-SK" b="1" dirty="0"/>
              <a:t> </a:t>
            </a:r>
            <a:r>
              <a:rPr lang="sk-SK" b="1" dirty="0" err="1"/>
              <a:t>Steps</a:t>
            </a:r>
            <a:r>
              <a:rPr lang="sk-SK" b="1" dirty="0"/>
              <a:t> </a:t>
            </a:r>
            <a:r>
              <a:rPr lang="sk-SK" b="1" dirty="0" err="1"/>
              <a:t>of</a:t>
            </a:r>
            <a:r>
              <a:rPr lang="sk-SK" b="1" dirty="0"/>
              <a:t> </a:t>
            </a:r>
            <a:r>
              <a:rPr lang="sk-SK" b="1" dirty="0" err="1"/>
              <a:t>our</a:t>
            </a:r>
            <a:r>
              <a:rPr lang="sk-SK" b="1" dirty="0"/>
              <a:t> Experiment</a:t>
            </a:r>
          </a:p>
        </p:txBody>
      </p:sp>
      <p:sp>
        <p:nvSpPr>
          <p:cNvPr id="3" name="Zástupný symbol obsahu 2"/>
          <p:cNvSpPr>
            <a:spLocks noGrp="1"/>
          </p:cNvSpPr>
          <p:nvPr>
            <p:ph idx="1"/>
          </p:nvPr>
        </p:nvSpPr>
        <p:spPr>
          <a:xfrm>
            <a:off x="544009" y="1825625"/>
            <a:ext cx="11331615" cy="4351338"/>
          </a:xfrm>
        </p:spPr>
        <p:txBody>
          <a:bodyPr/>
          <a:lstStyle/>
          <a:p>
            <a:pPr marL="514350" indent="-514350">
              <a:buFont typeface="+mj-lt"/>
              <a:buAutoNum type="arabicPeriod"/>
            </a:pPr>
            <a:r>
              <a:rPr lang="sk-SK" dirty="0"/>
              <a:t>PARTICLE FREE LYSATE – </a:t>
            </a:r>
            <a:r>
              <a:rPr lang="sk-SK" dirty="0" err="1"/>
              <a:t>o-NPG-test</a:t>
            </a:r>
            <a:r>
              <a:rPr lang="sk-SK" dirty="0"/>
              <a:t> (</a:t>
            </a:r>
            <a:r>
              <a:rPr lang="sk-SK" dirty="0" err="1"/>
              <a:t>enzymatic</a:t>
            </a:r>
            <a:r>
              <a:rPr lang="sk-SK" dirty="0"/>
              <a:t> </a:t>
            </a:r>
            <a:r>
              <a:rPr lang="sk-SK" dirty="0" err="1"/>
              <a:t>activity</a:t>
            </a:r>
            <a:r>
              <a:rPr lang="sk-SK" dirty="0"/>
              <a:t> </a:t>
            </a:r>
            <a:r>
              <a:rPr lang="sk-SK" dirty="0" err="1"/>
              <a:t>assay</a:t>
            </a:r>
            <a:r>
              <a:rPr lang="sk-SK" dirty="0"/>
              <a:t>)</a:t>
            </a:r>
          </a:p>
          <a:p>
            <a:pPr marL="514350" indent="-514350">
              <a:buFont typeface="+mj-lt"/>
              <a:buAutoNum type="arabicPeriod"/>
            </a:pPr>
            <a:r>
              <a:rPr lang="sk-SK" dirty="0"/>
              <a:t>ANION EXCHANGE CHROMATOGRAPHY (AEXC) – </a:t>
            </a:r>
            <a:r>
              <a:rPr lang="sk-SK" dirty="0" err="1"/>
              <a:t>o-NPG</a:t>
            </a:r>
            <a:r>
              <a:rPr lang="sk-SK" dirty="0"/>
              <a:t> + </a:t>
            </a:r>
            <a:r>
              <a:rPr lang="sk-SK" dirty="0" err="1"/>
              <a:t>photometer</a:t>
            </a:r>
            <a:r>
              <a:rPr lang="sk-SK" dirty="0"/>
              <a:t> (</a:t>
            </a:r>
            <a:r>
              <a:rPr lang="sk-SK" dirty="0" err="1"/>
              <a:t>enzymatic</a:t>
            </a:r>
            <a:r>
              <a:rPr lang="sk-SK" dirty="0"/>
              <a:t> </a:t>
            </a:r>
            <a:r>
              <a:rPr lang="sk-SK" dirty="0" err="1"/>
              <a:t>activity</a:t>
            </a:r>
            <a:r>
              <a:rPr lang="sk-SK" dirty="0"/>
              <a:t> </a:t>
            </a:r>
            <a:r>
              <a:rPr lang="sk-SK" dirty="0" err="1"/>
              <a:t>assay</a:t>
            </a:r>
            <a:r>
              <a:rPr lang="sk-SK" dirty="0"/>
              <a:t>)</a:t>
            </a:r>
          </a:p>
          <a:p>
            <a:pPr marL="514350" indent="-514350">
              <a:buFont typeface="+mj-lt"/>
              <a:buAutoNum type="arabicPeriod"/>
            </a:pPr>
            <a:r>
              <a:rPr lang="sk-SK" dirty="0"/>
              <a:t>SDS – PAGE – </a:t>
            </a:r>
            <a:r>
              <a:rPr lang="sk-SK" dirty="0" err="1"/>
              <a:t>gel</a:t>
            </a:r>
            <a:r>
              <a:rPr lang="sk-SK" dirty="0"/>
              <a:t> + </a:t>
            </a:r>
            <a:r>
              <a:rPr lang="sk-SK" dirty="0" err="1"/>
              <a:t>calibration</a:t>
            </a:r>
            <a:r>
              <a:rPr lang="sk-SK" dirty="0"/>
              <a:t> </a:t>
            </a:r>
            <a:r>
              <a:rPr lang="sk-SK" dirty="0" err="1"/>
              <a:t>line</a:t>
            </a:r>
            <a:r>
              <a:rPr lang="sk-SK" dirty="0"/>
              <a:t> (</a:t>
            </a:r>
            <a:r>
              <a:rPr lang="sk-SK" dirty="0" err="1"/>
              <a:t>purity</a:t>
            </a:r>
            <a:r>
              <a:rPr lang="sk-SK" dirty="0"/>
              <a:t>, </a:t>
            </a:r>
            <a:r>
              <a:rPr lang="sk-SK" dirty="0" err="1"/>
              <a:t>molecular</a:t>
            </a:r>
            <a:r>
              <a:rPr lang="sk-SK" dirty="0"/>
              <a:t> </a:t>
            </a:r>
            <a:r>
              <a:rPr lang="sk-SK" dirty="0" err="1"/>
              <a:t>weight</a:t>
            </a:r>
            <a:r>
              <a:rPr lang="sk-SK" dirty="0"/>
              <a:t> – </a:t>
            </a:r>
            <a:r>
              <a:rPr lang="sk-SK" dirty="0" err="1"/>
              <a:t>lactase</a:t>
            </a:r>
            <a:r>
              <a:rPr lang="sk-SK" dirty="0"/>
              <a:t>)</a:t>
            </a:r>
          </a:p>
          <a:p>
            <a:pPr marL="514350" indent="-514350">
              <a:buFont typeface="+mj-lt"/>
              <a:buAutoNum type="arabicPeriod"/>
            </a:pPr>
            <a:r>
              <a:rPr lang="sk-SK" b="1" dirty="0"/>
              <a:t>RAW MILK TEST – </a:t>
            </a:r>
            <a:r>
              <a:rPr lang="sk-SK" b="1" dirty="0" err="1"/>
              <a:t>colour</a:t>
            </a:r>
            <a:r>
              <a:rPr lang="sk-SK" b="1" dirty="0"/>
              <a:t> </a:t>
            </a:r>
            <a:r>
              <a:rPr lang="sk-SK" b="1" dirty="0" err="1"/>
              <a:t>change</a:t>
            </a:r>
            <a:r>
              <a:rPr lang="sk-SK" b="1" dirty="0"/>
              <a:t> (</a:t>
            </a:r>
            <a:r>
              <a:rPr lang="sk-SK" b="1" dirty="0" err="1"/>
              <a:t>conc</a:t>
            </a:r>
            <a:r>
              <a:rPr lang="sk-SK" b="1" dirty="0"/>
              <a:t>. </a:t>
            </a:r>
            <a:r>
              <a:rPr lang="sk-SK" b="1" dirty="0" err="1"/>
              <a:t>of</a:t>
            </a:r>
            <a:r>
              <a:rPr lang="sk-SK" b="1" dirty="0"/>
              <a:t> </a:t>
            </a:r>
            <a:r>
              <a:rPr lang="sk-SK" b="1" dirty="0" err="1"/>
              <a:t>glucose</a:t>
            </a:r>
            <a:r>
              <a:rPr lang="sk-SK" b="1" dirty="0"/>
              <a:t>)</a:t>
            </a:r>
          </a:p>
          <a:p>
            <a:pPr marL="514350" indent="-514350">
              <a:buFont typeface="+mj-lt"/>
              <a:buAutoNum type="arabicPeriod"/>
            </a:pPr>
            <a:r>
              <a:rPr lang="sk-SK" dirty="0"/>
              <a:t>EVALUATION </a:t>
            </a:r>
          </a:p>
        </p:txBody>
      </p:sp>
    </p:spTree>
    <p:extLst>
      <p:ext uri="{BB962C8B-B14F-4D97-AF65-F5344CB8AC3E}">
        <p14:creationId xmlns:p14="http://schemas.microsoft.com/office/powerpoint/2010/main" val="4280730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a:t>RAW MILK TEST</a:t>
            </a:r>
          </a:p>
        </p:txBody>
      </p:sp>
      <p:sp>
        <p:nvSpPr>
          <p:cNvPr id="3" name="Zástupný symbol obsahu 2"/>
          <p:cNvSpPr>
            <a:spLocks noGrp="1"/>
          </p:cNvSpPr>
          <p:nvPr>
            <p:ph idx="1"/>
          </p:nvPr>
        </p:nvSpPr>
        <p:spPr>
          <a:xfrm>
            <a:off x="838200" y="1825625"/>
            <a:ext cx="8559758" cy="4351338"/>
          </a:xfrm>
        </p:spPr>
        <p:txBody>
          <a:bodyPr>
            <a:normAutofit fontScale="92500"/>
          </a:bodyPr>
          <a:lstStyle/>
          <a:p>
            <a:r>
              <a:rPr lang="sk-SK" b="1" dirty="0"/>
              <a:t>Observation: </a:t>
            </a:r>
            <a:r>
              <a:rPr lang="en-US" dirty="0"/>
              <a:t>when the lactase solution has been added, the color changes slightly over measurements </a:t>
            </a:r>
            <a:r>
              <a:rPr lang="sk-SK" dirty="0"/>
              <a:t>0/20/40/60 min</a:t>
            </a:r>
            <a:r>
              <a:rPr lang="en-US" dirty="0"/>
              <a:t>, initially (control), no color change.</a:t>
            </a:r>
          </a:p>
          <a:p>
            <a:r>
              <a:rPr lang="en-US" b="1" dirty="0"/>
              <a:t>Modified test observation: </a:t>
            </a:r>
            <a:r>
              <a:rPr lang="en-US" dirty="0"/>
              <a:t>the color change on a strip becomes more intense if left for a while. More added solution, plus added heat, results in the most intense color.</a:t>
            </a:r>
            <a:endParaRPr lang="sk-SK" dirty="0"/>
          </a:p>
          <a:p>
            <a:r>
              <a:rPr lang="sk-SK" b="1" dirty="0"/>
              <a:t>Evaluation: </a:t>
            </a:r>
            <a:r>
              <a:rPr lang="en-US" dirty="0"/>
              <a:t>Measured g</a:t>
            </a:r>
            <a:r>
              <a:rPr lang="sk-SK" dirty="0"/>
              <a:t>lucose (mmol/L)</a:t>
            </a:r>
            <a:r>
              <a:rPr lang="en-US" dirty="0"/>
              <a:t> across samples:</a:t>
            </a:r>
          </a:p>
          <a:p>
            <a:pPr marL="0" indent="0">
              <a:buNone/>
            </a:pPr>
            <a:r>
              <a:rPr lang="en-US" dirty="0"/>
              <a:t>   neg., neg., neg., norm., 2.8 mmol/L, 27.8 mmol/L</a:t>
            </a:r>
            <a:endParaRPr lang="sk-SK" dirty="0"/>
          </a:p>
          <a:p>
            <a:r>
              <a:rPr lang="sk-SK" b="1" dirty="0"/>
              <a:t>Conclusion: </a:t>
            </a:r>
            <a:r>
              <a:rPr lang="sk-SK" dirty="0"/>
              <a:t>our isolated lactase could change raw milk</a:t>
            </a:r>
            <a:r>
              <a:rPr lang="en-US" dirty="0"/>
              <a:t> </a:t>
            </a:r>
            <a:r>
              <a:rPr lang="sk-SK" dirty="0"/>
              <a:t>containing lactose into lactose-free raw milk</a:t>
            </a:r>
          </a:p>
        </p:txBody>
      </p:sp>
      <p:sp>
        <p:nvSpPr>
          <p:cNvPr id="9" name="BlokTextu 8"/>
          <p:cNvSpPr txBox="1"/>
          <p:nvPr/>
        </p:nvSpPr>
        <p:spPr>
          <a:xfrm>
            <a:off x="9398976" y="1044355"/>
            <a:ext cx="1160585" cy="646331"/>
          </a:xfrm>
          <a:prstGeom prst="rect">
            <a:avLst/>
          </a:prstGeom>
          <a:noFill/>
        </p:spPr>
        <p:txBody>
          <a:bodyPr wrap="square" rtlCol="0">
            <a:spAutoFit/>
          </a:bodyPr>
          <a:lstStyle/>
          <a:p>
            <a:r>
              <a:rPr lang="sk-SK" dirty="0" err="1"/>
              <a:t>Control</a:t>
            </a:r>
            <a:r>
              <a:rPr lang="sk-SK" dirty="0"/>
              <a:t> </a:t>
            </a:r>
          </a:p>
          <a:p>
            <a:r>
              <a:rPr lang="sk-SK" dirty="0"/>
              <a:t>0 min</a:t>
            </a:r>
          </a:p>
        </p:txBody>
      </p:sp>
      <p:sp>
        <p:nvSpPr>
          <p:cNvPr id="10" name="BlokTextu 9"/>
          <p:cNvSpPr txBox="1"/>
          <p:nvPr/>
        </p:nvSpPr>
        <p:spPr>
          <a:xfrm>
            <a:off x="10644169" y="1321354"/>
            <a:ext cx="1160585" cy="369332"/>
          </a:xfrm>
          <a:prstGeom prst="rect">
            <a:avLst/>
          </a:prstGeom>
          <a:noFill/>
        </p:spPr>
        <p:txBody>
          <a:bodyPr wrap="square" rtlCol="0">
            <a:spAutoFit/>
          </a:bodyPr>
          <a:lstStyle/>
          <a:p>
            <a:r>
              <a:rPr lang="sk-SK" dirty="0"/>
              <a:t>20 min</a:t>
            </a:r>
          </a:p>
        </p:txBody>
      </p:sp>
      <p:sp>
        <p:nvSpPr>
          <p:cNvPr id="11" name="BlokTextu 10"/>
          <p:cNvSpPr txBox="1"/>
          <p:nvPr/>
        </p:nvSpPr>
        <p:spPr>
          <a:xfrm>
            <a:off x="9398467" y="3059667"/>
            <a:ext cx="1160585" cy="369332"/>
          </a:xfrm>
          <a:prstGeom prst="rect">
            <a:avLst/>
          </a:prstGeom>
          <a:noFill/>
        </p:spPr>
        <p:txBody>
          <a:bodyPr wrap="square" rtlCol="0">
            <a:spAutoFit/>
          </a:bodyPr>
          <a:lstStyle/>
          <a:p>
            <a:r>
              <a:rPr lang="sk-SK" dirty="0"/>
              <a:t>40 min</a:t>
            </a:r>
          </a:p>
        </p:txBody>
      </p:sp>
      <p:sp>
        <p:nvSpPr>
          <p:cNvPr id="12" name="BlokTextu 11"/>
          <p:cNvSpPr txBox="1"/>
          <p:nvPr/>
        </p:nvSpPr>
        <p:spPr>
          <a:xfrm>
            <a:off x="10644170" y="3059667"/>
            <a:ext cx="1160585" cy="369332"/>
          </a:xfrm>
          <a:prstGeom prst="rect">
            <a:avLst/>
          </a:prstGeom>
          <a:noFill/>
        </p:spPr>
        <p:txBody>
          <a:bodyPr wrap="square" rtlCol="0">
            <a:spAutoFit/>
          </a:bodyPr>
          <a:lstStyle/>
          <a:p>
            <a:r>
              <a:rPr lang="sk-SK" dirty="0"/>
              <a:t>60 min</a:t>
            </a:r>
          </a:p>
        </p:txBody>
      </p:sp>
      <p:pic>
        <p:nvPicPr>
          <p:cNvPr id="13" name="Picture 12">
            <a:extLst>
              <a:ext uri="{FF2B5EF4-FFF2-40B4-BE49-F238E27FC236}">
                <a16:creationId xmlns:a16="http://schemas.microsoft.com/office/drawing/2014/main" id="{FFAE2EFC-F5C2-4F7F-4ED9-2F862A7BE80D}"/>
              </a:ext>
            </a:extLst>
          </p:cNvPr>
          <p:cNvPicPr>
            <a:picLocks noChangeAspect="1"/>
          </p:cNvPicPr>
          <p:nvPr/>
        </p:nvPicPr>
        <p:blipFill>
          <a:blip r:embed="rId2">
            <a:extLst>
              <a:ext uri="{28A0092B-C50C-407E-A947-70E740481C1C}">
                <a14:useLocalDpi xmlns:a14="http://schemas.microsoft.com/office/drawing/2010/main" val="0"/>
              </a:ext>
            </a:extLst>
          </a:blip>
          <a:srcRect l="27622" t="24946" r="63683" b="69678"/>
          <a:stretch>
            <a:fillRect/>
          </a:stretch>
        </p:blipFill>
        <p:spPr>
          <a:xfrm rot="16200000">
            <a:off x="9363545" y="1799308"/>
            <a:ext cx="1237150" cy="1019909"/>
          </a:xfrm>
          <a:prstGeom prst="rect">
            <a:avLst/>
          </a:prstGeom>
        </p:spPr>
      </p:pic>
      <p:pic>
        <p:nvPicPr>
          <p:cNvPr id="14" name="Picture 13">
            <a:extLst>
              <a:ext uri="{FF2B5EF4-FFF2-40B4-BE49-F238E27FC236}">
                <a16:creationId xmlns:a16="http://schemas.microsoft.com/office/drawing/2014/main" id="{6D166EF9-AF42-BD18-57F2-721E9814BAD1}"/>
              </a:ext>
            </a:extLst>
          </p:cNvPr>
          <p:cNvPicPr>
            <a:picLocks noChangeAspect="1"/>
          </p:cNvPicPr>
          <p:nvPr/>
        </p:nvPicPr>
        <p:blipFill>
          <a:blip r:embed="rId2">
            <a:extLst>
              <a:ext uri="{28A0092B-C50C-407E-A947-70E740481C1C}">
                <a14:useLocalDpi xmlns:a14="http://schemas.microsoft.com/office/drawing/2010/main" val="0"/>
              </a:ext>
            </a:extLst>
          </a:blip>
          <a:srcRect l="26057" t="30604" r="65248" b="64020"/>
          <a:stretch>
            <a:fillRect/>
          </a:stretch>
        </p:blipFill>
        <p:spPr>
          <a:xfrm rot="16200000">
            <a:off x="10612590" y="1799308"/>
            <a:ext cx="1237150" cy="1019909"/>
          </a:xfrm>
          <a:prstGeom prst="rect">
            <a:avLst/>
          </a:prstGeom>
        </p:spPr>
      </p:pic>
      <p:pic>
        <p:nvPicPr>
          <p:cNvPr id="17" name="Picture 16">
            <a:extLst>
              <a:ext uri="{FF2B5EF4-FFF2-40B4-BE49-F238E27FC236}">
                <a16:creationId xmlns:a16="http://schemas.microsoft.com/office/drawing/2014/main" id="{4BFA1554-B597-49EF-0D6E-C6BD90F8057C}"/>
              </a:ext>
            </a:extLst>
          </p:cNvPr>
          <p:cNvPicPr>
            <a:picLocks noChangeAspect="1"/>
          </p:cNvPicPr>
          <p:nvPr/>
        </p:nvPicPr>
        <p:blipFill>
          <a:blip r:embed="rId2">
            <a:extLst>
              <a:ext uri="{28A0092B-C50C-407E-A947-70E740481C1C}">
                <a14:useLocalDpi xmlns:a14="http://schemas.microsoft.com/office/drawing/2010/main" val="0"/>
              </a:ext>
            </a:extLst>
          </a:blip>
          <a:srcRect l="26001" t="34334" r="65304" b="60290"/>
          <a:stretch>
            <a:fillRect/>
          </a:stretch>
        </p:blipFill>
        <p:spPr>
          <a:xfrm rot="16200000">
            <a:off x="9363037" y="3537620"/>
            <a:ext cx="1237150" cy="1019909"/>
          </a:xfrm>
          <a:prstGeom prst="rect">
            <a:avLst/>
          </a:prstGeom>
        </p:spPr>
      </p:pic>
      <p:pic>
        <p:nvPicPr>
          <p:cNvPr id="18" name="Picture 17">
            <a:extLst>
              <a:ext uri="{FF2B5EF4-FFF2-40B4-BE49-F238E27FC236}">
                <a16:creationId xmlns:a16="http://schemas.microsoft.com/office/drawing/2014/main" id="{7EF8F0D5-D3BC-F60E-9C70-C20D06BBE1DF}"/>
              </a:ext>
            </a:extLst>
          </p:cNvPr>
          <p:cNvPicPr>
            <a:picLocks noChangeAspect="1"/>
          </p:cNvPicPr>
          <p:nvPr/>
        </p:nvPicPr>
        <p:blipFill>
          <a:blip r:embed="rId2">
            <a:extLst>
              <a:ext uri="{28A0092B-C50C-407E-A947-70E740481C1C}">
                <a14:useLocalDpi xmlns:a14="http://schemas.microsoft.com/office/drawing/2010/main" val="0"/>
              </a:ext>
            </a:extLst>
          </a:blip>
          <a:srcRect l="27454" t="39196" r="63851" b="55428"/>
          <a:stretch>
            <a:fillRect/>
          </a:stretch>
        </p:blipFill>
        <p:spPr>
          <a:xfrm rot="16200000">
            <a:off x="10612082" y="3537620"/>
            <a:ext cx="1237150" cy="1019909"/>
          </a:xfrm>
          <a:prstGeom prst="rect">
            <a:avLst/>
          </a:prstGeom>
        </p:spPr>
      </p:pic>
      <p:pic>
        <p:nvPicPr>
          <p:cNvPr id="19" name="Picture 18">
            <a:extLst>
              <a:ext uri="{FF2B5EF4-FFF2-40B4-BE49-F238E27FC236}">
                <a16:creationId xmlns:a16="http://schemas.microsoft.com/office/drawing/2014/main" id="{98E137B7-4BED-3CAF-D0C7-3D7512666BB5}"/>
              </a:ext>
            </a:extLst>
          </p:cNvPr>
          <p:cNvPicPr>
            <a:picLocks noChangeAspect="1"/>
          </p:cNvPicPr>
          <p:nvPr/>
        </p:nvPicPr>
        <p:blipFill>
          <a:blip r:embed="rId3">
            <a:extLst>
              <a:ext uri="{28A0092B-C50C-407E-A947-70E740481C1C}">
                <a14:useLocalDpi xmlns:a14="http://schemas.microsoft.com/office/drawing/2010/main" val="0"/>
              </a:ext>
            </a:extLst>
          </a:blip>
          <a:srcRect l="13145" r="71734" b="90651"/>
          <a:stretch>
            <a:fillRect/>
          </a:stretch>
        </p:blipFill>
        <p:spPr>
          <a:xfrm rot="16200000">
            <a:off x="9363545" y="5275931"/>
            <a:ext cx="1237150" cy="1019909"/>
          </a:xfrm>
          <a:prstGeom prst="rect">
            <a:avLst/>
          </a:prstGeom>
        </p:spPr>
      </p:pic>
      <p:pic>
        <p:nvPicPr>
          <p:cNvPr id="21" name="Picture 20">
            <a:extLst>
              <a:ext uri="{FF2B5EF4-FFF2-40B4-BE49-F238E27FC236}">
                <a16:creationId xmlns:a16="http://schemas.microsoft.com/office/drawing/2014/main" id="{B5DE8153-CBD3-B931-9620-9F8B7A8E0031}"/>
              </a:ext>
            </a:extLst>
          </p:cNvPr>
          <p:cNvPicPr>
            <a:picLocks noChangeAspect="1"/>
          </p:cNvPicPr>
          <p:nvPr/>
        </p:nvPicPr>
        <p:blipFill>
          <a:blip r:embed="rId3">
            <a:extLst>
              <a:ext uri="{28A0092B-C50C-407E-A947-70E740481C1C}">
                <a14:useLocalDpi xmlns:a14="http://schemas.microsoft.com/office/drawing/2010/main" val="0"/>
              </a:ext>
            </a:extLst>
          </a:blip>
          <a:srcRect l="22864" t="33876" r="62015" b="56775"/>
          <a:stretch>
            <a:fillRect/>
          </a:stretch>
        </p:blipFill>
        <p:spPr>
          <a:xfrm rot="16200000">
            <a:off x="10612591" y="5275931"/>
            <a:ext cx="1237150" cy="1019909"/>
          </a:xfrm>
          <a:prstGeom prst="rect">
            <a:avLst/>
          </a:prstGeom>
        </p:spPr>
      </p:pic>
      <p:sp>
        <p:nvSpPr>
          <p:cNvPr id="22" name="BlokTextu 10">
            <a:extLst>
              <a:ext uri="{FF2B5EF4-FFF2-40B4-BE49-F238E27FC236}">
                <a16:creationId xmlns:a16="http://schemas.microsoft.com/office/drawing/2014/main" id="{32145257-1FCC-5E0D-13FF-01A0F94AF2D2}"/>
              </a:ext>
            </a:extLst>
          </p:cNvPr>
          <p:cNvSpPr txBox="1"/>
          <p:nvPr/>
        </p:nvSpPr>
        <p:spPr>
          <a:xfrm>
            <a:off x="9398468" y="4797978"/>
            <a:ext cx="1322234" cy="369332"/>
          </a:xfrm>
          <a:prstGeom prst="rect">
            <a:avLst/>
          </a:prstGeom>
          <a:noFill/>
        </p:spPr>
        <p:txBody>
          <a:bodyPr wrap="square" rtlCol="0">
            <a:spAutoFit/>
          </a:bodyPr>
          <a:lstStyle/>
          <a:p>
            <a:r>
              <a:rPr lang="en-US" dirty="0"/>
              <a:t>Sitting test</a:t>
            </a:r>
            <a:endParaRPr lang="sk-SK" dirty="0"/>
          </a:p>
        </p:txBody>
      </p:sp>
      <p:sp>
        <p:nvSpPr>
          <p:cNvPr id="23" name="BlokTextu 11">
            <a:extLst>
              <a:ext uri="{FF2B5EF4-FFF2-40B4-BE49-F238E27FC236}">
                <a16:creationId xmlns:a16="http://schemas.microsoft.com/office/drawing/2014/main" id="{05CDE971-933B-C437-5474-9CDB290F128D}"/>
              </a:ext>
            </a:extLst>
          </p:cNvPr>
          <p:cNvSpPr txBox="1"/>
          <p:nvPr/>
        </p:nvSpPr>
        <p:spPr>
          <a:xfrm>
            <a:off x="10644171" y="4797978"/>
            <a:ext cx="1160585" cy="369332"/>
          </a:xfrm>
          <a:prstGeom prst="rect">
            <a:avLst/>
          </a:prstGeom>
          <a:noFill/>
        </p:spPr>
        <p:txBody>
          <a:bodyPr wrap="square" rtlCol="0">
            <a:spAutoFit/>
          </a:bodyPr>
          <a:lstStyle/>
          <a:p>
            <a:r>
              <a:rPr lang="en-US" dirty="0"/>
              <a:t>Amplified</a:t>
            </a:r>
            <a:endParaRPr lang="sk-SK" dirty="0"/>
          </a:p>
        </p:txBody>
      </p:sp>
      <p:pic>
        <p:nvPicPr>
          <p:cNvPr id="25" name="Picture 24">
            <a:extLst>
              <a:ext uri="{FF2B5EF4-FFF2-40B4-BE49-F238E27FC236}">
                <a16:creationId xmlns:a16="http://schemas.microsoft.com/office/drawing/2014/main" id="{04A5E856-ABAB-B6A9-DEA2-F9961A9523C8}"/>
              </a:ext>
            </a:extLst>
          </p:cNvPr>
          <p:cNvPicPr>
            <a:picLocks noChangeAspect="1"/>
          </p:cNvPicPr>
          <p:nvPr/>
        </p:nvPicPr>
        <p:blipFill>
          <a:blip r:embed="rId4">
            <a:extLst>
              <a:ext uri="{28A0092B-C50C-407E-A947-70E740481C1C}">
                <a14:useLocalDpi xmlns:a14="http://schemas.microsoft.com/office/drawing/2010/main" val="0"/>
              </a:ext>
            </a:extLst>
          </a:blip>
          <a:srcRect t="35247" b="19305"/>
          <a:stretch>
            <a:fillRect/>
          </a:stretch>
        </p:blipFill>
        <p:spPr>
          <a:xfrm>
            <a:off x="6453516" y="353835"/>
            <a:ext cx="2151221" cy="1303619"/>
          </a:xfrm>
          <a:prstGeom prst="rect">
            <a:avLst/>
          </a:prstGeom>
        </p:spPr>
      </p:pic>
    </p:spTree>
    <p:extLst>
      <p:ext uri="{BB962C8B-B14F-4D97-AF65-F5344CB8AC3E}">
        <p14:creationId xmlns:p14="http://schemas.microsoft.com/office/powerpoint/2010/main" val="3278768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5033" y="365125"/>
            <a:ext cx="10728767" cy="1325563"/>
          </a:xfrm>
        </p:spPr>
        <p:txBody>
          <a:bodyPr/>
          <a:lstStyle/>
          <a:p>
            <a:r>
              <a:rPr lang="sk-SK" b="1" dirty="0" err="1"/>
              <a:t>Evaluation</a:t>
            </a:r>
            <a:r>
              <a:rPr lang="sk-SK" b="1" dirty="0"/>
              <a:t> </a:t>
            </a:r>
            <a:r>
              <a:rPr lang="sk-SK" b="1" dirty="0" err="1"/>
              <a:t>Steps</a:t>
            </a:r>
            <a:r>
              <a:rPr lang="sk-SK" b="1" dirty="0"/>
              <a:t> </a:t>
            </a:r>
            <a:r>
              <a:rPr lang="sk-SK" b="1" dirty="0" err="1"/>
              <a:t>of</a:t>
            </a:r>
            <a:r>
              <a:rPr lang="sk-SK" b="1" dirty="0"/>
              <a:t> </a:t>
            </a:r>
            <a:r>
              <a:rPr lang="sk-SK" b="1" dirty="0" err="1"/>
              <a:t>our</a:t>
            </a:r>
            <a:r>
              <a:rPr lang="sk-SK" b="1" dirty="0"/>
              <a:t> Experiment</a:t>
            </a:r>
          </a:p>
        </p:txBody>
      </p:sp>
      <p:sp>
        <p:nvSpPr>
          <p:cNvPr id="3" name="Zástupný symbol obsahu 2"/>
          <p:cNvSpPr>
            <a:spLocks noGrp="1"/>
          </p:cNvSpPr>
          <p:nvPr>
            <p:ph idx="1"/>
          </p:nvPr>
        </p:nvSpPr>
        <p:spPr>
          <a:xfrm>
            <a:off x="544009" y="1825625"/>
            <a:ext cx="11331615" cy="4351338"/>
          </a:xfrm>
        </p:spPr>
        <p:txBody>
          <a:bodyPr/>
          <a:lstStyle/>
          <a:p>
            <a:pPr marL="514350" indent="-514350">
              <a:buFont typeface="+mj-lt"/>
              <a:buAutoNum type="arabicPeriod"/>
            </a:pPr>
            <a:r>
              <a:rPr lang="sk-SK" dirty="0"/>
              <a:t>PARTICLE FREE LYSATE – </a:t>
            </a:r>
            <a:r>
              <a:rPr lang="sk-SK" dirty="0" err="1"/>
              <a:t>o-NPG-test</a:t>
            </a:r>
            <a:r>
              <a:rPr lang="sk-SK" dirty="0"/>
              <a:t> (</a:t>
            </a:r>
            <a:r>
              <a:rPr lang="sk-SK" dirty="0" err="1"/>
              <a:t>enzymatic</a:t>
            </a:r>
            <a:r>
              <a:rPr lang="sk-SK" dirty="0"/>
              <a:t> </a:t>
            </a:r>
            <a:r>
              <a:rPr lang="sk-SK" dirty="0" err="1"/>
              <a:t>activity</a:t>
            </a:r>
            <a:r>
              <a:rPr lang="sk-SK" dirty="0"/>
              <a:t> </a:t>
            </a:r>
            <a:r>
              <a:rPr lang="sk-SK" dirty="0" err="1"/>
              <a:t>assay</a:t>
            </a:r>
            <a:r>
              <a:rPr lang="sk-SK" dirty="0"/>
              <a:t>)</a:t>
            </a:r>
          </a:p>
          <a:p>
            <a:pPr marL="514350" indent="-514350">
              <a:buFont typeface="+mj-lt"/>
              <a:buAutoNum type="arabicPeriod"/>
            </a:pPr>
            <a:r>
              <a:rPr lang="sk-SK" dirty="0"/>
              <a:t>ANION EXCHANGE CHROMATOGRAPHY (AEXC) – </a:t>
            </a:r>
            <a:r>
              <a:rPr lang="sk-SK" dirty="0" err="1"/>
              <a:t>o-NPG</a:t>
            </a:r>
            <a:r>
              <a:rPr lang="sk-SK" dirty="0"/>
              <a:t> + </a:t>
            </a:r>
            <a:r>
              <a:rPr lang="sk-SK" dirty="0" err="1"/>
              <a:t>photometer</a:t>
            </a:r>
            <a:r>
              <a:rPr lang="sk-SK" dirty="0"/>
              <a:t> (</a:t>
            </a:r>
            <a:r>
              <a:rPr lang="sk-SK" dirty="0" err="1"/>
              <a:t>enzymatic</a:t>
            </a:r>
            <a:r>
              <a:rPr lang="sk-SK" dirty="0"/>
              <a:t> </a:t>
            </a:r>
            <a:r>
              <a:rPr lang="sk-SK" dirty="0" err="1"/>
              <a:t>activity</a:t>
            </a:r>
            <a:r>
              <a:rPr lang="sk-SK" dirty="0"/>
              <a:t> </a:t>
            </a:r>
            <a:r>
              <a:rPr lang="sk-SK" dirty="0" err="1"/>
              <a:t>assay</a:t>
            </a:r>
            <a:r>
              <a:rPr lang="sk-SK" dirty="0"/>
              <a:t>)</a:t>
            </a:r>
          </a:p>
          <a:p>
            <a:pPr marL="514350" indent="-514350">
              <a:buFont typeface="+mj-lt"/>
              <a:buAutoNum type="arabicPeriod"/>
            </a:pPr>
            <a:r>
              <a:rPr lang="sk-SK" dirty="0"/>
              <a:t>SDS – PAGE – </a:t>
            </a:r>
            <a:r>
              <a:rPr lang="sk-SK" dirty="0" err="1"/>
              <a:t>gel</a:t>
            </a:r>
            <a:r>
              <a:rPr lang="sk-SK" dirty="0"/>
              <a:t> + </a:t>
            </a:r>
            <a:r>
              <a:rPr lang="sk-SK" dirty="0" err="1"/>
              <a:t>calibration</a:t>
            </a:r>
            <a:r>
              <a:rPr lang="sk-SK" dirty="0"/>
              <a:t> </a:t>
            </a:r>
            <a:r>
              <a:rPr lang="sk-SK" dirty="0" err="1"/>
              <a:t>line</a:t>
            </a:r>
            <a:r>
              <a:rPr lang="sk-SK" dirty="0"/>
              <a:t> (</a:t>
            </a:r>
            <a:r>
              <a:rPr lang="sk-SK" dirty="0" err="1"/>
              <a:t>purity</a:t>
            </a:r>
            <a:r>
              <a:rPr lang="sk-SK" dirty="0"/>
              <a:t>, </a:t>
            </a:r>
            <a:r>
              <a:rPr lang="sk-SK" dirty="0" err="1"/>
              <a:t>molecular</a:t>
            </a:r>
            <a:r>
              <a:rPr lang="sk-SK" dirty="0"/>
              <a:t> </a:t>
            </a:r>
            <a:r>
              <a:rPr lang="sk-SK" dirty="0" err="1"/>
              <a:t>weight</a:t>
            </a:r>
            <a:r>
              <a:rPr lang="sk-SK" dirty="0"/>
              <a:t> – </a:t>
            </a:r>
            <a:r>
              <a:rPr lang="sk-SK" dirty="0" err="1"/>
              <a:t>lactase</a:t>
            </a:r>
            <a:r>
              <a:rPr lang="sk-SK" dirty="0"/>
              <a:t>)</a:t>
            </a:r>
          </a:p>
          <a:p>
            <a:pPr marL="514350" indent="-514350">
              <a:buFont typeface="+mj-lt"/>
              <a:buAutoNum type="arabicPeriod"/>
            </a:pPr>
            <a:r>
              <a:rPr lang="sk-SK" dirty="0"/>
              <a:t>RAW MILK TEST – </a:t>
            </a:r>
            <a:r>
              <a:rPr lang="sk-SK" dirty="0" err="1"/>
              <a:t>colour</a:t>
            </a:r>
            <a:r>
              <a:rPr lang="sk-SK" dirty="0"/>
              <a:t> </a:t>
            </a:r>
            <a:r>
              <a:rPr lang="sk-SK" dirty="0" err="1"/>
              <a:t>change</a:t>
            </a:r>
            <a:r>
              <a:rPr lang="sk-SK" dirty="0"/>
              <a:t> (</a:t>
            </a:r>
            <a:r>
              <a:rPr lang="sk-SK" dirty="0" err="1"/>
              <a:t>conc</a:t>
            </a:r>
            <a:r>
              <a:rPr lang="sk-SK" dirty="0"/>
              <a:t>. </a:t>
            </a:r>
            <a:r>
              <a:rPr lang="sk-SK" dirty="0" err="1"/>
              <a:t>of</a:t>
            </a:r>
            <a:r>
              <a:rPr lang="sk-SK" dirty="0"/>
              <a:t> </a:t>
            </a:r>
            <a:r>
              <a:rPr lang="sk-SK" dirty="0" err="1"/>
              <a:t>glucose</a:t>
            </a:r>
            <a:r>
              <a:rPr lang="sk-SK" dirty="0"/>
              <a:t>)</a:t>
            </a:r>
          </a:p>
          <a:p>
            <a:pPr marL="514350" indent="-514350">
              <a:buFont typeface="+mj-lt"/>
              <a:buAutoNum type="arabicPeriod"/>
            </a:pPr>
            <a:r>
              <a:rPr lang="sk-SK" b="1" dirty="0"/>
              <a:t>EVALUATION </a:t>
            </a:r>
          </a:p>
        </p:txBody>
      </p:sp>
    </p:spTree>
    <p:extLst>
      <p:ext uri="{BB962C8B-B14F-4D97-AF65-F5344CB8AC3E}">
        <p14:creationId xmlns:p14="http://schemas.microsoft.com/office/powerpoint/2010/main" val="3262827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F53C5F-AA4B-6E8C-25F6-ADED8D2AAD36}"/>
              </a:ext>
            </a:extLst>
          </p:cNvPr>
          <p:cNvSpPr>
            <a:spLocks noGrp="1"/>
          </p:cNvSpPr>
          <p:nvPr>
            <p:ph type="title"/>
          </p:nvPr>
        </p:nvSpPr>
        <p:spPr/>
        <p:txBody>
          <a:bodyPr/>
          <a:lstStyle/>
          <a:p>
            <a:r>
              <a:rPr lang="sk-SK" b="1" dirty="0"/>
              <a:t>EVALUATION</a:t>
            </a:r>
          </a:p>
        </p:txBody>
      </p:sp>
      <p:sp>
        <p:nvSpPr>
          <p:cNvPr id="3" name="Zástupný objekt pre obsah 2">
            <a:extLst>
              <a:ext uri="{FF2B5EF4-FFF2-40B4-BE49-F238E27FC236}">
                <a16:creationId xmlns:a16="http://schemas.microsoft.com/office/drawing/2014/main" id="{095AE83C-9156-5800-CF00-39DE04349688}"/>
              </a:ext>
            </a:extLst>
          </p:cNvPr>
          <p:cNvSpPr>
            <a:spLocks noGrp="1"/>
          </p:cNvSpPr>
          <p:nvPr>
            <p:ph idx="1"/>
          </p:nvPr>
        </p:nvSpPr>
        <p:spPr>
          <a:xfrm>
            <a:off x="838199" y="1825625"/>
            <a:ext cx="11180886" cy="4795892"/>
          </a:xfrm>
        </p:spPr>
        <p:txBody>
          <a:bodyPr>
            <a:normAutofit/>
          </a:bodyPr>
          <a:lstStyle/>
          <a:p>
            <a:pPr marL="0" indent="0">
              <a:buNone/>
            </a:pPr>
            <a:r>
              <a:rPr lang="sk-SK" b="1" dirty="0"/>
              <a:t>1. TASK: </a:t>
            </a:r>
            <a:r>
              <a:rPr lang="en-US" dirty="0"/>
              <a:t>The results of the AEXC show that the highest amount of lactase is expected to be found in the 25% eluate flow through solution. The activity is clear with the raw milk test, and in the SDS-PAGE gel, the subunit in the gel expected to be lactase is also clearest in the 25% eluate flow through solution.</a:t>
            </a:r>
            <a:endParaRPr lang="sk-SK" b="1" dirty="0"/>
          </a:p>
          <a:p>
            <a:pPr marL="0" indent="0">
              <a:buNone/>
            </a:pPr>
            <a:r>
              <a:rPr lang="en-US" dirty="0"/>
              <a:t>It can be concluded that purification by Anion Exchange Chromatography can significantly reduce the number of proteins in a solution, </a:t>
            </a:r>
            <a:r>
              <a:rPr lang="en-US"/>
              <a:t>to effectively </a:t>
            </a:r>
            <a:r>
              <a:rPr lang="en-US" dirty="0"/>
              <a:t>concentrate lactase.</a:t>
            </a:r>
            <a:endParaRPr lang="sk-SK" dirty="0"/>
          </a:p>
          <a:p>
            <a:pPr marL="0" indent="0">
              <a:buNone/>
            </a:pPr>
            <a:endParaRPr lang="sk-SK" dirty="0"/>
          </a:p>
          <a:p>
            <a:pPr marL="0" indent="0">
              <a:buNone/>
            </a:pPr>
            <a:r>
              <a:rPr lang="sk-SK" b="1" dirty="0"/>
              <a:t>2. TASK: </a:t>
            </a:r>
            <a:r>
              <a:rPr lang="en-US" dirty="0"/>
              <a:t>The 25% eluate flow through solution would be suitable for downstream processing, and further purification of lactase.</a:t>
            </a:r>
            <a:endParaRPr lang="sk-SK" dirty="0"/>
          </a:p>
        </p:txBody>
      </p:sp>
    </p:spTree>
    <p:extLst>
      <p:ext uri="{BB962C8B-B14F-4D97-AF65-F5344CB8AC3E}">
        <p14:creationId xmlns:p14="http://schemas.microsoft.com/office/powerpoint/2010/main" val="2862737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sk-SK" b="1" dirty="0" err="1"/>
              <a:t>Thank</a:t>
            </a:r>
            <a:r>
              <a:rPr lang="sk-SK" b="1" dirty="0"/>
              <a:t> </a:t>
            </a:r>
            <a:r>
              <a:rPr lang="sk-SK" b="1" dirty="0" err="1"/>
              <a:t>you</a:t>
            </a:r>
            <a:r>
              <a:rPr lang="sk-SK" b="1" dirty="0"/>
              <a:t> </a:t>
            </a:r>
            <a:r>
              <a:rPr lang="sk-SK" b="1" dirty="0" err="1"/>
              <a:t>for</a:t>
            </a:r>
            <a:r>
              <a:rPr lang="sk-SK" b="1" dirty="0"/>
              <a:t> </a:t>
            </a:r>
            <a:r>
              <a:rPr lang="sk-SK" b="1" dirty="0" err="1"/>
              <a:t>your</a:t>
            </a:r>
            <a:r>
              <a:rPr lang="sk-SK" b="1" dirty="0"/>
              <a:t> </a:t>
            </a:r>
            <a:r>
              <a:rPr lang="sk-SK" b="1" dirty="0" err="1"/>
              <a:t>attention</a:t>
            </a:r>
            <a:r>
              <a:rPr lang="sk-SK" b="1" dirty="0"/>
              <a:t>!</a:t>
            </a:r>
          </a:p>
        </p:txBody>
      </p:sp>
      <p:sp>
        <p:nvSpPr>
          <p:cNvPr id="3" name="Podnadpis 2"/>
          <p:cNvSpPr>
            <a:spLocks noGrp="1"/>
          </p:cNvSpPr>
          <p:nvPr>
            <p:ph type="subTitle" idx="1"/>
          </p:nvPr>
        </p:nvSpPr>
        <p:spPr/>
        <p:txBody>
          <a:bodyPr/>
          <a:lstStyle/>
          <a:p>
            <a:endParaRPr lang="sk-SK"/>
          </a:p>
        </p:txBody>
      </p:sp>
    </p:spTree>
    <p:extLst>
      <p:ext uri="{BB962C8B-B14F-4D97-AF65-F5344CB8AC3E}">
        <p14:creationId xmlns:p14="http://schemas.microsoft.com/office/powerpoint/2010/main" val="2283143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9110" y="145317"/>
            <a:ext cx="10515600" cy="1325563"/>
          </a:xfrm>
        </p:spPr>
        <p:txBody>
          <a:bodyPr/>
          <a:lstStyle/>
          <a:p>
            <a:r>
              <a:rPr lang="sk-SK" b="1" dirty="0"/>
              <a:t>G</a:t>
            </a:r>
            <a:r>
              <a:rPr lang="en-US" b="1" dirty="0" err="1"/>
              <a:t>roup</a:t>
            </a:r>
            <a:r>
              <a:rPr lang="sk-SK" b="1" dirty="0"/>
              <a:t> </a:t>
            </a:r>
            <a:r>
              <a:rPr lang="en-US" b="1" dirty="0"/>
              <a:t>3 + presentation of group members</a:t>
            </a:r>
            <a:endParaRPr lang="sk-SK" dirty="0"/>
          </a:p>
        </p:txBody>
      </p:sp>
      <p:sp>
        <p:nvSpPr>
          <p:cNvPr id="3" name="Zástupný symbol obsahu 2"/>
          <p:cNvSpPr>
            <a:spLocks noGrp="1"/>
          </p:cNvSpPr>
          <p:nvPr>
            <p:ph idx="1"/>
          </p:nvPr>
        </p:nvSpPr>
        <p:spPr/>
        <p:txBody>
          <a:bodyPr/>
          <a:lstStyle/>
          <a:p>
            <a:pPr marL="0" indent="0" hangingPunct="0">
              <a:lnSpc>
                <a:spcPct val="100000"/>
              </a:lnSpc>
              <a:spcBef>
                <a:spcPts val="0"/>
              </a:spcBef>
              <a:buNone/>
            </a:pPr>
            <a:r>
              <a:rPr lang="en-US" dirty="0">
                <a:solidFill>
                  <a:srgbClr val="000000"/>
                </a:solidFill>
                <a:sym typeface="Calibri"/>
              </a:rPr>
              <a:t>Severin A Andersen (s)</a:t>
            </a:r>
            <a:endParaRPr lang="sk-SK" dirty="0">
              <a:solidFill>
                <a:srgbClr val="000000"/>
              </a:solidFill>
              <a:sym typeface="Calibri"/>
            </a:endParaRPr>
          </a:p>
          <a:p>
            <a:pPr marL="0" indent="0" hangingPunct="0">
              <a:lnSpc>
                <a:spcPct val="100000"/>
              </a:lnSpc>
              <a:spcBef>
                <a:spcPts val="0"/>
              </a:spcBef>
              <a:buNone/>
            </a:pPr>
            <a:r>
              <a:rPr lang="en-US" dirty="0"/>
              <a:t>Denmark</a:t>
            </a:r>
            <a:endParaRPr lang="sk-SK" dirty="0">
              <a:solidFill>
                <a:srgbClr val="000000"/>
              </a:solidFill>
              <a:sym typeface="Calibri"/>
            </a:endParaRPr>
          </a:p>
          <a:p>
            <a:pPr marL="0" indent="0">
              <a:buNone/>
            </a:pPr>
            <a:endParaRPr lang="sk-SK" dirty="0"/>
          </a:p>
          <a:p>
            <a:pPr marL="0" indent="0" hangingPunct="0">
              <a:lnSpc>
                <a:spcPct val="100000"/>
              </a:lnSpc>
              <a:spcBef>
                <a:spcPts val="0"/>
              </a:spcBef>
              <a:buNone/>
            </a:pPr>
            <a:r>
              <a:rPr lang="en-US" dirty="0" err="1"/>
              <a:t>Azra</a:t>
            </a:r>
            <a:r>
              <a:rPr lang="en-US" dirty="0"/>
              <a:t> </a:t>
            </a:r>
            <a:r>
              <a:rPr lang="en-US" dirty="0" err="1"/>
              <a:t>Cengi</a:t>
            </a:r>
            <a:r>
              <a:rPr lang="da-DK" dirty="0"/>
              <a:t>a</a:t>
            </a:r>
            <a:r>
              <a:rPr lang="en-US" dirty="0"/>
              <a:t> (m)</a:t>
            </a:r>
          </a:p>
          <a:p>
            <a:pPr marL="0" indent="0" hangingPunct="0">
              <a:lnSpc>
                <a:spcPct val="100000"/>
              </a:lnSpc>
              <a:spcBef>
                <a:spcPts val="0"/>
              </a:spcBef>
              <a:buNone/>
            </a:pPr>
            <a:r>
              <a:rPr lang="en-US" dirty="0"/>
              <a:t>France</a:t>
            </a:r>
            <a:endParaRPr lang="sk-SK" dirty="0">
              <a:solidFill>
                <a:srgbClr val="000000"/>
              </a:solidFill>
              <a:sym typeface="Calibri"/>
            </a:endParaRPr>
          </a:p>
          <a:p>
            <a:pPr marL="0" indent="0">
              <a:buNone/>
            </a:pPr>
            <a:endParaRPr lang="sk-SK" dirty="0"/>
          </a:p>
          <a:p>
            <a:pPr marL="0" indent="0" hangingPunct="0">
              <a:lnSpc>
                <a:spcPct val="100000"/>
              </a:lnSpc>
              <a:spcBef>
                <a:spcPts val="0"/>
              </a:spcBef>
              <a:buNone/>
            </a:pPr>
            <a:r>
              <a:rPr lang="en-US" dirty="0">
                <a:solidFill>
                  <a:srgbClr val="000000"/>
                </a:solidFill>
                <a:sym typeface="Calibri"/>
              </a:rPr>
              <a:t>Lucia </a:t>
            </a:r>
            <a:r>
              <a:rPr lang="da-DK" dirty="0" err="1">
                <a:solidFill>
                  <a:srgbClr val="000000"/>
                </a:solidFill>
                <a:sym typeface="Calibri"/>
              </a:rPr>
              <a:t>Bizoňová</a:t>
            </a:r>
            <a:r>
              <a:rPr lang="en-US" dirty="0">
                <a:solidFill>
                  <a:srgbClr val="000000"/>
                </a:solidFill>
                <a:sym typeface="Calibri"/>
              </a:rPr>
              <a:t> (t)</a:t>
            </a:r>
            <a:endParaRPr lang="sk-SK" dirty="0">
              <a:solidFill>
                <a:srgbClr val="000000"/>
              </a:solidFill>
              <a:sym typeface="Calibri"/>
            </a:endParaRPr>
          </a:p>
          <a:p>
            <a:pPr marL="0" indent="0" hangingPunct="0">
              <a:lnSpc>
                <a:spcPct val="100000"/>
              </a:lnSpc>
              <a:spcBef>
                <a:spcPts val="0"/>
              </a:spcBef>
              <a:buNone/>
            </a:pPr>
            <a:r>
              <a:rPr lang="en-US" dirty="0"/>
              <a:t>Slovakia</a:t>
            </a:r>
            <a:endParaRPr lang="sk-SK" dirty="0">
              <a:solidFill>
                <a:srgbClr val="000000"/>
              </a:solidFill>
              <a:sym typeface="Calibri"/>
            </a:endParaRPr>
          </a:p>
          <a:p>
            <a:pPr marL="0" indent="0">
              <a:buNone/>
            </a:pPr>
            <a:endParaRPr lang="sk-SK" dirty="0"/>
          </a:p>
        </p:txBody>
      </p:sp>
      <p:pic>
        <p:nvPicPr>
          <p:cNvPr id="1026" name="Picture 2">
            <a:extLst>
              <a:ext uri="{FF2B5EF4-FFF2-40B4-BE49-F238E27FC236}">
                <a16:creationId xmlns:a16="http://schemas.microsoft.com/office/drawing/2014/main" id="{5C322C78-4FB0-339B-5BDF-5E7D6CC71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676" y="1733893"/>
            <a:ext cx="1647234" cy="12473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B3AF40C-4371-AF63-46F4-C88D2A8E2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676" y="4430618"/>
            <a:ext cx="1647234" cy="10981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3B22E5B-5696-50C5-9CD3-1D5DCAD8E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9676" y="3183282"/>
            <a:ext cx="1636324" cy="10908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7BFB956-3036-8089-5360-1B479778B930}"/>
              </a:ext>
            </a:extLst>
          </p:cNvPr>
          <p:cNvPicPr>
            <a:picLocks noChangeAspect="1"/>
          </p:cNvPicPr>
          <p:nvPr/>
        </p:nvPicPr>
        <p:blipFill>
          <a:blip r:embed="rId5">
            <a:extLst>
              <a:ext uri="{28A0092B-C50C-407E-A947-70E740481C1C}">
                <a14:useLocalDpi xmlns:a14="http://schemas.microsoft.com/office/drawing/2010/main" val="0"/>
              </a:ext>
            </a:extLst>
          </a:blip>
          <a:srcRect l="11219" r="29484"/>
          <a:stretch>
            <a:fillRect/>
          </a:stretch>
        </p:blipFill>
        <p:spPr>
          <a:xfrm>
            <a:off x="6958312" y="1324595"/>
            <a:ext cx="4133778" cy="4666733"/>
          </a:xfrm>
          <a:prstGeom prst="rect">
            <a:avLst/>
          </a:prstGeom>
        </p:spPr>
      </p:pic>
    </p:spTree>
    <p:extLst>
      <p:ext uri="{BB962C8B-B14F-4D97-AF65-F5344CB8AC3E}">
        <p14:creationId xmlns:p14="http://schemas.microsoft.com/office/powerpoint/2010/main" val="3818798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5033" y="365125"/>
            <a:ext cx="10728767" cy="1325563"/>
          </a:xfrm>
        </p:spPr>
        <p:txBody>
          <a:bodyPr/>
          <a:lstStyle/>
          <a:p>
            <a:r>
              <a:rPr lang="sk-SK" b="1" dirty="0" err="1"/>
              <a:t>Evaluation</a:t>
            </a:r>
            <a:r>
              <a:rPr lang="sk-SK" b="1" dirty="0"/>
              <a:t> </a:t>
            </a:r>
            <a:r>
              <a:rPr lang="sk-SK" b="1" dirty="0" err="1"/>
              <a:t>Steps</a:t>
            </a:r>
            <a:r>
              <a:rPr lang="sk-SK" b="1" dirty="0"/>
              <a:t> </a:t>
            </a:r>
            <a:r>
              <a:rPr lang="sk-SK" b="1" dirty="0" err="1"/>
              <a:t>of</a:t>
            </a:r>
            <a:r>
              <a:rPr lang="sk-SK" b="1" dirty="0"/>
              <a:t> </a:t>
            </a:r>
            <a:r>
              <a:rPr lang="sk-SK" b="1" dirty="0" err="1"/>
              <a:t>our</a:t>
            </a:r>
            <a:r>
              <a:rPr lang="sk-SK" b="1" dirty="0"/>
              <a:t> Experiment</a:t>
            </a:r>
          </a:p>
        </p:txBody>
      </p:sp>
      <p:sp>
        <p:nvSpPr>
          <p:cNvPr id="3" name="Zástupný symbol obsahu 2"/>
          <p:cNvSpPr>
            <a:spLocks noGrp="1"/>
          </p:cNvSpPr>
          <p:nvPr>
            <p:ph idx="1"/>
          </p:nvPr>
        </p:nvSpPr>
        <p:spPr>
          <a:xfrm>
            <a:off x="544009" y="1825625"/>
            <a:ext cx="11331615" cy="4351338"/>
          </a:xfrm>
        </p:spPr>
        <p:txBody>
          <a:bodyPr/>
          <a:lstStyle/>
          <a:p>
            <a:pPr marL="514350" indent="-514350">
              <a:buFont typeface="+mj-lt"/>
              <a:buAutoNum type="arabicPeriod"/>
            </a:pPr>
            <a:r>
              <a:rPr lang="sk-SK" b="1" dirty="0"/>
              <a:t>PARTICLE FREE LYSATE – </a:t>
            </a:r>
            <a:r>
              <a:rPr lang="sk-SK" b="1" dirty="0" err="1"/>
              <a:t>o-NPG-test</a:t>
            </a:r>
            <a:r>
              <a:rPr lang="sk-SK" b="1" dirty="0"/>
              <a:t> (</a:t>
            </a:r>
            <a:r>
              <a:rPr lang="sk-SK" b="1" dirty="0" err="1"/>
              <a:t>enzymatic</a:t>
            </a:r>
            <a:r>
              <a:rPr lang="sk-SK" b="1" dirty="0"/>
              <a:t> </a:t>
            </a:r>
            <a:r>
              <a:rPr lang="sk-SK" b="1" dirty="0" err="1"/>
              <a:t>activity</a:t>
            </a:r>
            <a:r>
              <a:rPr lang="sk-SK" b="1" dirty="0"/>
              <a:t> </a:t>
            </a:r>
            <a:r>
              <a:rPr lang="sk-SK" b="1" dirty="0" err="1"/>
              <a:t>assay</a:t>
            </a:r>
            <a:r>
              <a:rPr lang="sk-SK" b="1" dirty="0"/>
              <a:t>)</a:t>
            </a:r>
          </a:p>
          <a:p>
            <a:pPr marL="514350" indent="-514350">
              <a:buFont typeface="+mj-lt"/>
              <a:buAutoNum type="arabicPeriod"/>
            </a:pPr>
            <a:r>
              <a:rPr lang="sk-SK" dirty="0"/>
              <a:t>ANION EXCHANGE CHROMATOGRAPHY (AEXC) – </a:t>
            </a:r>
            <a:r>
              <a:rPr lang="sk-SK" dirty="0" err="1"/>
              <a:t>o-NPG</a:t>
            </a:r>
            <a:r>
              <a:rPr lang="sk-SK" dirty="0"/>
              <a:t> + </a:t>
            </a:r>
            <a:r>
              <a:rPr lang="sk-SK" dirty="0" err="1"/>
              <a:t>photometer</a:t>
            </a:r>
            <a:r>
              <a:rPr lang="sk-SK" dirty="0"/>
              <a:t> (</a:t>
            </a:r>
            <a:r>
              <a:rPr lang="sk-SK" dirty="0" err="1"/>
              <a:t>enzymatic</a:t>
            </a:r>
            <a:r>
              <a:rPr lang="sk-SK" dirty="0"/>
              <a:t> </a:t>
            </a:r>
            <a:r>
              <a:rPr lang="sk-SK" dirty="0" err="1"/>
              <a:t>activity</a:t>
            </a:r>
            <a:r>
              <a:rPr lang="sk-SK" dirty="0"/>
              <a:t> </a:t>
            </a:r>
            <a:r>
              <a:rPr lang="sk-SK" dirty="0" err="1"/>
              <a:t>assay</a:t>
            </a:r>
            <a:r>
              <a:rPr lang="sk-SK" dirty="0"/>
              <a:t>)</a:t>
            </a:r>
          </a:p>
          <a:p>
            <a:pPr marL="514350" indent="-514350">
              <a:buFont typeface="+mj-lt"/>
              <a:buAutoNum type="arabicPeriod"/>
            </a:pPr>
            <a:r>
              <a:rPr lang="sk-SK" dirty="0"/>
              <a:t>SDS – PAGE – </a:t>
            </a:r>
            <a:r>
              <a:rPr lang="sk-SK" dirty="0" err="1"/>
              <a:t>gel</a:t>
            </a:r>
            <a:r>
              <a:rPr lang="sk-SK" dirty="0"/>
              <a:t> + </a:t>
            </a:r>
            <a:r>
              <a:rPr lang="sk-SK" dirty="0" err="1"/>
              <a:t>calibration</a:t>
            </a:r>
            <a:r>
              <a:rPr lang="sk-SK" dirty="0"/>
              <a:t> </a:t>
            </a:r>
            <a:r>
              <a:rPr lang="sk-SK" dirty="0" err="1"/>
              <a:t>line</a:t>
            </a:r>
            <a:r>
              <a:rPr lang="sk-SK" dirty="0"/>
              <a:t> (</a:t>
            </a:r>
            <a:r>
              <a:rPr lang="sk-SK" dirty="0" err="1"/>
              <a:t>purity</a:t>
            </a:r>
            <a:r>
              <a:rPr lang="sk-SK" dirty="0"/>
              <a:t>, </a:t>
            </a:r>
            <a:r>
              <a:rPr lang="sk-SK" dirty="0" err="1"/>
              <a:t>molecular</a:t>
            </a:r>
            <a:r>
              <a:rPr lang="sk-SK" dirty="0"/>
              <a:t> </a:t>
            </a:r>
            <a:r>
              <a:rPr lang="sk-SK" dirty="0" err="1"/>
              <a:t>weight</a:t>
            </a:r>
            <a:r>
              <a:rPr lang="sk-SK" dirty="0"/>
              <a:t> – </a:t>
            </a:r>
            <a:r>
              <a:rPr lang="sk-SK" dirty="0" err="1"/>
              <a:t>lactase</a:t>
            </a:r>
            <a:r>
              <a:rPr lang="sk-SK" dirty="0"/>
              <a:t>)</a:t>
            </a:r>
          </a:p>
          <a:p>
            <a:pPr marL="514350" indent="-514350">
              <a:buFont typeface="+mj-lt"/>
              <a:buAutoNum type="arabicPeriod"/>
            </a:pPr>
            <a:r>
              <a:rPr lang="sk-SK" dirty="0"/>
              <a:t>RAW MILK TEST – </a:t>
            </a:r>
            <a:r>
              <a:rPr lang="sk-SK" dirty="0" err="1"/>
              <a:t>colour</a:t>
            </a:r>
            <a:r>
              <a:rPr lang="sk-SK" dirty="0"/>
              <a:t> </a:t>
            </a:r>
            <a:r>
              <a:rPr lang="sk-SK" dirty="0" err="1"/>
              <a:t>change</a:t>
            </a:r>
            <a:r>
              <a:rPr lang="sk-SK" dirty="0"/>
              <a:t> (</a:t>
            </a:r>
            <a:r>
              <a:rPr lang="sk-SK" dirty="0" err="1"/>
              <a:t>conc</a:t>
            </a:r>
            <a:r>
              <a:rPr lang="sk-SK" dirty="0"/>
              <a:t>. </a:t>
            </a:r>
            <a:r>
              <a:rPr lang="sk-SK" dirty="0" err="1"/>
              <a:t>of</a:t>
            </a:r>
            <a:r>
              <a:rPr lang="sk-SK" dirty="0"/>
              <a:t> </a:t>
            </a:r>
            <a:r>
              <a:rPr lang="sk-SK" dirty="0" err="1"/>
              <a:t>glucose</a:t>
            </a:r>
            <a:r>
              <a:rPr lang="sk-SK" dirty="0"/>
              <a:t>)</a:t>
            </a:r>
          </a:p>
          <a:p>
            <a:pPr marL="514350" indent="-514350">
              <a:buFont typeface="+mj-lt"/>
              <a:buAutoNum type="arabicPeriod"/>
            </a:pPr>
            <a:r>
              <a:rPr lang="sk-SK" dirty="0"/>
              <a:t>EVALUATION </a:t>
            </a:r>
          </a:p>
        </p:txBody>
      </p:sp>
    </p:spTree>
    <p:extLst>
      <p:ext uri="{BB962C8B-B14F-4D97-AF65-F5344CB8AC3E}">
        <p14:creationId xmlns:p14="http://schemas.microsoft.com/office/powerpoint/2010/main" val="56735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758854" cy="1325563"/>
          </a:xfrm>
        </p:spPr>
        <p:txBody>
          <a:bodyPr/>
          <a:lstStyle/>
          <a:p>
            <a:r>
              <a:rPr lang="sk-SK" b="1" dirty="0"/>
              <a:t>O-NPG-TEST </a:t>
            </a:r>
            <a:r>
              <a:rPr lang="sk-SK" b="1" dirty="0" err="1"/>
              <a:t>of</a:t>
            </a:r>
            <a:r>
              <a:rPr lang="sk-SK" b="1" dirty="0"/>
              <a:t> 1:10 </a:t>
            </a:r>
            <a:r>
              <a:rPr lang="sk-SK" b="1" dirty="0" err="1"/>
              <a:t>diluted</a:t>
            </a:r>
            <a:r>
              <a:rPr lang="sk-SK" b="1" dirty="0"/>
              <a:t> </a:t>
            </a:r>
            <a:r>
              <a:rPr lang="sk-SK" b="1" dirty="0" err="1"/>
              <a:t>Particle</a:t>
            </a:r>
            <a:r>
              <a:rPr lang="sk-SK" b="1" dirty="0"/>
              <a:t> </a:t>
            </a:r>
            <a:r>
              <a:rPr lang="sk-SK" b="1" dirty="0" err="1"/>
              <a:t>Free</a:t>
            </a:r>
            <a:r>
              <a:rPr lang="sk-SK" b="1" dirty="0"/>
              <a:t> </a:t>
            </a:r>
            <a:r>
              <a:rPr lang="sk-SK" b="1" dirty="0" err="1"/>
              <a:t>Lysate</a:t>
            </a:r>
            <a:endParaRPr lang="sk-SK" b="1" dirty="0"/>
          </a:p>
        </p:txBody>
      </p:sp>
      <p:sp>
        <p:nvSpPr>
          <p:cNvPr id="4" name="BlokTextu 3"/>
          <p:cNvSpPr txBox="1"/>
          <p:nvPr/>
        </p:nvSpPr>
        <p:spPr>
          <a:xfrm>
            <a:off x="937548" y="1692843"/>
            <a:ext cx="8238257" cy="4832092"/>
          </a:xfrm>
          <a:prstGeom prst="rect">
            <a:avLst/>
          </a:prstGeom>
          <a:noFill/>
        </p:spPr>
        <p:txBody>
          <a:bodyPr wrap="square" rtlCol="0">
            <a:spAutoFit/>
          </a:bodyPr>
          <a:lstStyle/>
          <a:p>
            <a:r>
              <a:rPr lang="sk-SK" sz="2800" dirty="0"/>
              <a:t>Test 50 </a:t>
            </a:r>
            <a:r>
              <a:rPr lang="sk-SK" sz="2800" dirty="0">
                <a:sym typeface="Symbol"/>
              </a:rPr>
              <a:t>L </a:t>
            </a:r>
            <a:r>
              <a:rPr lang="sk-SK" sz="2800" dirty="0" err="1">
                <a:sym typeface="Symbol"/>
              </a:rPr>
              <a:t>supernatant</a:t>
            </a:r>
            <a:r>
              <a:rPr lang="sk-SK" sz="2800" dirty="0">
                <a:sym typeface="Symbol"/>
              </a:rPr>
              <a:t> + 500 L </a:t>
            </a:r>
            <a:r>
              <a:rPr lang="sk-SK" sz="2800" dirty="0" err="1">
                <a:sym typeface="Symbol"/>
              </a:rPr>
              <a:t>o-NPG-solution</a:t>
            </a:r>
            <a:r>
              <a:rPr lang="sk-SK" sz="2800" dirty="0">
                <a:sym typeface="Symbol"/>
              </a:rPr>
              <a:t>.</a:t>
            </a:r>
          </a:p>
          <a:p>
            <a:endParaRPr lang="sk-SK" sz="2800" b="1" dirty="0"/>
          </a:p>
          <a:p>
            <a:pPr marL="285750" indent="-285750">
              <a:buFont typeface="Arial" pitchFamily="34" charset="0"/>
              <a:buChar char="•"/>
            </a:pPr>
            <a:r>
              <a:rPr lang="sk-SK" sz="2800" b="1" dirty="0"/>
              <a:t>Observation: </a:t>
            </a:r>
            <a:r>
              <a:rPr lang="en-US" sz="2800" dirty="0"/>
              <a:t>The color of the solution has changed to yellow</a:t>
            </a:r>
            <a:endParaRPr lang="sk-SK" sz="2800" dirty="0"/>
          </a:p>
          <a:p>
            <a:pPr marL="285750" indent="-285750">
              <a:buFont typeface="Arial" pitchFamily="34" charset="0"/>
              <a:buChar char="•"/>
            </a:pPr>
            <a:endParaRPr lang="sk-SK" sz="2800" b="1" dirty="0"/>
          </a:p>
          <a:p>
            <a:pPr marL="285750" indent="-285750">
              <a:buFont typeface="Arial" pitchFamily="34" charset="0"/>
              <a:buChar char="•"/>
            </a:pPr>
            <a:r>
              <a:rPr lang="sk-SK" sz="2800" b="1" dirty="0"/>
              <a:t>Evaluation: </a:t>
            </a:r>
            <a:r>
              <a:rPr lang="sk-SK" sz="2800" dirty="0">
                <a:sym typeface="Symbol"/>
              </a:rPr>
              <a:t>(14) bond was</a:t>
            </a:r>
            <a:r>
              <a:rPr lang="en-US" sz="2800" dirty="0">
                <a:sym typeface="Symbol"/>
              </a:rPr>
              <a:t> </a:t>
            </a:r>
            <a:r>
              <a:rPr lang="sk-SK" sz="2800" dirty="0">
                <a:sym typeface="Symbol"/>
              </a:rPr>
              <a:t>broken down</a:t>
            </a:r>
          </a:p>
          <a:p>
            <a:pPr marL="285750" indent="-285750">
              <a:buFont typeface="Arial" pitchFamily="34" charset="0"/>
              <a:buChar char="•"/>
            </a:pPr>
            <a:endParaRPr lang="sk-SK" sz="2800" b="1" dirty="0"/>
          </a:p>
          <a:p>
            <a:pPr marL="285750" indent="-285750">
              <a:buFont typeface="Arial" pitchFamily="34" charset="0"/>
              <a:buChar char="•"/>
            </a:pPr>
            <a:r>
              <a:rPr lang="sk-SK" sz="2800" b="1" dirty="0"/>
              <a:t>Conclusion: </a:t>
            </a:r>
            <a:r>
              <a:rPr lang="sk-SK" sz="2800" dirty="0"/>
              <a:t>lactase is present. </a:t>
            </a:r>
          </a:p>
          <a:p>
            <a:r>
              <a:rPr lang="sk-SK" sz="2800" dirty="0">
                <a:sym typeface="Symbol"/>
              </a:rPr>
              <a:t> </a:t>
            </a:r>
            <a:r>
              <a:rPr lang="sk-SK" sz="2800" dirty="0"/>
              <a:t>We can</a:t>
            </a:r>
            <a:r>
              <a:rPr lang="en-US" sz="2800" dirty="0"/>
              <a:t> </a:t>
            </a:r>
            <a:r>
              <a:rPr lang="sk-SK" sz="2800" dirty="0"/>
              <a:t>start AEXC.</a:t>
            </a:r>
            <a:endParaRPr lang="sk-SK" sz="2800" b="1" dirty="0"/>
          </a:p>
          <a:p>
            <a:pPr marL="285750" indent="-285750">
              <a:buFont typeface="Arial" pitchFamily="34" charset="0"/>
              <a:buChar char="•"/>
            </a:pPr>
            <a:endParaRPr lang="sk-SK" sz="2800" b="1" dirty="0"/>
          </a:p>
          <a:p>
            <a:pPr marL="285750" indent="-285750">
              <a:buFont typeface="Arial" pitchFamily="34" charset="0"/>
              <a:buChar char="•"/>
            </a:pPr>
            <a:endParaRPr lang="sk-SK" sz="2800" b="1" dirty="0"/>
          </a:p>
        </p:txBody>
      </p:sp>
      <p:sp>
        <p:nvSpPr>
          <p:cNvPr id="7" name="BlokTextu 6"/>
          <p:cNvSpPr txBox="1"/>
          <p:nvPr/>
        </p:nvSpPr>
        <p:spPr>
          <a:xfrm>
            <a:off x="9611587" y="3886876"/>
            <a:ext cx="1842749" cy="369332"/>
          </a:xfrm>
          <a:prstGeom prst="rect">
            <a:avLst/>
          </a:prstGeom>
          <a:noFill/>
        </p:spPr>
        <p:txBody>
          <a:bodyPr wrap="none" rtlCol="0">
            <a:spAutoFit/>
          </a:bodyPr>
          <a:lstStyle/>
          <a:p>
            <a:r>
              <a:rPr lang="sk-SK" dirty="0"/>
              <a:t>Picture </a:t>
            </a:r>
            <a:r>
              <a:rPr lang="sk-SK" dirty="0" err="1"/>
              <a:t>of</a:t>
            </a:r>
            <a:r>
              <a:rPr lang="sk-SK" dirty="0"/>
              <a:t> </a:t>
            </a:r>
            <a:r>
              <a:rPr lang="sk-SK" dirty="0" err="1"/>
              <a:t>cuvette</a:t>
            </a:r>
            <a:endParaRPr lang="sk-SK" dirty="0"/>
          </a:p>
        </p:txBody>
      </p:sp>
      <p:pic>
        <p:nvPicPr>
          <p:cNvPr id="5" name="Picture 4">
            <a:extLst>
              <a:ext uri="{FF2B5EF4-FFF2-40B4-BE49-F238E27FC236}">
                <a16:creationId xmlns:a16="http://schemas.microsoft.com/office/drawing/2014/main" id="{45DDBCB6-AF66-58DA-D270-603EC32953B8}"/>
              </a:ext>
            </a:extLst>
          </p:cNvPr>
          <p:cNvPicPr>
            <a:picLocks noChangeAspect="1"/>
          </p:cNvPicPr>
          <p:nvPr/>
        </p:nvPicPr>
        <p:blipFill>
          <a:blip r:embed="rId2">
            <a:extLst>
              <a:ext uri="{28A0092B-C50C-407E-A947-70E740481C1C}">
                <a14:useLocalDpi xmlns:a14="http://schemas.microsoft.com/office/drawing/2010/main" val="0"/>
              </a:ext>
            </a:extLst>
          </a:blip>
          <a:srcRect l="20061" t="16579" r="28461" b="7527"/>
          <a:stretch>
            <a:fillRect/>
          </a:stretch>
        </p:blipFill>
        <p:spPr>
          <a:xfrm>
            <a:off x="9355015" y="1608193"/>
            <a:ext cx="2183157" cy="4291445"/>
          </a:xfrm>
          <a:prstGeom prst="rect">
            <a:avLst/>
          </a:prstGeom>
        </p:spPr>
      </p:pic>
    </p:spTree>
    <p:extLst>
      <p:ext uri="{BB962C8B-B14F-4D97-AF65-F5344CB8AC3E}">
        <p14:creationId xmlns:p14="http://schemas.microsoft.com/office/powerpoint/2010/main" val="15896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5033" y="365125"/>
            <a:ext cx="10728767" cy="1325563"/>
          </a:xfrm>
        </p:spPr>
        <p:txBody>
          <a:bodyPr/>
          <a:lstStyle/>
          <a:p>
            <a:r>
              <a:rPr lang="sk-SK" b="1" dirty="0" err="1"/>
              <a:t>Evaluation</a:t>
            </a:r>
            <a:r>
              <a:rPr lang="sk-SK" b="1" dirty="0"/>
              <a:t> </a:t>
            </a:r>
            <a:r>
              <a:rPr lang="sk-SK" b="1" dirty="0" err="1"/>
              <a:t>Steps</a:t>
            </a:r>
            <a:r>
              <a:rPr lang="sk-SK" b="1" dirty="0"/>
              <a:t> </a:t>
            </a:r>
            <a:r>
              <a:rPr lang="sk-SK" b="1" dirty="0" err="1"/>
              <a:t>of</a:t>
            </a:r>
            <a:r>
              <a:rPr lang="sk-SK" b="1" dirty="0"/>
              <a:t> </a:t>
            </a:r>
            <a:r>
              <a:rPr lang="sk-SK" b="1" dirty="0" err="1"/>
              <a:t>our</a:t>
            </a:r>
            <a:r>
              <a:rPr lang="sk-SK" b="1" dirty="0"/>
              <a:t> Experiment</a:t>
            </a:r>
          </a:p>
        </p:txBody>
      </p:sp>
      <p:sp>
        <p:nvSpPr>
          <p:cNvPr id="3" name="Zástupný symbol obsahu 2"/>
          <p:cNvSpPr>
            <a:spLocks noGrp="1"/>
          </p:cNvSpPr>
          <p:nvPr>
            <p:ph idx="1"/>
          </p:nvPr>
        </p:nvSpPr>
        <p:spPr>
          <a:xfrm>
            <a:off x="544009" y="1825625"/>
            <a:ext cx="11331615" cy="4351338"/>
          </a:xfrm>
        </p:spPr>
        <p:txBody>
          <a:bodyPr/>
          <a:lstStyle/>
          <a:p>
            <a:pPr marL="514350" indent="-514350">
              <a:buFont typeface="+mj-lt"/>
              <a:buAutoNum type="arabicPeriod"/>
            </a:pPr>
            <a:r>
              <a:rPr lang="sk-SK" dirty="0"/>
              <a:t>PARTICLE FREE LYSATE – </a:t>
            </a:r>
            <a:r>
              <a:rPr lang="sk-SK" dirty="0" err="1"/>
              <a:t>o-NPG-test</a:t>
            </a:r>
            <a:r>
              <a:rPr lang="sk-SK" dirty="0"/>
              <a:t> (</a:t>
            </a:r>
            <a:r>
              <a:rPr lang="sk-SK" dirty="0" err="1"/>
              <a:t>enzymatic</a:t>
            </a:r>
            <a:r>
              <a:rPr lang="sk-SK" dirty="0"/>
              <a:t> </a:t>
            </a:r>
            <a:r>
              <a:rPr lang="sk-SK" dirty="0" err="1"/>
              <a:t>activity</a:t>
            </a:r>
            <a:r>
              <a:rPr lang="sk-SK" dirty="0"/>
              <a:t> </a:t>
            </a:r>
            <a:r>
              <a:rPr lang="sk-SK" dirty="0" err="1"/>
              <a:t>assay</a:t>
            </a:r>
            <a:r>
              <a:rPr lang="sk-SK" dirty="0"/>
              <a:t>)</a:t>
            </a:r>
          </a:p>
          <a:p>
            <a:pPr marL="514350" indent="-514350">
              <a:buFont typeface="+mj-lt"/>
              <a:buAutoNum type="arabicPeriod"/>
            </a:pPr>
            <a:r>
              <a:rPr lang="sk-SK" b="1" dirty="0"/>
              <a:t>ANION EXCHANGE CHROMATOGRAPHY (AEXC) – </a:t>
            </a:r>
            <a:r>
              <a:rPr lang="sk-SK" b="1" dirty="0" err="1"/>
              <a:t>o-NPG</a:t>
            </a:r>
            <a:r>
              <a:rPr lang="sk-SK" b="1" dirty="0"/>
              <a:t> + </a:t>
            </a:r>
            <a:r>
              <a:rPr lang="sk-SK" b="1" dirty="0" err="1"/>
              <a:t>photometer</a:t>
            </a:r>
            <a:r>
              <a:rPr lang="sk-SK" b="1" dirty="0"/>
              <a:t> (</a:t>
            </a:r>
            <a:r>
              <a:rPr lang="sk-SK" b="1" dirty="0" err="1"/>
              <a:t>enzymatic</a:t>
            </a:r>
            <a:r>
              <a:rPr lang="sk-SK" b="1" dirty="0"/>
              <a:t> </a:t>
            </a:r>
            <a:r>
              <a:rPr lang="sk-SK" b="1" dirty="0" err="1"/>
              <a:t>activity</a:t>
            </a:r>
            <a:r>
              <a:rPr lang="sk-SK" b="1" dirty="0"/>
              <a:t> </a:t>
            </a:r>
            <a:r>
              <a:rPr lang="sk-SK" b="1" dirty="0" err="1"/>
              <a:t>assay</a:t>
            </a:r>
            <a:r>
              <a:rPr lang="sk-SK" b="1" dirty="0"/>
              <a:t>)</a:t>
            </a:r>
          </a:p>
          <a:p>
            <a:pPr marL="514350" indent="-514350">
              <a:buFont typeface="+mj-lt"/>
              <a:buAutoNum type="arabicPeriod"/>
            </a:pPr>
            <a:r>
              <a:rPr lang="sk-SK" dirty="0"/>
              <a:t>SDS – PAGE – </a:t>
            </a:r>
            <a:r>
              <a:rPr lang="sk-SK" dirty="0" err="1"/>
              <a:t>gel</a:t>
            </a:r>
            <a:r>
              <a:rPr lang="sk-SK" dirty="0"/>
              <a:t> + </a:t>
            </a:r>
            <a:r>
              <a:rPr lang="sk-SK" dirty="0" err="1"/>
              <a:t>calibration</a:t>
            </a:r>
            <a:r>
              <a:rPr lang="sk-SK" dirty="0"/>
              <a:t> </a:t>
            </a:r>
            <a:r>
              <a:rPr lang="sk-SK" dirty="0" err="1"/>
              <a:t>line</a:t>
            </a:r>
            <a:r>
              <a:rPr lang="sk-SK" dirty="0"/>
              <a:t> (</a:t>
            </a:r>
            <a:r>
              <a:rPr lang="sk-SK" dirty="0" err="1"/>
              <a:t>purity</a:t>
            </a:r>
            <a:r>
              <a:rPr lang="sk-SK" dirty="0"/>
              <a:t>, </a:t>
            </a:r>
            <a:r>
              <a:rPr lang="sk-SK" dirty="0" err="1"/>
              <a:t>molecular</a:t>
            </a:r>
            <a:r>
              <a:rPr lang="sk-SK" dirty="0"/>
              <a:t> </a:t>
            </a:r>
            <a:r>
              <a:rPr lang="sk-SK" dirty="0" err="1"/>
              <a:t>weight</a:t>
            </a:r>
            <a:r>
              <a:rPr lang="sk-SK" dirty="0"/>
              <a:t> – </a:t>
            </a:r>
            <a:r>
              <a:rPr lang="sk-SK" dirty="0" err="1"/>
              <a:t>lactase</a:t>
            </a:r>
            <a:r>
              <a:rPr lang="sk-SK" dirty="0"/>
              <a:t>)</a:t>
            </a:r>
          </a:p>
          <a:p>
            <a:pPr marL="514350" indent="-514350">
              <a:buFont typeface="+mj-lt"/>
              <a:buAutoNum type="arabicPeriod"/>
            </a:pPr>
            <a:r>
              <a:rPr lang="sk-SK" dirty="0"/>
              <a:t>RAW MILK TEST – </a:t>
            </a:r>
            <a:r>
              <a:rPr lang="sk-SK" dirty="0" err="1"/>
              <a:t>colour</a:t>
            </a:r>
            <a:r>
              <a:rPr lang="sk-SK" dirty="0"/>
              <a:t> </a:t>
            </a:r>
            <a:r>
              <a:rPr lang="sk-SK" dirty="0" err="1"/>
              <a:t>change</a:t>
            </a:r>
            <a:r>
              <a:rPr lang="sk-SK" dirty="0"/>
              <a:t> (</a:t>
            </a:r>
            <a:r>
              <a:rPr lang="sk-SK" dirty="0" err="1"/>
              <a:t>conc</a:t>
            </a:r>
            <a:r>
              <a:rPr lang="sk-SK" dirty="0"/>
              <a:t>. </a:t>
            </a:r>
            <a:r>
              <a:rPr lang="sk-SK" dirty="0" err="1"/>
              <a:t>of</a:t>
            </a:r>
            <a:r>
              <a:rPr lang="sk-SK" dirty="0"/>
              <a:t> </a:t>
            </a:r>
            <a:r>
              <a:rPr lang="sk-SK" dirty="0" err="1"/>
              <a:t>glucose</a:t>
            </a:r>
            <a:r>
              <a:rPr lang="sk-SK" dirty="0"/>
              <a:t>)</a:t>
            </a:r>
          </a:p>
          <a:p>
            <a:pPr marL="514350" indent="-514350">
              <a:buFont typeface="+mj-lt"/>
              <a:buAutoNum type="arabicPeriod"/>
            </a:pPr>
            <a:r>
              <a:rPr lang="sk-SK" dirty="0"/>
              <a:t>EVALUATION </a:t>
            </a:r>
          </a:p>
        </p:txBody>
      </p:sp>
    </p:spTree>
    <p:extLst>
      <p:ext uri="{BB962C8B-B14F-4D97-AF65-F5344CB8AC3E}">
        <p14:creationId xmlns:p14="http://schemas.microsoft.com/office/powerpoint/2010/main" val="2420449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a:t>ANION EXCHANGE CHROMATOGRAPHY</a:t>
            </a:r>
          </a:p>
        </p:txBody>
      </p:sp>
      <p:sp>
        <p:nvSpPr>
          <p:cNvPr id="3" name="Zástupný symbol obsahu 2"/>
          <p:cNvSpPr>
            <a:spLocks noGrp="1"/>
          </p:cNvSpPr>
          <p:nvPr>
            <p:ph idx="1"/>
          </p:nvPr>
        </p:nvSpPr>
        <p:spPr>
          <a:xfrm>
            <a:off x="826624" y="1462726"/>
            <a:ext cx="6019449" cy="1900676"/>
          </a:xfrm>
        </p:spPr>
        <p:txBody>
          <a:bodyPr>
            <a:normAutofit/>
          </a:bodyPr>
          <a:lstStyle/>
          <a:p>
            <a:pPr marL="0" indent="0">
              <a:buNone/>
            </a:pPr>
            <a:r>
              <a:rPr lang="sk-SK" dirty="0"/>
              <a:t>O-NPG-test measured by photometer – enzymatic activity measurement</a:t>
            </a:r>
          </a:p>
          <a:p>
            <a:pPr marL="0" indent="0">
              <a:buNone/>
            </a:pPr>
            <a:r>
              <a:rPr lang="sk-SK" dirty="0"/>
              <a:t>Test 50 </a:t>
            </a:r>
            <a:r>
              <a:rPr lang="sk-SK" dirty="0">
                <a:sym typeface="Symbol"/>
              </a:rPr>
              <a:t>L eluate + 800 L o-NPG-solution</a:t>
            </a:r>
            <a:r>
              <a:rPr lang="en-US" dirty="0">
                <a:sym typeface="Symbol"/>
              </a:rPr>
              <a:t>, yellow </a:t>
            </a:r>
            <a:r>
              <a:rPr lang="da-DK" dirty="0"/>
              <a:t>o-</a:t>
            </a:r>
            <a:r>
              <a:rPr lang="da-DK" dirty="0" err="1"/>
              <a:t>nitrophenol</a:t>
            </a:r>
            <a:endParaRPr lang="sk-SK" dirty="0">
              <a:sym typeface="Symbol"/>
            </a:endParaRPr>
          </a:p>
        </p:txBody>
      </p:sp>
      <p:pic>
        <p:nvPicPr>
          <p:cNvPr id="4" name="Grafik 2">
            <a:extLst>
              <a:ext uri="{FF2B5EF4-FFF2-40B4-BE49-F238E27FC236}">
                <a16:creationId xmlns:a16="http://schemas.microsoft.com/office/drawing/2014/main" id="{30894231-C68F-0D31-34AB-C292BA95D2D1}"/>
              </a:ext>
            </a:extLst>
          </p:cNvPr>
          <p:cNvPicPr>
            <a:picLocks noChangeAspect="1"/>
          </p:cNvPicPr>
          <p:nvPr/>
        </p:nvPicPr>
        <p:blipFill>
          <a:blip r:embed="rId2">
            <a:extLst>
              <a:ext uri="{28A0092B-C50C-407E-A947-70E740481C1C}">
                <a14:useLocalDpi xmlns:a14="http://schemas.microsoft.com/office/drawing/2010/main" val="0"/>
              </a:ext>
            </a:extLst>
          </a:blip>
          <a:srcRect l="-13" r="-708"/>
          <a:stretch>
            <a:fillRect/>
          </a:stretch>
        </p:blipFill>
        <p:spPr>
          <a:xfrm>
            <a:off x="6846072" y="3363402"/>
            <a:ext cx="5263764" cy="2903811"/>
          </a:xfrm>
          <a:prstGeom prst="rect">
            <a:avLst/>
          </a:prstGeom>
        </p:spPr>
      </p:pic>
      <p:sp>
        <p:nvSpPr>
          <p:cNvPr id="10" name="Zástupný symbol obsahu 2">
            <a:extLst>
              <a:ext uri="{FF2B5EF4-FFF2-40B4-BE49-F238E27FC236}">
                <a16:creationId xmlns:a16="http://schemas.microsoft.com/office/drawing/2014/main" id="{354440E0-C1DF-32E8-B5EC-B56F1FDF4D3B}"/>
              </a:ext>
            </a:extLst>
          </p:cNvPr>
          <p:cNvSpPr txBox="1">
            <a:spLocks/>
          </p:cNvSpPr>
          <p:nvPr/>
        </p:nvSpPr>
        <p:spPr>
          <a:xfrm>
            <a:off x="826623" y="2011121"/>
            <a:ext cx="6019449"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sym typeface="Symbol"/>
            </a:endParaRPr>
          </a:p>
          <a:p>
            <a:pPr marL="0" indent="0">
              <a:buNone/>
            </a:pPr>
            <a:endParaRPr lang="en-US" b="1" dirty="0">
              <a:sym typeface="Symbol"/>
            </a:endParaRPr>
          </a:p>
          <a:p>
            <a:pPr marL="0" indent="0">
              <a:buNone/>
            </a:pPr>
            <a:endParaRPr lang="sk-SK" b="1" dirty="0">
              <a:sym typeface="Symbol"/>
            </a:endParaRPr>
          </a:p>
          <a:p>
            <a:r>
              <a:rPr lang="sk-SK" b="1" dirty="0">
                <a:sym typeface="Symbol"/>
              </a:rPr>
              <a:t>Observation:</a:t>
            </a:r>
            <a:r>
              <a:rPr lang="en-US" b="1" dirty="0">
                <a:sym typeface="Symbol"/>
              </a:rPr>
              <a:t> </a:t>
            </a:r>
            <a:r>
              <a:rPr lang="en-US" dirty="0">
                <a:sym typeface="Symbol"/>
              </a:rPr>
              <a:t>difference in growth rates across samples, all eluates show some growth. </a:t>
            </a:r>
            <a:endParaRPr lang="sk-SK" dirty="0">
              <a:sym typeface="Symbol"/>
            </a:endParaRPr>
          </a:p>
          <a:p>
            <a:r>
              <a:rPr lang="sk-SK" b="1" dirty="0">
                <a:sym typeface="Symbol"/>
              </a:rPr>
              <a:t>Evaluation: </a:t>
            </a:r>
            <a:r>
              <a:rPr lang="en-US" dirty="0">
                <a:sym typeface="Symbol"/>
              </a:rPr>
              <a:t>difference in growth rates indicates a difference in lactase activity</a:t>
            </a:r>
            <a:endParaRPr lang="sk-SK" dirty="0"/>
          </a:p>
          <a:p>
            <a:r>
              <a:rPr lang="sk-SK" b="1" dirty="0"/>
              <a:t>Conclusion: </a:t>
            </a:r>
            <a:r>
              <a:rPr lang="sk-SK" dirty="0"/>
              <a:t>the highest lactase activity was in </a:t>
            </a:r>
            <a:r>
              <a:rPr lang="en-US" dirty="0"/>
              <a:t>25%</a:t>
            </a:r>
            <a:r>
              <a:rPr lang="sk-SK" dirty="0"/>
              <a:t> eluate/flow through</a:t>
            </a:r>
          </a:p>
        </p:txBody>
      </p:sp>
      <p:pic>
        <p:nvPicPr>
          <p:cNvPr id="14" name="Picture 13">
            <a:extLst>
              <a:ext uri="{FF2B5EF4-FFF2-40B4-BE49-F238E27FC236}">
                <a16:creationId xmlns:a16="http://schemas.microsoft.com/office/drawing/2014/main" id="{3B74A4A8-CEF5-BF80-C850-7AF238AE4B71}"/>
              </a:ext>
            </a:extLst>
          </p:cNvPr>
          <p:cNvPicPr>
            <a:picLocks noChangeAspect="1"/>
          </p:cNvPicPr>
          <p:nvPr/>
        </p:nvPicPr>
        <p:blipFill>
          <a:blip r:embed="rId3">
            <a:extLst>
              <a:ext uri="{28A0092B-C50C-407E-A947-70E740481C1C}">
                <a14:useLocalDpi xmlns:a14="http://schemas.microsoft.com/office/drawing/2010/main" val="0"/>
              </a:ext>
            </a:extLst>
          </a:blip>
          <a:srcRect t="33651" r="4058" b="23194"/>
          <a:stretch>
            <a:fillRect/>
          </a:stretch>
        </p:blipFill>
        <p:spPr>
          <a:xfrm>
            <a:off x="6857648" y="1526650"/>
            <a:ext cx="5062696" cy="1707866"/>
          </a:xfrm>
          <a:prstGeom prst="rect">
            <a:avLst/>
          </a:prstGeom>
        </p:spPr>
      </p:pic>
    </p:spTree>
    <p:extLst>
      <p:ext uri="{BB962C8B-B14F-4D97-AF65-F5344CB8AC3E}">
        <p14:creationId xmlns:p14="http://schemas.microsoft.com/office/powerpoint/2010/main" val="452337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5033" y="365125"/>
            <a:ext cx="10728767" cy="1325563"/>
          </a:xfrm>
        </p:spPr>
        <p:txBody>
          <a:bodyPr/>
          <a:lstStyle/>
          <a:p>
            <a:r>
              <a:rPr lang="sk-SK" b="1" dirty="0" err="1"/>
              <a:t>Evaluation</a:t>
            </a:r>
            <a:r>
              <a:rPr lang="sk-SK" b="1" dirty="0"/>
              <a:t> </a:t>
            </a:r>
            <a:r>
              <a:rPr lang="sk-SK" b="1" dirty="0" err="1"/>
              <a:t>Steps</a:t>
            </a:r>
            <a:r>
              <a:rPr lang="sk-SK" b="1" dirty="0"/>
              <a:t> </a:t>
            </a:r>
            <a:r>
              <a:rPr lang="sk-SK" b="1" dirty="0" err="1"/>
              <a:t>of</a:t>
            </a:r>
            <a:r>
              <a:rPr lang="sk-SK" b="1" dirty="0"/>
              <a:t> </a:t>
            </a:r>
            <a:r>
              <a:rPr lang="sk-SK" b="1" dirty="0" err="1"/>
              <a:t>our</a:t>
            </a:r>
            <a:r>
              <a:rPr lang="sk-SK" b="1" dirty="0"/>
              <a:t> Experiment</a:t>
            </a:r>
          </a:p>
        </p:txBody>
      </p:sp>
      <p:sp>
        <p:nvSpPr>
          <p:cNvPr id="3" name="Zástupný symbol obsahu 2"/>
          <p:cNvSpPr>
            <a:spLocks noGrp="1"/>
          </p:cNvSpPr>
          <p:nvPr>
            <p:ph idx="1"/>
          </p:nvPr>
        </p:nvSpPr>
        <p:spPr>
          <a:xfrm>
            <a:off x="544009" y="1825625"/>
            <a:ext cx="11331615" cy="4351338"/>
          </a:xfrm>
        </p:spPr>
        <p:txBody>
          <a:bodyPr/>
          <a:lstStyle/>
          <a:p>
            <a:pPr marL="514350" indent="-514350">
              <a:buFont typeface="+mj-lt"/>
              <a:buAutoNum type="arabicPeriod"/>
            </a:pPr>
            <a:r>
              <a:rPr lang="sk-SK" dirty="0"/>
              <a:t>PARTICLE FREE LYSATE – </a:t>
            </a:r>
            <a:r>
              <a:rPr lang="sk-SK" dirty="0" err="1"/>
              <a:t>o-NPG-test</a:t>
            </a:r>
            <a:r>
              <a:rPr lang="sk-SK" dirty="0"/>
              <a:t> (</a:t>
            </a:r>
            <a:r>
              <a:rPr lang="sk-SK" dirty="0" err="1"/>
              <a:t>enzymatic</a:t>
            </a:r>
            <a:r>
              <a:rPr lang="sk-SK" dirty="0"/>
              <a:t> </a:t>
            </a:r>
            <a:r>
              <a:rPr lang="sk-SK" dirty="0" err="1"/>
              <a:t>activity</a:t>
            </a:r>
            <a:r>
              <a:rPr lang="sk-SK" dirty="0"/>
              <a:t> </a:t>
            </a:r>
            <a:r>
              <a:rPr lang="sk-SK" dirty="0" err="1"/>
              <a:t>assay</a:t>
            </a:r>
            <a:r>
              <a:rPr lang="sk-SK" dirty="0"/>
              <a:t>)</a:t>
            </a:r>
          </a:p>
          <a:p>
            <a:pPr marL="514350" indent="-514350">
              <a:buFont typeface="+mj-lt"/>
              <a:buAutoNum type="arabicPeriod"/>
            </a:pPr>
            <a:r>
              <a:rPr lang="sk-SK" dirty="0"/>
              <a:t>ANION EXCHANGE CHROMATOGRAPHY (AEXC) – </a:t>
            </a:r>
            <a:r>
              <a:rPr lang="sk-SK" dirty="0" err="1"/>
              <a:t>o-NPG</a:t>
            </a:r>
            <a:r>
              <a:rPr lang="sk-SK" dirty="0"/>
              <a:t> + </a:t>
            </a:r>
            <a:r>
              <a:rPr lang="sk-SK" dirty="0" err="1"/>
              <a:t>photometer</a:t>
            </a:r>
            <a:r>
              <a:rPr lang="sk-SK" dirty="0"/>
              <a:t> (</a:t>
            </a:r>
            <a:r>
              <a:rPr lang="sk-SK" dirty="0" err="1"/>
              <a:t>enzymatic</a:t>
            </a:r>
            <a:r>
              <a:rPr lang="sk-SK" dirty="0"/>
              <a:t> </a:t>
            </a:r>
            <a:r>
              <a:rPr lang="sk-SK" dirty="0" err="1"/>
              <a:t>activity</a:t>
            </a:r>
            <a:r>
              <a:rPr lang="sk-SK" dirty="0"/>
              <a:t> </a:t>
            </a:r>
            <a:r>
              <a:rPr lang="sk-SK" dirty="0" err="1"/>
              <a:t>assay</a:t>
            </a:r>
            <a:r>
              <a:rPr lang="sk-SK" dirty="0"/>
              <a:t>)</a:t>
            </a:r>
          </a:p>
          <a:p>
            <a:pPr marL="514350" indent="-514350">
              <a:buFont typeface="+mj-lt"/>
              <a:buAutoNum type="arabicPeriod"/>
            </a:pPr>
            <a:r>
              <a:rPr lang="sk-SK" b="1" dirty="0"/>
              <a:t>SDS – PAGE – </a:t>
            </a:r>
            <a:r>
              <a:rPr lang="sk-SK" b="1" dirty="0" err="1"/>
              <a:t>gel</a:t>
            </a:r>
            <a:r>
              <a:rPr lang="sk-SK" b="1" dirty="0"/>
              <a:t> + </a:t>
            </a:r>
            <a:r>
              <a:rPr lang="sk-SK" b="1" dirty="0" err="1"/>
              <a:t>calibration</a:t>
            </a:r>
            <a:r>
              <a:rPr lang="sk-SK" b="1" dirty="0"/>
              <a:t> </a:t>
            </a:r>
            <a:r>
              <a:rPr lang="sk-SK" b="1" dirty="0" err="1"/>
              <a:t>line</a:t>
            </a:r>
            <a:r>
              <a:rPr lang="sk-SK" b="1" dirty="0"/>
              <a:t> (</a:t>
            </a:r>
            <a:r>
              <a:rPr lang="sk-SK" b="1" dirty="0" err="1"/>
              <a:t>purity</a:t>
            </a:r>
            <a:r>
              <a:rPr lang="sk-SK" b="1" dirty="0"/>
              <a:t>, </a:t>
            </a:r>
            <a:r>
              <a:rPr lang="sk-SK" b="1" dirty="0" err="1"/>
              <a:t>molecular</a:t>
            </a:r>
            <a:r>
              <a:rPr lang="sk-SK" b="1" dirty="0"/>
              <a:t> </a:t>
            </a:r>
            <a:r>
              <a:rPr lang="sk-SK" b="1" dirty="0" err="1"/>
              <a:t>weight</a:t>
            </a:r>
            <a:r>
              <a:rPr lang="sk-SK" b="1" dirty="0"/>
              <a:t> – </a:t>
            </a:r>
            <a:r>
              <a:rPr lang="sk-SK" b="1" dirty="0" err="1"/>
              <a:t>lactase</a:t>
            </a:r>
            <a:r>
              <a:rPr lang="sk-SK" b="1" dirty="0"/>
              <a:t>)</a:t>
            </a:r>
          </a:p>
          <a:p>
            <a:pPr marL="514350" indent="-514350">
              <a:buFont typeface="+mj-lt"/>
              <a:buAutoNum type="arabicPeriod"/>
            </a:pPr>
            <a:r>
              <a:rPr lang="sk-SK" dirty="0"/>
              <a:t>RAW MILK TEST – </a:t>
            </a:r>
            <a:r>
              <a:rPr lang="sk-SK" dirty="0" err="1"/>
              <a:t>colour</a:t>
            </a:r>
            <a:r>
              <a:rPr lang="sk-SK" dirty="0"/>
              <a:t> </a:t>
            </a:r>
            <a:r>
              <a:rPr lang="sk-SK" dirty="0" err="1"/>
              <a:t>change</a:t>
            </a:r>
            <a:r>
              <a:rPr lang="sk-SK" dirty="0"/>
              <a:t> (</a:t>
            </a:r>
            <a:r>
              <a:rPr lang="sk-SK" dirty="0" err="1"/>
              <a:t>conc</a:t>
            </a:r>
            <a:r>
              <a:rPr lang="sk-SK" dirty="0"/>
              <a:t>. </a:t>
            </a:r>
            <a:r>
              <a:rPr lang="sk-SK" dirty="0" err="1"/>
              <a:t>of</a:t>
            </a:r>
            <a:r>
              <a:rPr lang="sk-SK" dirty="0"/>
              <a:t> </a:t>
            </a:r>
            <a:r>
              <a:rPr lang="sk-SK" dirty="0" err="1"/>
              <a:t>glucose</a:t>
            </a:r>
            <a:r>
              <a:rPr lang="sk-SK" dirty="0"/>
              <a:t>)</a:t>
            </a:r>
          </a:p>
          <a:p>
            <a:pPr marL="514350" indent="-514350">
              <a:buFont typeface="+mj-lt"/>
              <a:buAutoNum type="arabicPeriod"/>
            </a:pPr>
            <a:r>
              <a:rPr lang="sk-SK" dirty="0"/>
              <a:t>EVALUATION </a:t>
            </a:r>
          </a:p>
        </p:txBody>
      </p:sp>
    </p:spTree>
    <p:extLst>
      <p:ext uri="{BB962C8B-B14F-4D97-AF65-F5344CB8AC3E}">
        <p14:creationId xmlns:p14="http://schemas.microsoft.com/office/powerpoint/2010/main" val="4280730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a:t>SDS - PAGE</a:t>
            </a:r>
          </a:p>
        </p:txBody>
      </p:sp>
      <p:sp>
        <p:nvSpPr>
          <p:cNvPr id="3" name="Zástupný symbol obsahu 2"/>
          <p:cNvSpPr>
            <a:spLocks noGrp="1"/>
          </p:cNvSpPr>
          <p:nvPr>
            <p:ph idx="1"/>
          </p:nvPr>
        </p:nvSpPr>
        <p:spPr>
          <a:xfrm>
            <a:off x="798995" y="1541846"/>
            <a:ext cx="5792636" cy="4985974"/>
          </a:xfrm>
        </p:spPr>
        <p:txBody>
          <a:bodyPr>
            <a:normAutofit fontScale="85000" lnSpcReduction="20000"/>
          </a:bodyPr>
          <a:lstStyle/>
          <a:p>
            <a:pPr marL="0" indent="0">
              <a:buNone/>
            </a:pPr>
            <a:r>
              <a:rPr lang="sk-SK" b="1" dirty="0"/>
              <a:t>MARKER</a:t>
            </a:r>
          </a:p>
          <a:p>
            <a:pPr marL="0" indent="0">
              <a:buNone/>
            </a:pPr>
            <a:r>
              <a:rPr lang="sk-SK" b="1" dirty="0"/>
              <a:t>S1: </a:t>
            </a:r>
            <a:r>
              <a:rPr lang="sk-SK" dirty="0" err="1"/>
              <a:t>lysate</a:t>
            </a:r>
            <a:r>
              <a:rPr lang="sk-SK" dirty="0"/>
              <a:t> (</a:t>
            </a:r>
            <a:r>
              <a:rPr lang="sk-SK" dirty="0" err="1"/>
              <a:t>dilution</a:t>
            </a:r>
            <a:r>
              <a:rPr lang="sk-SK" dirty="0"/>
              <a:t> </a:t>
            </a:r>
            <a:r>
              <a:rPr lang="sk-SK" dirty="0" err="1"/>
              <a:t>factor</a:t>
            </a:r>
            <a:r>
              <a:rPr lang="sk-SK" dirty="0"/>
              <a:t> 10)</a:t>
            </a:r>
          </a:p>
          <a:p>
            <a:pPr marL="0" indent="0">
              <a:buNone/>
            </a:pPr>
            <a:r>
              <a:rPr lang="sk-SK" b="1" dirty="0"/>
              <a:t>S2: </a:t>
            </a:r>
            <a:r>
              <a:rPr lang="sk-SK" dirty="0" err="1"/>
              <a:t>loading</a:t>
            </a:r>
            <a:r>
              <a:rPr lang="sk-SK" dirty="0"/>
              <a:t> </a:t>
            </a:r>
            <a:r>
              <a:rPr lang="sk-SK" dirty="0" err="1"/>
              <a:t>flow</a:t>
            </a:r>
            <a:r>
              <a:rPr lang="sk-SK" dirty="0"/>
              <a:t> </a:t>
            </a:r>
            <a:r>
              <a:rPr lang="sk-SK" dirty="0" err="1"/>
              <a:t>through</a:t>
            </a:r>
            <a:endParaRPr lang="sk-SK" dirty="0"/>
          </a:p>
          <a:p>
            <a:pPr marL="0" indent="0">
              <a:buNone/>
            </a:pPr>
            <a:r>
              <a:rPr lang="sk-SK" b="1" dirty="0"/>
              <a:t>S3: </a:t>
            </a:r>
            <a:r>
              <a:rPr lang="sk-SK" dirty="0" err="1"/>
              <a:t>washing</a:t>
            </a:r>
            <a:r>
              <a:rPr lang="sk-SK" dirty="0"/>
              <a:t> step</a:t>
            </a:r>
          </a:p>
          <a:p>
            <a:pPr marL="0" indent="0">
              <a:buNone/>
            </a:pPr>
            <a:r>
              <a:rPr lang="sk-SK" b="1" dirty="0"/>
              <a:t>S4: </a:t>
            </a:r>
            <a:r>
              <a:rPr lang="sk-SK" dirty="0" err="1"/>
              <a:t>eluate</a:t>
            </a:r>
            <a:r>
              <a:rPr lang="sk-SK" dirty="0"/>
              <a:t> 10%</a:t>
            </a:r>
          </a:p>
          <a:p>
            <a:pPr marL="0" indent="0">
              <a:buNone/>
            </a:pPr>
            <a:r>
              <a:rPr lang="sk-SK" b="1" dirty="0"/>
              <a:t>S5: </a:t>
            </a:r>
            <a:r>
              <a:rPr lang="sk-SK" dirty="0" err="1"/>
              <a:t>eluate</a:t>
            </a:r>
            <a:r>
              <a:rPr lang="sk-SK" dirty="0"/>
              <a:t> 25%</a:t>
            </a:r>
          </a:p>
          <a:p>
            <a:pPr marL="0" indent="0">
              <a:buNone/>
            </a:pPr>
            <a:r>
              <a:rPr lang="sk-SK" b="1" dirty="0"/>
              <a:t>S6: </a:t>
            </a:r>
            <a:r>
              <a:rPr lang="sk-SK" dirty="0" err="1"/>
              <a:t>eluate</a:t>
            </a:r>
            <a:r>
              <a:rPr lang="sk-SK" dirty="0"/>
              <a:t> 100%</a:t>
            </a:r>
          </a:p>
          <a:p>
            <a:r>
              <a:rPr lang="en-US" dirty="0"/>
              <a:t>By counting the bands in the mixture containing the most lactase, an estimate of 29 bands, and therefore proteins in the mixture can be made. There could be more overlapping proteins unaccounted for.</a:t>
            </a:r>
            <a:endParaRPr lang="sk-SK" dirty="0"/>
          </a:p>
          <a:p>
            <a:r>
              <a:rPr lang="sk-SK" b="1" dirty="0"/>
              <a:t>Conclusion: </a:t>
            </a:r>
            <a:r>
              <a:rPr lang="sk-SK" dirty="0"/>
              <a:t>by AEXC we reduced the</a:t>
            </a:r>
            <a:br>
              <a:rPr lang="sk-SK" dirty="0"/>
            </a:br>
            <a:r>
              <a:rPr lang="sk-SK" dirty="0"/>
              <a:t>number of proteins in our sample to </a:t>
            </a:r>
            <a:br>
              <a:rPr lang="sk-SK" dirty="0"/>
            </a:br>
            <a:r>
              <a:rPr lang="en-US" dirty="0"/>
              <a:t>29</a:t>
            </a:r>
            <a:r>
              <a:rPr lang="sk-SK" dirty="0"/>
              <a:t> proteins (starting with 3000)</a:t>
            </a:r>
          </a:p>
          <a:p>
            <a:pPr marL="0" indent="0">
              <a:buNone/>
            </a:pPr>
            <a:endParaRPr lang="sk-SK" dirty="0"/>
          </a:p>
          <a:p>
            <a:pPr marL="0" indent="0">
              <a:buNone/>
            </a:pPr>
            <a:endParaRPr lang="sk-SK" dirty="0"/>
          </a:p>
        </p:txBody>
      </p:sp>
      <p:pic>
        <p:nvPicPr>
          <p:cNvPr id="5" name="Picture 4">
            <a:extLst>
              <a:ext uri="{FF2B5EF4-FFF2-40B4-BE49-F238E27FC236}">
                <a16:creationId xmlns:a16="http://schemas.microsoft.com/office/drawing/2014/main" id="{E1E52B95-994F-BFF0-9B3C-7C0C29B422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44157" y="1083761"/>
            <a:ext cx="5411584" cy="5146886"/>
          </a:xfrm>
          <a:prstGeom prst="rect">
            <a:avLst/>
          </a:prstGeom>
        </p:spPr>
      </p:pic>
    </p:spTree>
    <p:extLst>
      <p:ext uri="{BB962C8B-B14F-4D97-AF65-F5344CB8AC3E}">
        <p14:creationId xmlns:p14="http://schemas.microsoft.com/office/powerpoint/2010/main" val="3410545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a:t>SDS - PAGE</a:t>
            </a:r>
          </a:p>
        </p:txBody>
      </p:sp>
      <p:sp>
        <p:nvSpPr>
          <p:cNvPr id="3" name="Zástupný symbol obsahu 2"/>
          <p:cNvSpPr>
            <a:spLocks noGrp="1"/>
          </p:cNvSpPr>
          <p:nvPr>
            <p:ph idx="1"/>
          </p:nvPr>
        </p:nvSpPr>
        <p:spPr>
          <a:xfrm>
            <a:off x="798995" y="1541846"/>
            <a:ext cx="5645162" cy="4985974"/>
          </a:xfrm>
        </p:spPr>
        <p:txBody>
          <a:bodyPr>
            <a:normAutofit/>
          </a:bodyPr>
          <a:lstStyle/>
          <a:p>
            <a:r>
              <a:rPr lang="en-US" dirty="0"/>
              <a:t>The </a:t>
            </a:r>
            <a:r>
              <a:rPr lang="sk-SK" dirty="0"/>
              <a:t>lactase subunit</a:t>
            </a:r>
            <a:r>
              <a:rPr lang="en-US" dirty="0"/>
              <a:t> </a:t>
            </a:r>
            <a:r>
              <a:rPr lang="sk-SK" dirty="0"/>
              <a:t>in the gel</a:t>
            </a:r>
            <a:r>
              <a:rPr lang="en-US" dirty="0"/>
              <a:t> </a:t>
            </a:r>
            <a:r>
              <a:rPr lang="sk-SK" dirty="0"/>
              <a:t> </a:t>
            </a:r>
            <a:r>
              <a:rPr lang="en-US" dirty="0"/>
              <a:t>can be identified by using the marker (M)</a:t>
            </a:r>
            <a:endParaRPr lang="sk-SK" dirty="0"/>
          </a:p>
          <a:p>
            <a:r>
              <a:rPr lang="en-US" dirty="0"/>
              <a:t>Lactase </a:t>
            </a:r>
            <a:r>
              <a:rPr lang="sk-SK" dirty="0"/>
              <a:t>subunit band</a:t>
            </a:r>
            <a:r>
              <a:rPr lang="en-US" dirty="0"/>
              <a:t> marked with a square</a:t>
            </a:r>
            <a:endParaRPr lang="sk-SK" dirty="0"/>
          </a:p>
          <a:p>
            <a:pPr marL="0" indent="0">
              <a:buNone/>
            </a:pPr>
            <a:endParaRPr lang="sk-SK" dirty="0"/>
          </a:p>
          <a:p>
            <a:pPr marL="0" indent="0">
              <a:buNone/>
            </a:pPr>
            <a:endParaRPr lang="sk-SK" dirty="0"/>
          </a:p>
        </p:txBody>
      </p:sp>
      <p:pic>
        <p:nvPicPr>
          <p:cNvPr id="4" name="Picture 3">
            <a:extLst>
              <a:ext uri="{FF2B5EF4-FFF2-40B4-BE49-F238E27FC236}">
                <a16:creationId xmlns:a16="http://schemas.microsoft.com/office/drawing/2014/main" id="{B72EF1B9-6782-0D1D-1423-1D13E045D5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44158" y="1083761"/>
            <a:ext cx="5411582" cy="5146886"/>
          </a:xfrm>
          <a:prstGeom prst="rect">
            <a:avLst/>
          </a:prstGeom>
        </p:spPr>
      </p:pic>
    </p:spTree>
    <p:extLst>
      <p:ext uri="{BB962C8B-B14F-4D97-AF65-F5344CB8AC3E}">
        <p14:creationId xmlns:p14="http://schemas.microsoft.com/office/powerpoint/2010/main" val="1824304311"/>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3317</TotalTime>
  <Words>874</Words>
  <Application>Microsoft Office PowerPoint</Application>
  <PresentationFormat>Širokouhlá</PresentationFormat>
  <Paragraphs>102</Paragraphs>
  <Slides>15</Slides>
  <Notes>0</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15</vt:i4>
      </vt:variant>
    </vt:vector>
  </HeadingPairs>
  <TitlesOfParts>
    <vt:vector size="20" baseType="lpstr">
      <vt:lpstr>Arial</vt:lpstr>
      <vt:lpstr>Calibri</vt:lpstr>
      <vt:lpstr>Calibri Light</vt:lpstr>
      <vt:lpstr>Symbol</vt:lpstr>
      <vt:lpstr>Motív Office</vt:lpstr>
      <vt:lpstr>Summary of Results from  Group 3 Lactase Downstream Processing</vt:lpstr>
      <vt:lpstr>Group 3 + presentation of group members</vt:lpstr>
      <vt:lpstr>Evaluation Steps of our Experiment</vt:lpstr>
      <vt:lpstr>O-NPG-TEST of 1:10 diluted Particle Free Lysate</vt:lpstr>
      <vt:lpstr>Evaluation Steps of our Experiment</vt:lpstr>
      <vt:lpstr>ANION EXCHANGE CHROMATOGRAPHY</vt:lpstr>
      <vt:lpstr>Evaluation Steps of our Experiment</vt:lpstr>
      <vt:lpstr>SDS - PAGE</vt:lpstr>
      <vt:lpstr>SDS - PAGE</vt:lpstr>
      <vt:lpstr>Evaluation of the SDS – PAGE </vt:lpstr>
      <vt:lpstr>Evaluation Steps of our Experiment</vt:lpstr>
      <vt:lpstr>RAW MILK TEST</vt:lpstr>
      <vt:lpstr>Evaluation Steps of our Experiment</vt:lpstr>
      <vt:lpstr>EVALUATION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Observation of 1. experiment – starch metabolism</dc:title>
  <dc:creator>Učiteľ</dc:creator>
  <cp:lastModifiedBy>Olejárová Daniela</cp:lastModifiedBy>
  <cp:revision>30</cp:revision>
  <dcterms:created xsi:type="dcterms:W3CDTF">2024-01-19T12:02:57Z</dcterms:created>
  <dcterms:modified xsi:type="dcterms:W3CDTF">2026-03-26T20:07:05Z</dcterms:modified>
</cp:coreProperties>
</file>