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9" r:id="rId3"/>
    <p:sldId id="270" r:id="rId4"/>
    <p:sldId id="271" r:id="rId5"/>
    <p:sldId id="278" r:id="rId6"/>
    <p:sldId id="272" r:id="rId7"/>
    <p:sldId id="281" r:id="rId8"/>
    <p:sldId id="273" r:id="rId9"/>
    <p:sldId id="283" r:id="rId10"/>
    <p:sldId id="274" r:id="rId11"/>
    <p:sldId id="282" r:id="rId12"/>
    <p:sldId id="275" r:id="rId13"/>
    <p:sldId id="284" r:id="rId14"/>
    <p:sldId id="280" r:id="rId15"/>
    <p:sldId id="276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0F64A-8CE6-410D-8D86-1473B9A161F1}" v="59" dt="2026-03-25T10:18:18.324"/>
    <p1510:client id="{1FE8BA1C-9FEF-43F1-939F-B477AF5DE405}" v="93" dt="2026-03-25T23:24:01.972"/>
    <p1510:client id="{47BA414F-FC09-4DA8-B755-FD3FD752276D}" v="5" dt="2026-03-25T08:44:19.637"/>
    <p1510:client id="{594A2AF0-75A9-4854-A97E-62A541500338}" v="145" dt="2026-03-25T10:53:55.886"/>
    <p1510:client id="{68A57F11-5668-4C09-96E2-FBF1FCDC88AF}" v="4" dt="2026-03-25T09:03:52.616"/>
    <p1510:client id="{7E11599C-2F60-4AD9-91F5-09C67EC0EF60}" v="12" dt="2026-03-25T10:58:09.827"/>
    <p1510:client id="{81FE3468-D0C0-4105-8BBB-C52EDBAD058B}" v="69" dt="2026-03-26T19:59:38.816"/>
    <p1510:client id="{B6CE8D76-AA5D-4B0B-B00B-D84E22B7BC4C}" v="4" dt="2026-03-25T08:37:54.556"/>
    <p1510:client id="{BF504734-A08E-433A-96BF-B57FDC6EB60E}" v="70" dt="2026-03-25T09:00:34.082"/>
    <p1510:client id="{D1D12442-4C0F-46A6-BDF2-4E09FA17F1D0}" v="411" dt="2026-03-25T22:50:14.311"/>
    <p1510:client id="{ED824DA2-60C8-442A-8535-E425E6E99499}" v="23" dt="2026-03-26T20:52:33.7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1346DD70D67900CD/Estimation%20of%20Molar%20Mass%20&#8211;%20for%20studen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75530864764354"/>
          <c:y val="3.6180270149158186E-2"/>
          <c:w val="0.81657988966719308"/>
          <c:h val="0.8339222614840989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exp"/>
            <c:dispRSqr val="0"/>
            <c:dispEq val="0"/>
          </c:trendline>
          <c:xVal>
            <c:numRef>
              <c:f>'Estimation of Molar Mass'!$B$6:$B$15</c:f>
              <c:numCache>
                <c:formatCode>0.0</c:formatCode>
                <c:ptCount val="10"/>
                <c:pt idx="0">
                  <c:v>1.2</c:v>
                </c:pt>
                <c:pt idx="1">
                  <c:v>1.8</c:v>
                </c:pt>
                <c:pt idx="2">
                  <c:v>2.2999999999999998</c:v>
                </c:pt>
                <c:pt idx="3">
                  <c:v>2.6</c:v>
                </c:pt>
                <c:pt idx="4">
                  <c:v>3</c:v>
                </c:pt>
                <c:pt idx="5">
                  <c:v>3.4</c:v>
                </c:pt>
                <c:pt idx="6">
                  <c:v>3.9</c:v>
                </c:pt>
                <c:pt idx="7">
                  <c:v>4.0999999999999996</c:v>
                </c:pt>
                <c:pt idx="8">
                  <c:v>4.3</c:v>
                </c:pt>
                <c:pt idx="9">
                  <c:v>4.5</c:v>
                </c:pt>
              </c:numCache>
            </c:numRef>
          </c:xVal>
          <c:yVal>
            <c:numRef>
              <c:f>'Estimation of Molar Mass'!$C$6:$C$15</c:f>
              <c:numCache>
                <c:formatCode>General</c:formatCode>
                <c:ptCount val="10"/>
                <c:pt idx="0">
                  <c:v>250</c:v>
                </c:pt>
                <c:pt idx="1">
                  <c:v>150</c:v>
                </c:pt>
                <c:pt idx="2">
                  <c:v>100</c:v>
                </c:pt>
                <c:pt idx="3">
                  <c:v>75</c:v>
                </c:pt>
                <c:pt idx="4">
                  <c:v>50</c:v>
                </c:pt>
                <c:pt idx="5">
                  <c:v>37</c:v>
                </c:pt>
                <c:pt idx="6">
                  <c:v>25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F24-4E38-8640-35E24DCBC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7526431"/>
        <c:axId val="1"/>
      </c:scatterChart>
      <c:valAx>
        <c:axId val="77752643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migration rate in cm</a:t>
                </a:r>
              </a:p>
            </c:rich>
          </c:tx>
          <c:layout>
            <c:manualLayout>
              <c:xMode val="edge"/>
              <c:yMode val="edge"/>
              <c:x val="0.45149990397541773"/>
              <c:y val="0.92756186726659173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"/>
        <c:crossesAt val="1"/>
        <c:crossBetween val="midCat"/>
      </c:valAx>
      <c:valAx>
        <c:axId val="1"/>
        <c:scaling>
          <c:logBase val="10"/>
          <c:orientation val="minMax"/>
          <c:min val="1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molar Mass in kD </a:t>
                </a:r>
              </a:p>
            </c:rich>
          </c:tx>
          <c:layout>
            <c:manualLayout>
              <c:xMode val="edge"/>
              <c:yMode val="edge"/>
              <c:x val="6.1728442481275202E-2"/>
              <c:y val="0.3462896512935883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777526431"/>
        <c:crosses val="autoZero"/>
        <c:crossBetween val="midCat"/>
        <c:majorUnit val="10"/>
        <c:minorUnit val="1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59662-D438-F60A-0708-5876F9D71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7F1351A-E0C4-2338-B7F9-7F2858A0D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5D96B97-22A5-3386-C8EA-A79731C9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0F24C2C-7010-8127-E326-CE34C125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E55B7DC-B08A-172C-6C57-67A49D71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393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CD9B5-2111-828F-FFD4-A582C611A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A6DC3AD-6FE1-38F3-C2C6-AA68C96B2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F188DB0-E2F8-1632-72C5-1304BE2F7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58CC06A-CA89-4E55-ADB5-50ADDD7AF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9042C33-8523-C825-9244-26C3F877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36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DDE46922-8E9F-3B1F-1214-6044E1695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56B67E7-17C3-E64A-AC2C-6994F7D5F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4FA8054-4163-2C98-CB06-6059E8E18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BE2A851-3F32-6026-3400-3AE97A18B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404C11D-7F62-477C-9636-58856218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74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33B98-F4D4-831C-D636-85F2576DA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A5DEAAA-72F7-5D89-A7E9-3AC4F4A12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FCDA320-4D5E-A81D-E02B-96B62FDE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A0FE1C7-8AB2-72AC-3AC0-AB81E8B5E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BE890BD-E694-E573-C8D8-37D2927F1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5674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9A257-69E0-B66E-B802-AE6D0F47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693638-F25A-6C06-BDF0-3EE2FFAF6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943D7BA-38C2-D1AC-78E2-A7030BEB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1094413-EB3E-BD23-5E87-4B652BE5D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CB41B0A-E423-7BF3-D91C-68491E77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831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4ACC68-3B4B-DD93-4BC6-68A32519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757EE97-EE0F-44D9-5820-F10208F4A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CB2F875-FAC9-C887-3BDD-2F7459310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C37A898-76D7-2594-B757-B99E9FC6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9C4B311-EB67-093D-E6CC-DA3E91B3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24446BA-97FD-A1E4-DEBE-7F12BE8D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007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6C8A67-E882-E249-43D9-4459887D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3A66D2-F945-E1EA-5003-EBEAF3DBD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198EEDD-6EF2-EE0A-A804-88AA667E0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C843712-B3F9-8177-BE22-D0256BAB2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7870058-4602-453A-9477-C3F73A6DA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40EC69A2-183F-42E6-4938-3FF06061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DA6012A0-24A7-E8DC-5E6D-1B1C94C36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00573FED-4694-E102-E78C-908FA25B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6350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18D63-C229-AFA2-4A71-BD4FD1BA0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39F92C2-814A-C52A-A041-E74759BCB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073FEC5-6977-3E7E-4B01-351597977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D600579-54C0-A5DD-0AFA-FC47D9041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172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076489F4-2E81-1C17-0E1E-3BA9BC09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40FA73BB-AE8E-08C5-7396-937ED388D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393275D-1580-71F2-D89A-1B09059DB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202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C96C9-8D0F-4BC4-200D-DBE9D70A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9FF9EE-3B99-2645-DD65-BD39720D8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F59ABF-C5EF-0363-C9FD-E14F3D178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7454DFA-FB63-4CC0-3DA5-07A1C34B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C37CBD0-15D3-2152-D7EB-689403E1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6EBA7F6-AD33-FFC2-7D83-FDD4B2CED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506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945B1-280C-B36C-325C-9D606DEA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57767A9-5B87-D3B9-ED7C-6FC47F0B5F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3B2B73C-0E77-8C19-AB67-A0C7054AB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09046E5-8E6E-D419-BCAC-6C5CC949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B18CC69-EDE0-6123-EBA1-B7CE2785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8753206-CE27-93A4-7F66-C7B883E8D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850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AEDB1F9-328C-809D-CC5C-40EC2C06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139836-F1F9-2BE2-3A98-6F4C5419F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4EDCB50-E407-A7C3-304B-3D3E0E59A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DF9F9-1DCA-4FC1-A67C-47280118E555}" type="datetimeFigureOut">
              <a:rPr lang="sk-SK" smtClean="0"/>
              <a:t>26. 3. 2026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49B29B6-DFAA-6A32-E1C0-C794E8A53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F625457-7BC5-23B5-519F-997068A44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363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80DABA-CA52-889C-D94F-24D235EEA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8386" y="157210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sk-SK" b="1"/>
              <a:t>Summary of Results from </a:t>
            </a:r>
            <a:br>
              <a:rPr lang="sk-SK" b="1"/>
            </a:br>
            <a:r>
              <a:rPr lang="sk-SK" b="1"/>
              <a:t>Group 18</a:t>
            </a:r>
            <a:br>
              <a:rPr lang="sk-SK" b="1"/>
            </a:br>
            <a:r>
              <a:rPr lang="sk-SK" b="1"/>
              <a:t>Lactase Downstream Processing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89C2A8-DEB0-BC76-08B8-601137E6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2425" y="4227071"/>
            <a:ext cx="9144000" cy="1655762"/>
          </a:xfrm>
        </p:spPr>
        <p:txBody>
          <a:bodyPr>
            <a:normAutofit/>
          </a:bodyPr>
          <a:lstStyle/>
          <a:p>
            <a:r>
              <a:rPr lang="sk-SK" sz="3600" err="1"/>
              <a:t>Evreux</a:t>
            </a:r>
            <a:r>
              <a:rPr lang="sk-SK" sz="3600"/>
              <a:t> 23. – 27.03.2026</a:t>
            </a:r>
          </a:p>
        </p:txBody>
      </p:sp>
    </p:spTree>
    <p:extLst>
      <p:ext uri="{BB962C8B-B14F-4D97-AF65-F5344CB8AC3E}">
        <p14:creationId xmlns:p14="http://schemas.microsoft.com/office/powerpoint/2010/main" val="1585583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err="1"/>
              <a:t>Evaluation</a:t>
            </a:r>
            <a:r>
              <a:rPr lang="sk-SK" b="1"/>
              <a:t> </a:t>
            </a:r>
            <a:r>
              <a:rPr lang="sk-SK" b="1" err="1"/>
              <a:t>of</a:t>
            </a:r>
            <a:r>
              <a:rPr lang="sk-SK" b="1"/>
              <a:t> </a:t>
            </a:r>
            <a:r>
              <a:rPr lang="sk-SK" b="1" err="1"/>
              <a:t>the</a:t>
            </a:r>
            <a:r>
              <a:rPr lang="sk-SK" b="1"/>
              <a:t> SDS – PAGE </a:t>
            </a:r>
          </a:p>
        </p:txBody>
      </p:sp>
      <p:sp>
        <p:nvSpPr>
          <p:cNvPr id="7" name="BlokTextu 6"/>
          <p:cNvSpPr txBox="1"/>
          <p:nvPr/>
        </p:nvSpPr>
        <p:spPr>
          <a:xfrm rot="16200000">
            <a:off x="7010067" y="2614491"/>
            <a:ext cx="1881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>
                <a:solidFill>
                  <a:schemeClr val="bg1"/>
                </a:solidFill>
              </a:rPr>
              <a:t>Log (</a:t>
            </a:r>
            <a:r>
              <a:rPr lang="sk-SK" sz="2400" b="1" err="1">
                <a:solidFill>
                  <a:schemeClr val="bg1"/>
                </a:solidFill>
              </a:rPr>
              <a:t>kDa</a:t>
            </a:r>
            <a:r>
              <a:rPr lang="sk-SK" sz="2400" b="1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10441695" y="5854528"/>
            <a:ext cx="1881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>
                <a:solidFill>
                  <a:schemeClr val="bg1"/>
                </a:solidFill>
              </a:rPr>
              <a:t>cm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1261240" y="1904481"/>
            <a:ext cx="5376951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sk-SK" sz="2800">
              <a:ea typeface="Calibri"/>
              <a:cs typeface="Calibri"/>
            </a:endParaRPr>
          </a:p>
          <a:p>
            <a:r>
              <a:rPr lang="sk-SK" sz="2800">
                <a:ea typeface="Calibri"/>
                <a:cs typeface="Calibri"/>
              </a:rPr>
              <a:t>Lactase:</a:t>
            </a:r>
            <a:endParaRPr lang="sk-SK" sz="2800" dirty="0">
              <a:ea typeface="Calibri"/>
              <a:cs typeface="Calibri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 err="1"/>
              <a:t>Migration</a:t>
            </a:r>
            <a:r>
              <a:rPr lang="sk-SK" sz="2800" b="1"/>
              <a:t> rate: </a:t>
            </a:r>
            <a:r>
              <a:rPr lang="sk-SK" sz="2800"/>
              <a:t>2,2 cm</a:t>
            </a:r>
            <a:endParaRPr lang="sk-SK" sz="2800">
              <a:ea typeface="Calibri"/>
              <a:cs typeface="Calibri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 err="1"/>
              <a:t>Molecular</a:t>
            </a:r>
            <a:r>
              <a:rPr lang="sk-SK" sz="2800" b="1" dirty="0"/>
              <a:t> </a:t>
            </a:r>
            <a:r>
              <a:rPr lang="sk-SK" sz="2800" b="1"/>
              <a:t>weight: </a:t>
            </a:r>
            <a:r>
              <a:rPr lang="sk-SK" sz="2800"/>
              <a:t>106 kDa</a:t>
            </a:r>
            <a:endParaRPr lang="sk-SK" sz="2800" dirty="0">
              <a:ea typeface="Calibri"/>
              <a:cs typeface="Calibri"/>
            </a:endParaRPr>
          </a:p>
        </p:txBody>
      </p:sp>
      <p:graphicFrame>
        <p:nvGraphicFramePr>
          <p:cNvPr id="9" name="Chart 2">
            <a:extLst>
              <a:ext uri="{FF2B5EF4-FFF2-40B4-BE49-F238E27FC236}">
                <a16:creationId xmlns:a16="http://schemas.microsoft.com/office/drawing/2014/main" id="{DD58C6F3-4666-A641-AA6C-DF06FD726F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4401753"/>
              </p:ext>
            </p:extLst>
          </p:nvPr>
        </p:nvGraphicFramePr>
        <p:xfrm>
          <a:off x="6500942" y="1350919"/>
          <a:ext cx="5037421" cy="5139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1560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err="1"/>
              <a:t>Evaluation</a:t>
            </a:r>
            <a:r>
              <a:rPr lang="sk-SK" b="1"/>
              <a:t> </a:t>
            </a:r>
            <a:r>
              <a:rPr lang="sk-SK" b="1" err="1"/>
              <a:t>Steps</a:t>
            </a:r>
            <a:r>
              <a:rPr lang="sk-SK" b="1"/>
              <a:t> </a:t>
            </a:r>
            <a:r>
              <a:rPr lang="sk-SK" b="1" err="1"/>
              <a:t>of</a:t>
            </a:r>
            <a:r>
              <a:rPr lang="sk-SK" b="1"/>
              <a:t> </a:t>
            </a:r>
            <a:r>
              <a:rPr lang="sk-SK" b="1" err="1"/>
              <a:t>our</a:t>
            </a:r>
            <a:r>
              <a:rPr lang="sk-SK" b="1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/>
              <a:t>PARTICLE FREE LYSATE – </a:t>
            </a:r>
            <a:r>
              <a:rPr lang="sk-SK" err="1"/>
              <a:t>o-NPG-test</a:t>
            </a:r>
            <a:r>
              <a:rPr lang="sk-SK"/>
              <a:t> (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assay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ANION EXCHANGE CHROMATOGRAPHY (AEXC) – </a:t>
            </a:r>
            <a:r>
              <a:rPr lang="sk-SK" err="1"/>
              <a:t>o-NPG</a:t>
            </a:r>
            <a:r>
              <a:rPr lang="sk-SK"/>
              <a:t> + </a:t>
            </a:r>
            <a:r>
              <a:rPr lang="sk-SK" err="1"/>
              <a:t>photometer</a:t>
            </a:r>
            <a:r>
              <a:rPr lang="sk-SK"/>
              <a:t> (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assay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SDS – PAGE – </a:t>
            </a:r>
            <a:r>
              <a:rPr lang="sk-SK" err="1"/>
              <a:t>gel</a:t>
            </a:r>
            <a:r>
              <a:rPr lang="sk-SK"/>
              <a:t> + </a:t>
            </a:r>
            <a:r>
              <a:rPr lang="sk-SK" err="1"/>
              <a:t>calibration</a:t>
            </a:r>
            <a:r>
              <a:rPr lang="sk-SK"/>
              <a:t> </a:t>
            </a:r>
            <a:r>
              <a:rPr lang="sk-SK" err="1"/>
              <a:t>line</a:t>
            </a:r>
            <a:r>
              <a:rPr lang="sk-SK"/>
              <a:t> (</a:t>
            </a:r>
            <a:r>
              <a:rPr lang="sk-SK" err="1"/>
              <a:t>purity</a:t>
            </a:r>
            <a:r>
              <a:rPr lang="sk-SK"/>
              <a:t>, </a:t>
            </a:r>
            <a:r>
              <a:rPr lang="sk-SK" err="1"/>
              <a:t>molecular</a:t>
            </a:r>
            <a:r>
              <a:rPr lang="sk-SK"/>
              <a:t> </a:t>
            </a:r>
            <a:r>
              <a:rPr lang="sk-SK" err="1"/>
              <a:t>weight</a:t>
            </a:r>
            <a:r>
              <a:rPr lang="sk-SK"/>
              <a:t> – </a:t>
            </a:r>
            <a:r>
              <a:rPr lang="sk-SK" err="1"/>
              <a:t>lactase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b="1"/>
              <a:t>RAW MILK TEST – </a:t>
            </a:r>
            <a:r>
              <a:rPr lang="sk-SK" b="1" err="1"/>
              <a:t>colour</a:t>
            </a:r>
            <a:r>
              <a:rPr lang="sk-SK" b="1"/>
              <a:t> </a:t>
            </a:r>
            <a:r>
              <a:rPr lang="sk-SK" b="1" err="1"/>
              <a:t>change</a:t>
            </a:r>
            <a:r>
              <a:rPr lang="sk-SK" b="1"/>
              <a:t> (</a:t>
            </a:r>
            <a:r>
              <a:rPr lang="sk-SK" b="1" err="1"/>
              <a:t>conc</a:t>
            </a:r>
            <a:r>
              <a:rPr lang="sk-SK" b="1"/>
              <a:t>. </a:t>
            </a:r>
            <a:r>
              <a:rPr lang="sk-SK" b="1" err="1"/>
              <a:t>of</a:t>
            </a:r>
            <a:r>
              <a:rPr lang="sk-SK" b="1"/>
              <a:t> </a:t>
            </a:r>
            <a:r>
              <a:rPr lang="sk-SK" b="1" err="1"/>
              <a:t>glucose</a:t>
            </a:r>
            <a:r>
              <a:rPr lang="sk-SK" b="1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4280730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/>
              <a:t>RAW MILK TEST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9351" y="1856941"/>
            <a:ext cx="7885135" cy="450791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sk-SK" b="1" err="1"/>
              <a:t>Observation</a:t>
            </a:r>
            <a:r>
              <a:rPr lang="sk-SK" b="1"/>
              <a:t>: </a:t>
            </a:r>
            <a:r>
              <a:rPr lang="sk-SK" err="1"/>
              <a:t>colour</a:t>
            </a:r>
            <a:r>
              <a:rPr lang="sk-SK" dirty="0"/>
              <a:t> </a:t>
            </a:r>
            <a:r>
              <a:rPr lang="sk-SK" err="1"/>
              <a:t>of</a:t>
            </a:r>
            <a:r>
              <a:rPr lang="sk-SK" dirty="0"/>
              <a:t> </a:t>
            </a:r>
            <a:r>
              <a:rPr lang="sk-SK" err="1"/>
              <a:t>the</a:t>
            </a:r>
            <a:r>
              <a:rPr lang="sk-SK" dirty="0"/>
              <a:t> </a:t>
            </a:r>
            <a:r>
              <a:rPr lang="sk-SK" err="1"/>
              <a:t>stripe</a:t>
            </a:r>
            <a:r>
              <a:rPr lang="sk-SK" dirty="0"/>
              <a:t> </a:t>
            </a:r>
            <a:r>
              <a:rPr lang="sk-SK"/>
              <a:t>after</a:t>
            </a:r>
            <a:endParaRPr lang="pl-PL"/>
          </a:p>
          <a:p>
            <a:pPr marL="0" indent="0">
              <a:buNone/>
            </a:pPr>
            <a:r>
              <a:rPr lang="sk-SK" dirty="0"/>
              <a:t> </a:t>
            </a:r>
            <a:r>
              <a:rPr lang="sk-SK"/>
              <a:t>0/20/40/60/90 min</a:t>
            </a:r>
            <a:endParaRPr lang="sk-SK">
              <a:ea typeface="Calibri"/>
              <a:cs typeface="Calibri"/>
            </a:endParaRPr>
          </a:p>
          <a:p>
            <a:endParaRPr lang="sk-SK"/>
          </a:p>
          <a:p>
            <a:r>
              <a:rPr lang="sk-SK" b="1" err="1"/>
              <a:t>Evaluation</a:t>
            </a:r>
            <a:r>
              <a:rPr lang="sk-SK" b="1"/>
              <a:t>: </a:t>
            </a:r>
            <a:r>
              <a:rPr lang="sk-SK" err="1"/>
              <a:t>value</a:t>
            </a:r>
            <a:r>
              <a:rPr lang="sk-SK" dirty="0"/>
              <a:t> </a:t>
            </a:r>
            <a:r>
              <a:rPr lang="sk-SK" err="1"/>
              <a:t>of</a:t>
            </a:r>
            <a:r>
              <a:rPr lang="sk-SK" dirty="0"/>
              <a:t> </a:t>
            </a:r>
            <a:r>
              <a:rPr lang="sk-SK" err="1"/>
              <a:t>glucose</a:t>
            </a:r>
            <a:r>
              <a:rPr lang="sk-SK"/>
              <a:t> (</a:t>
            </a:r>
            <a:r>
              <a:rPr lang="sk-SK" err="1"/>
              <a:t>mmol</a:t>
            </a:r>
            <a:r>
              <a:rPr lang="sk-SK"/>
              <a:t>/L)</a:t>
            </a:r>
          </a:p>
          <a:p>
            <a:r>
              <a:rPr lang="sk-SK">
                <a:ea typeface="Calibri"/>
                <a:cs typeface="Calibri"/>
              </a:rPr>
              <a:t>0 min- neg.</a:t>
            </a:r>
            <a:endParaRPr lang="sk-SK" dirty="0">
              <a:ea typeface="Calibri"/>
              <a:cs typeface="Calibri"/>
            </a:endParaRPr>
          </a:p>
          <a:p>
            <a:r>
              <a:rPr lang="sk-SK">
                <a:ea typeface="Calibri"/>
                <a:cs typeface="Calibri"/>
              </a:rPr>
              <a:t>20 min- norm.</a:t>
            </a:r>
            <a:endParaRPr lang="sk-SK" dirty="0">
              <a:ea typeface="Calibri"/>
              <a:cs typeface="Calibri"/>
            </a:endParaRPr>
          </a:p>
          <a:p>
            <a:r>
              <a:rPr lang="sk-SK">
                <a:ea typeface="Calibri"/>
                <a:cs typeface="Calibri"/>
              </a:rPr>
              <a:t>40 min- 2,8</a:t>
            </a:r>
            <a:endParaRPr lang="sk-SK" dirty="0">
              <a:ea typeface="Calibri"/>
              <a:cs typeface="Calibri"/>
            </a:endParaRPr>
          </a:p>
          <a:p>
            <a:r>
              <a:rPr lang="sk-SK">
                <a:ea typeface="Calibri"/>
                <a:cs typeface="Calibri"/>
              </a:rPr>
              <a:t>60 min- 8,3</a:t>
            </a:r>
            <a:endParaRPr lang="sk-SK" dirty="0">
              <a:ea typeface="Calibri"/>
              <a:cs typeface="Calibri"/>
            </a:endParaRPr>
          </a:p>
          <a:p>
            <a:r>
              <a:rPr lang="sk-SK">
                <a:ea typeface="Calibri"/>
                <a:cs typeface="Calibri"/>
              </a:rPr>
              <a:t>90 min- 27,8</a:t>
            </a:r>
            <a:endParaRPr lang="sk-SK" dirty="0">
              <a:ea typeface="Calibri"/>
              <a:cs typeface="Calibri"/>
            </a:endParaRPr>
          </a:p>
          <a:p>
            <a:r>
              <a:rPr lang="sk-SK" b="1" err="1"/>
              <a:t>Conclusion</a:t>
            </a:r>
            <a:r>
              <a:rPr lang="sk-SK" b="1"/>
              <a:t>: </a:t>
            </a:r>
            <a:r>
              <a:rPr lang="sk-SK" err="1"/>
              <a:t>our</a:t>
            </a:r>
            <a:r>
              <a:rPr lang="sk-SK" dirty="0"/>
              <a:t> </a:t>
            </a:r>
            <a:r>
              <a:rPr lang="sk-SK" err="1"/>
              <a:t>isolated</a:t>
            </a:r>
            <a:r>
              <a:rPr lang="sk-SK" dirty="0"/>
              <a:t> </a:t>
            </a:r>
            <a:r>
              <a:rPr lang="sk-SK" err="1"/>
              <a:t>lactase</a:t>
            </a:r>
            <a:r>
              <a:rPr lang="sk-SK" dirty="0"/>
              <a:t> </a:t>
            </a:r>
            <a:r>
              <a:rPr lang="sk-SK" err="1"/>
              <a:t>could</a:t>
            </a:r>
            <a:r>
              <a:rPr lang="sk-SK" dirty="0"/>
              <a:t> </a:t>
            </a:r>
            <a:r>
              <a:rPr lang="sk-SK" err="1"/>
              <a:t>change</a:t>
            </a:r>
            <a:r>
              <a:rPr lang="sk-SK" dirty="0"/>
              <a:t> </a:t>
            </a:r>
            <a:r>
              <a:rPr lang="sk-SK" err="1"/>
              <a:t>raw</a:t>
            </a:r>
            <a:r>
              <a:rPr lang="sk-SK" dirty="0"/>
              <a:t> </a:t>
            </a:r>
            <a:endParaRPr lang="sk-SK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/>
              <a:t>milk  </a:t>
            </a:r>
            <a:r>
              <a:rPr lang="sk-SK" err="1"/>
              <a:t>containing</a:t>
            </a:r>
            <a:r>
              <a:rPr lang="sk-SK" dirty="0"/>
              <a:t> </a:t>
            </a:r>
            <a:r>
              <a:rPr lang="sk-SK" err="1"/>
              <a:t>lactose</a:t>
            </a:r>
            <a:r>
              <a:rPr lang="sk-SK" dirty="0"/>
              <a:t> </a:t>
            </a:r>
            <a:r>
              <a:rPr lang="sk-SK" err="1"/>
              <a:t>into</a:t>
            </a:r>
            <a:r>
              <a:rPr lang="sk-SK" dirty="0"/>
              <a:t> </a:t>
            </a:r>
            <a:r>
              <a:rPr lang="sk-SK" err="1"/>
              <a:t>lactose-free</a:t>
            </a:r>
            <a:r>
              <a:rPr lang="sk-SK" dirty="0"/>
              <a:t> </a:t>
            </a:r>
            <a:r>
              <a:rPr lang="sk-SK" err="1"/>
              <a:t>raw</a:t>
            </a:r>
            <a:r>
              <a:rPr lang="sk-SK" dirty="0"/>
              <a:t> </a:t>
            </a:r>
            <a:r>
              <a:rPr lang="sk-SK" err="1"/>
              <a:t>milk</a:t>
            </a:r>
            <a:endParaRPr lang="sk-SK">
              <a:ea typeface="Calibri"/>
              <a:cs typeface="Calibri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0499566" y="3151703"/>
            <a:ext cx="1019908" cy="1204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 5"/>
          <p:cNvSpPr/>
          <p:nvPr/>
        </p:nvSpPr>
        <p:spPr>
          <a:xfrm>
            <a:off x="8676000" y="3151703"/>
            <a:ext cx="1019908" cy="1204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10499566" y="993835"/>
            <a:ext cx="1019908" cy="1204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ĺžnik 7"/>
          <p:cNvSpPr/>
          <p:nvPr/>
        </p:nvSpPr>
        <p:spPr>
          <a:xfrm>
            <a:off x="8607536" y="991993"/>
            <a:ext cx="1019908" cy="1204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8607374" y="2189074"/>
            <a:ext cx="1160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err="1"/>
              <a:t>Control</a:t>
            </a:r>
            <a:r>
              <a:rPr lang="sk-SK"/>
              <a:t> </a:t>
            </a:r>
          </a:p>
          <a:p>
            <a:r>
              <a:rPr lang="sk-SK"/>
              <a:t>0 min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10502153" y="2195547"/>
            <a:ext cx="116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/>
              <a:t>20 min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8675839" y="4363393"/>
            <a:ext cx="116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/>
              <a:t>40 min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10517964" y="4363393"/>
            <a:ext cx="116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/>
              <a:t>60 min</a:t>
            </a:r>
          </a:p>
        </p:txBody>
      </p:sp>
      <p:sp>
        <p:nvSpPr>
          <p:cNvPr id="5" name="Obdĺžnik 5">
            <a:extLst>
              <a:ext uri="{FF2B5EF4-FFF2-40B4-BE49-F238E27FC236}">
                <a16:creationId xmlns:a16="http://schemas.microsoft.com/office/drawing/2014/main" id="{EBE30E0E-CB9B-CE0E-258E-EF6B9EBD3B9F}"/>
              </a:ext>
            </a:extLst>
          </p:cNvPr>
          <p:cNvSpPr/>
          <p:nvPr/>
        </p:nvSpPr>
        <p:spPr>
          <a:xfrm>
            <a:off x="9628499" y="4843791"/>
            <a:ext cx="1019908" cy="1204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4D2F319-B7F2-4362-6441-5F2CD83400F4}"/>
              </a:ext>
            </a:extLst>
          </p:cNvPr>
          <p:cNvSpPr txBox="1"/>
          <p:nvPr/>
        </p:nvSpPr>
        <p:spPr>
          <a:xfrm>
            <a:off x="9603441" y="6051176"/>
            <a:ext cx="14007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>
                <a:latin typeface="Calibri"/>
              </a:rPr>
              <a:t>90 min</a:t>
            </a:r>
            <a:endParaRPr lang="pl-PL"/>
          </a:p>
          <a:p>
            <a:pPr algn="ctr"/>
            <a:endParaRPr lang="pl-PL"/>
          </a:p>
        </p:txBody>
      </p:sp>
      <p:pic>
        <p:nvPicPr>
          <p:cNvPr id="15" name="Obraz 14" descr="Obraz zawierający ściana, w pomieszczeniu, żółty&#10;&#10;Zawartość wygenerowana przez AI może być niepoprawna.">
            <a:extLst>
              <a:ext uri="{FF2B5EF4-FFF2-40B4-BE49-F238E27FC236}">
                <a16:creationId xmlns:a16="http://schemas.microsoft.com/office/drawing/2014/main" id="{4C2F12C0-F53F-8E1B-C48C-FEA62D1A2D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819" t="34626" r="29060" b="32492"/>
          <a:stretch>
            <a:fillRect/>
          </a:stretch>
        </p:blipFill>
        <p:spPr>
          <a:xfrm rot="5400000">
            <a:off x="8446232" y="1026758"/>
            <a:ext cx="1346940" cy="1140121"/>
          </a:xfrm>
          <a:prstGeom prst="rect">
            <a:avLst/>
          </a:prstGeom>
        </p:spPr>
      </p:pic>
      <p:pic>
        <p:nvPicPr>
          <p:cNvPr id="16" name="Obraz 15" descr="Obraz zawierający ścian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ABB3CB89-3F5F-FC33-8415-72325CD64B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998" t="37255" r="39866" b="34339"/>
          <a:stretch>
            <a:fillRect/>
          </a:stretch>
        </p:blipFill>
        <p:spPr>
          <a:xfrm rot="5400000">
            <a:off x="10364026" y="1019374"/>
            <a:ext cx="1291190" cy="1133009"/>
          </a:xfrm>
          <a:prstGeom prst="rect">
            <a:avLst/>
          </a:prstGeom>
        </p:spPr>
      </p:pic>
      <p:pic>
        <p:nvPicPr>
          <p:cNvPr id="17" name="Obraz 16" descr="Obraz zawierający ścian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D180D176-F482-68C6-CA09-4C738D8453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415" t="41794" r="39951" b="32126"/>
          <a:stretch>
            <a:fillRect/>
          </a:stretch>
        </p:blipFill>
        <p:spPr>
          <a:xfrm rot="5400000">
            <a:off x="8491256" y="3146675"/>
            <a:ext cx="1440963" cy="1139681"/>
          </a:xfrm>
          <a:prstGeom prst="rect">
            <a:avLst/>
          </a:prstGeom>
        </p:spPr>
      </p:pic>
      <p:pic>
        <p:nvPicPr>
          <p:cNvPr id="18" name="Obraz 17" descr="Obraz zawierający ścian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143D1EC5-0BA4-B4D7-A815-C4FC32ABA1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261" t="36956" r="44299" b="39272"/>
          <a:stretch>
            <a:fillRect/>
          </a:stretch>
        </p:blipFill>
        <p:spPr>
          <a:xfrm rot="5400000">
            <a:off x="10310046" y="3175064"/>
            <a:ext cx="1390370" cy="1112923"/>
          </a:xfrm>
          <a:prstGeom prst="rect">
            <a:avLst/>
          </a:prstGeom>
        </p:spPr>
      </p:pic>
      <p:pic>
        <p:nvPicPr>
          <p:cNvPr id="19" name="Obraz 18" descr="Obraz zawierający ścian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FB444ED5-E538-8D41-4A0D-2017F87C33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8561" t="36506" r="36966" b="38635"/>
          <a:stretch>
            <a:fillRect/>
          </a:stretch>
        </p:blipFill>
        <p:spPr>
          <a:xfrm rot="5400000">
            <a:off x="9507128" y="4918177"/>
            <a:ext cx="1262428" cy="106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68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err="1"/>
              <a:t>Evaluation</a:t>
            </a:r>
            <a:r>
              <a:rPr lang="sk-SK" b="1"/>
              <a:t> </a:t>
            </a:r>
            <a:r>
              <a:rPr lang="sk-SK" b="1" err="1"/>
              <a:t>Steps</a:t>
            </a:r>
            <a:r>
              <a:rPr lang="sk-SK" b="1"/>
              <a:t> </a:t>
            </a:r>
            <a:r>
              <a:rPr lang="sk-SK" b="1" err="1"/>
              <a:t>of</a:t>
            </a:r>
            <a:r>
              <a:rPr lang="sk-SK" b="1"/>
              <a:t> </a:t>
            </a:r>
            <a:r>
              <a:rPr lang="sk-SK" b="1" err="1"/>
              <a:t>our</a:t>
            </a:r>
            <a:r>
              <a:rPr lang="sk-SK" b="1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/>
              <a:t>PARTICLE FREE LYSATE – </a:t>
            </a:r>
            <a:r>
              <a:rPr lang="sk-SK" err="1"/>
              <a:t>o-NPG-test</a:t>
            </a:r>
            <a:r>
              <a:rPr lang="sk-SK"/>
              <a:t> (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assay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ANION EXCHANGE CHROMATOGRAPHY (AEXC) – </a:t>
            </a:r>
            <a:r>
              <a:rPr lang="sk-SK" err="1"/>
              <a:t>o-NPG</a:t>
            </a:r>
            <a:r>
              <a:rPr lang="sk-SK"/>
              <a:t> + </a:t>
            </a:r>
            <a:r>
              <a:rPr lang="sk-SK" err="1"/>
              <a:t>photometer</a:t>
            </a:r>
            <a:r>
              <a:rPr lang="sk-SK"/>
              <a:t> (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assay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SDS – PAGE – </a:t>
            </a:r>
            <a:r>
              <a:rPr lang="sk-SK" err="1"/>
              <a:t>gel</a:t>
            </a:r>
            <a:r>
              <a:rPr lang="sk-SK"/>
              <a:t> + </a:t>
            </a:r>
            <a:r>
              <a:rPr lang="sk-SK" err="1"/>
              <a:t>calibration</a:t>
            </a:r>
            <a:r>
              <a:rPr lang="sk-SK"/>
              <a:t> </a:t>
            </a:r>
            <a:r>
              <a:rPr lang="sk-SK" err="1"/>
              <a:t>line</a:t>
            </a:r>
            <a:r>
              <a:rPr lang="sk-SK"/>
              <a:t> (</a:t>
            </a:r>
            <a:r>
              <a:rPr lang="sk-SK" err="1"/>
              <a:t>purity</a:t>
            </a:r>
            <a:r>
              <a:rPr lang="sk-SK"/>
              <a:t>, </a:t>
            </a:r>
            <a:r>
              <a:rPr lang="sk-SK" err="1"/>
              <a:t>molecular</a:t>
            </a:r>
            <a:r>
              <a:rPr lang="sk-SK"/>
              <a:t> </a:t>
            </a:r>
            <a:r>
              <a:rPr lang="sk-SK" err="1"/>
              <a:t>weight</a:t>
            </a:r>
            <a:r>
              <a:rPr lang="sk-SK"/>
              <a:t> – </a:t>
            </a:r>
            <a:r>
              <a:rPr lang="sk-SK" err="1"/>
              <a:t>lactase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RAW MILK TEST – </a:t>
            </a:r>
            <a:r>
              <a:rPr lang="sk-SK" err="1"/>
              <a:t>colour</a:t>
            </a:r>
            <a:r>
              <a:rPr lang="sk-SK"/>
              <a:t> </a:t>
            </a:r>
            <a:r>
              <a:rPr lang="sk-SK" err="1"/>
              <a:t>change</a:t>
            </a:r>
            <a:r>
              <a:rPr lang="sk-SK"/>
              <a:t> (</a:t>
            </a:r>
            <a:r>
              <a:rPr lang="sk-SK" err="1"/>
              <a:t>conc</a:t>
            </a:r>
            <a:r>
              <a:rPr lang="sk-SK"/>
              <a:t>. </a:t>
            </a:r>
            <a:r>
              <a:rPr lang="sk-SK" err="1"/>
              <a:t>of</a:t>
            </a:r>
            <a:r>
              <a:rPr lang="sk-SK"/>
              <a:t> </a:t>
            </a:r>
            <a:r>
              <a:rPr lang="sk-SK" err="1"/>
              <a:t>glucose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b="1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3262827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53C5F-AA4B-6E8C-25F6-ADED8D2AA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/>
              <a:t>EVALUATION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5AE83C-9156-5800-CF00-39DE04349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80886" cy="47958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k-SK"/>
              <a:t>The results of AEXC according to the highest lactase activity </a:t>
            </a:r>
            <a:r>
              <a:rPr lang="sk-SK" dirty="0"/>
              <a:t>showed that the highest activity of lactase was in the 25% eluate. In the results of SDS – PAGE, the highest amount of lactase was in the 25% eluate.</a:t>
            </a:r>
            <a:endParaRPr lang="sk-SK" b="1" dirty="0"/>
          </a:p>
          <a:p>
            <a:pPr marL="0" indent="0">
              <a:buNone/>
            </a:pPr>
            <a:r>
              <a:rPr lang="sk-SK">
                <a:ea typeface="Calibri"/>
                <a:cs typeface="Calibri"/>
              </a:rPr>
              <a:t>From this, we can conclude that the most lactase is in the 25% eluate.</a:t>
            </a:r>
          </a:p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r>
              <a:rPr lang="sk-SK"/>
              <a:t>A sample </a:t>
            </a:r>
            <a:r>
              <a:rPr lang="sk-SK" err="1"/>
              <a:t>suitable</a:t>
            </a:r>
            <a:r>
              <a:rPr lang="sk-SK" dirty="0"/>
              <a:t> </a:t>
            </a:r>
            <a:r>
              <a:rPr lang="sk-SK" err="1"/>
              <a:t>for</a:t>
            </a:r>
            <a:r>
              <a:rPr lang="sk-SK" dirty="0"/>
              <a:t> </a:t>
            </a:r>
            <a:r>
              <a:rPr lang="sk-SK" err="1"/>
              <a:t>downstream</a:t>
            </a:r>
            <a:r>
              <a:rPr lang="sk-SK" dirty="0"/>
              <a:t> </a:t>
            </a:r>
            <a:r>
              <a:rPr lang="sk-SK" err="1"/>
              <a:t>process</a:t>
            </a:r>
            <a:r>
              <a:rPr lang="sk-SK" dirty="0"/>
              <a:t> and </a:t>
            </a:r>
            <a:r>
              <a:rPr lang="sk-SK" err="1"/>
              <a:t>further</a:t>
            </a:r>
            <a:r>
              <a:rPr lang="sk-SK" dirty="0"/>
              <a:t> </a:t>
            </a:r>
            <a:r>
              <a:rPr lang="sk-SK" err="1"/>
              <a:t>purification</a:t>
            </a:r>
            <a:r>
              <a:rPr lang="sk-SK" dirty="0"/>
              <a:t> </a:t>
            </a:r>
            <a:r>
              <a:rPr lang="sk-SK" err="1"/>
              <a:t>of</a:t>
            </a:r>
            <a:r>
              <a:rPr lang="sk-SK" dirty="0"/>
              <a:t> lactase is the 25% eluate.</a:t>
            </a:r>
            <a:endParaRPr lang="sk-SK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2737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err="1"/>
              <a:t>Thank</a:t>
            </a:r>
            <a:r>
              <a:rPr lang="sk-SK" b="1"/>
              <a:t> </a:t>
            </a:r>
            <a:r>
              <a:rPr lang="sk-SK" b="1" err="1"/>
              <a:t>you</a:t>
            </a:r>
            <a:r>
              <a:rPr lang="sk-SK" b="1"/>
              <a:t> </a:t>
            </a:r>
            <a:r>
              <a:rPr lang="sk-SK" b="1" err="1"/>
              <a:t>for</a:t>
            </a:r>
            <a:r>
              <a:rPr lang="sk-SK" b="1"/>
              <a:t> </a:t>
            </a:r>
            <a:r>
              <a:rPr lang="sk-SK" b="1" err="1"/>
              <a:t>your</a:t>
            </a:r>
            <a:r>
              <a:rPr lang="sk-SK" b="1"/>
              <a:t> </a:t>
            </a:r>
            <a:r>
              <a:rPr lang="sk-SK" b="1" err="1"/>
              <a:t>attention</a:t>
            </a:r>
            <a:r>
              <a:rPr lang="sk-SK" b="1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314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9110" y="145317"/>
            <a:ext cx="10515600" cy="1325563"/>
          </a:xfrm>
        </p:spPr>
        <p:txBody>
          <a:bodyPr/>
          <a:lstStyle/>
          <a:p>
            <a:r>
              <a:rPr lang="sk-SK" b="1" dirty="0"/>
              <a:t>G</a:t>
            </a:r>
            <a:r>
              <a:rPr lang="en-US" b="1" dirty="0" err="1"/>
              <a:t>roup</a:t>
            </a:r>
            <a:r>
              <a:rPr lang="sk-SK" b="1" dirty="0"/>
              <a:t> 18 </a:t>
            </a:r>
            <a:r>
              <a:rPr lang="en-US" b="1" dirty="0"/>
              <a:t>+ presentation of group members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285" y="1205140"/>
            <a:ext cx="10820400" cy="56576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>
                <a:solidFill>
                  <a:srgbClr val="000000"/>
                </a:solidFill>
                <a:sym typeface="Calibri"/>
              </a:rPr>
              <a:t>Zofia Sitek (S)</a:t>
            </a:r>
            <a:endParaRPr lang="pl-PL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>
                <a:solidFill>
                  <a:srgbClr val="000000"/>
                </a:solidFill>
                <a:sym typeface="Calibri"/>
              </a:rPr>
              <a:t>Poland</a:t>
            </a:r>
            <a:endParaRPr lang="sk-SK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sk-SK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>
                <a:solidFill>
                  <a:srgbClr val="000000"/>
                </a:solidFill>
                <a:ea typeface="Calibri"/>
                <a:cs typeface="Calibri"/>
              </a:rPr>
              <a:t>Melissa Legouez (S)</a:t>
            </a:r>
            <a:endParaRPr lang="sk-SK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>
                <a:solidFill>
                  <a:srgbClr val="000000"/>
                </a:solidFill>
                <a:ea typeface="Calibri"/>
                <a:cs typeface="Calibri"/>
              </a:rPr>
              <a:t>France</a:t>
            </a:r>
          </a:p>
          <a:p>
            <a:pPr marL="0" indent="0">
              <a:buNone/>
            </a:pPr>
            <a:endParaRPr lang="sk-SK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>
                <a:solidFill>
                  <a:srgbClr val="000000"/>
                </a:solidFill>
                <a:ea typeface="Calibri"/>
                <a:cs typeface="Calibri"/>
              </a:rPr>
              <a:t>Evangelia Petrou (T)</a:t>
            </a: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>
                <a:solidFill>
                  <a:srgbClr val="000000"/>
                </a:solidFill>
                <a:ea typeface="Calibri"/>
                <a:cs typeface="Calibri"/>
              </a:rPr>
              <a:t>Greece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sk-SK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>
                <a:ea typeface="Calibri"/>
                <a:cs typeface="Calibri"/>
              </a:rPr>
              <a:t>Timotej Gonda (M)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>
                <a:ea typeface="Calibri"/>
                <a:cs typeface="Calibri"/>
              </a:rPr>
              <a:t>Slovakia</a:t>
            </a:r>
          </a:p>
          <a:p>
            <a:pPr marL="0" indent="0">
              <a:buNone/>
            </a:pPr>
            <a:endParaRPr lang="sk-SK">
              <a:ea typeface="Calibri"/>
              <a:cs typeface="Calibri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4102389" y="1210296"/>
            <a:ext cx="1645292" cy="996955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4102389" y="2655231"/>
            <a:ext cx="1645292" cy="996955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102389" y="4034851"/>
            <a:ext cx="1645292" cy="996955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7392955" y="1324596"/>
            <a:ext cx="3264493" cy="4666733"/>
          </a:xfrm>
          <a:prstGeom prst="rect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BlokTextu 5">
            <a:extLst>
              <a:ext uri="{FF2B5EF4-FFF2-40B4-BE49-F238E27FC236}">
                <a16:creationId xmlns:a16="http://schemas.microsoft.com/office/drawing/2014/main" id="{A31F5C9B-C201-4FE3-BE19-E01F0AC09640}"/>
              </a:ext>
            </a:extLst>
          </p:cNvPr>
          <p:cNvSpPr txBox="1"/>
          <p:nvPr/>
        </p:nvSpPr>
        <p:spPr>
          <a:xfrm>
            <a:off x="4102389" y="5493536"/>
            <a:ext cx="1645292" cy="996955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3" name="Obraz 12" descr="Obraz zawierający osoba, ubrania, uśmiech, Ludzka twarz&#10;&#10;Zawartość wygenerowana przez AI może być niepoprawna.">
            <a:extLst>
              <a:ext uri="{FF2B5EF4-FFF2-40B4-BE49-F238E27FC236}">
                <a16:creationId xmlns:a16="http://schemas.microsoft.com/office/drawing/2014/main" id="{910DD1C7-91D4-0CE9-AE12-4094C6B00A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94" t="5848" r="4505" b="-662"/>
          <a:stretch>
            <a:fillRect/>
          </a:stretch>
        </p:blipFill>
        <p:spPr>
          <a:xfrm>
            <a:off x="7387992" y="1326149"/>
            <a:ext cx="3358833" cy="4714921"/>
          </a:xfrm>
          <a:prstGeom prst="rect">
            <a:avLst/>
          </a:prstGeom>
        </p:spPr>
      </p:pic>
      <p:pic>
        <p:nvPicPr>
          <p:cNvPr id="18" name="Obraz 17" descr="Obraz zawierający symbol, niebieskie, linia, Jaskrawoniebieski&#10;&#10;Zawartość wygenerowana przez AI może być niepoprawna.">
            <a:extLst>
              <a:ext uri="{FF2B5EF4-FFF2-40B4-BE49-F238E27FC236}">
                <a16:creationId xmlns:a16="http://schemas.microsoft.com/office/drawing/2014/main" id="{1CB87A00-AB65-7153-E583-0E2AF62B2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338" y="4018767"/>
            <a:ext cx="1667327" cy="1012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Obraz 19" descr="Obraz zawierający Prostokąt, flaga, design&#10;&#10;Zawartość wygenerowana przez AI może być niepoprawna.">
            <a:extLst>
              <a:ext uri="{FF2B5EF4-FFF2-40B4-BE49-F238E27FC236}">
                <a16:creationId xmlns:a16="http://schemas.microsoft.com/office/drawing/2014/main" id="{E387340D-507B-5AEA-FF61-46A33E848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280" y="1200999"/>
            <a:ext cx="1640126" cy="1000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Obraz 20" descr="Obraz zawierający symbol, flaga, logo, godło&#10;&#10;Zawartość wygenerowana przez AI może być niepoprawna.">
            <a:extLst>
              <a:ext uri="{FF2B5EF4-FFF2-40B4-BE49-F238E27FC236}">
                <a16:creationId xmlns:a16="http://schemas.microsoft.com/office/drawing/2014/main" id="{8EB54D35-550E-1D20-4A79-F6A3FE386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151" y="5485356"/>
            <a:ext cx="1659699" cy="1012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Obraz 21" descr="Obraz zawierający zrzut ekranu, symbol, Prostokąt, design&#10;&#10;Zawartość wygenerowana przez AI może być niepoprawna.">
            <a:extLst>
              <a:ext uri="{FF2B5EF4-FFF2-40B4-BE49-F238E27FC236}">
                <a16:creationId xmlns:a16="http://schemas.microsoft.com/office/drawing/2014/main" id="{5FF15501-BC39-7029-03F3-0A5053D4D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5516" y="2632357"/>
            <a:ext cx="1643651" cy="1019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798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err="1"/>
              <a:t>Evaluation</a:t>
            </a:r>
            <a:r>
              <a:rPr lang="sk-SK" b="1"/>
              <a:t> </a:t>
            </a:r>
            <a:r>
              <a:rPr lang="sk-SK" b="1" err="1"/>
              <a:t>Steps</a:t>
            </a:r>
            <a:r>
              <a:rPr lang="sk-SK" b="1"/>
              <a:t> </a:t>
            </a:r>
            <a:r>
              <a:rPr lang="sk-SK" b="1" err="1"/>
              <a:t>of</a:t>
            </a:r>
            <a:r>
              <a:rPr lang="sk-SK" b="1"/>
              <a:t> </a:t>
            </a:r>
            <a:r>
              <a:rPr lang="sk-SK" b="1" err="1"/>
              <a:t>our</a:t>
            </a:r>
            <a:r>
              <a:rPr lang="sk-SK" b="1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b="1"/>
              <a:t>PARTICLE FREE LYSATE – </a:t>
            </a:r>
            <a:r>
              <a:rPr lang="sk-SK" b="1" err="1"/>
              <a:t>o-NPG-test</a:t>
            </a:r>
            <a:r>
              <a:rPr lang="sk-SK" b="1"/>
              <a:t> (</a:t>
            </a:r>
            <a:r>
              <a:rPr lang="sk-SK" b="1" err="1"/>
              <a:t>enzymatic</a:t>
            </a:r>
            <a:r>
              <a:rPr lang="sk-SK" b="1"/>
              <a:t> </a:t>
            </a:r>
            <a:r>
              <a:rPr lang="sk-SK" b="1" err="1"/>
              <a:t>activity</a:t>
            </a:r>
            <a:r>
              <a:rPr lang="sk-SK" b="1"/>
              <a:t> </a:t>
            </a:r>
            <a:r>
              <a:rPr lang="sk-SK" b="1" err="1"/>
              <a:t>assay</a:t>
            </a:r>
            <a:r>
              <a:rPr lang="sk-SK" b="1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ANION EXCHANGE CHROMATOGRAPHY (AEXC) – </a:t>
            </a:r>
            <a:r>
              <a:rPr lang="sk-SK" err="1"/>
              <a:t>o-NPG</a:t>
            </a:r>
            <a:r>
              <a:rPr lang="sk-SK"/>
              <a:t> + </a:t>
            </a:r>
            <a:r>
              <a:rPr lang="sk-SK" err="1"/>
              <a:t>photometer</a:t>
            </a:r>
            <a:r>
              <a:rPr lang="sk-SK"/>
              <a:t> (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assay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SDS – PAGE – </a:t>
            </a:r>
            <a:r>
              <a:rPr lang="sk-SK" err="1"/>
              <a:t>gel</a:t>
            </a:r>
            <a:r>
              <a:rPr lang="sk-SK"/>
              <a:t> + </a:t>
            </a:r>
            <a:r>
              <a:rPr lang="sk-SK" err="1"/>
              <a:t>calibration</a:t>
            </a:r>
            <a:r>
              <a:rPr lang="sk-SK"/>
              <a:t> </a:t>
            </a:r>
            <a:r>
              <a:rPr lang="sk-SK" err="1"/>
              <a:t>line</a:t>
            </a:r>
            <a:r>
              <a:rPr lang="sk-SK"/>
              <a:t> (</a:t>
            </a:r>
            <a:r>
              <a:rPr lang="sk-SK" err="1"/>
              <a:t>purity</a:t>
            </a:r>
            <a:r>
              <a:rPr lang="sk-SK"/>
              <a:t>, </a:t>
            </a:r>
            <a:r>
              <a:rPr lang="sk-SK" err="1"/>
              <a:t>molecular</a:t>
            </a:r>
            <a:r>
              <a:rPr lang="sk-SK"/>
              <a:t> </a:t>
            </a:r>
            <a:r>
              <a:rPr lang="sk-SK" err="1"/>
              <a:t>weight</a:t>
            </a:r>
            <a:r>
              <a:rPr lang="sk-SK"/>
              <a:t> – </a:t>
            </a:r>
            <a:r>
              <a:rPr lang="sk-SK" err="1"/>
              <a:t>lactase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RAW MILK TEST – </a:t>
            </a:r>
            <a:r>
              <a:rPr lang="sk-SK" err="1"/>
              <a:t>colour</a:t>
            </a:r>
            <a:r>
              <a:rPr lang="sk-SK"/>
              <a:t> </a:t>
            </a:r>
            <a:r>
              <a:rPr lang="sk-SK" err="1"/>
              <a:t>change</a:t>
            </a:r>
            <a:r>
              <a:rPr lang="sk-SK"/>
              <a:t> (</a:t>
            </a:r>
            <a:r>
              <a:rPr lang="sk-SK" err="1"/>
              <a:t>conc</a:t>
            </a:r>
            <a:r>
              <a:rPr lang="sk-SK"/>
              <a:t>. </a:t>
            </a:r>
            <a:r>
              <a:rPr lang="sk-SK" err="1"/>
              <a:t>of</a:t>
            </a:r>
            <a:r>
              <a:rPr lang="sk-SK"/>
              <a:t> </a:t>
            </a:r>
            <a:r>
              <a:rPr lang="sk-SK" err="1"/>
              <a:t>glucose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56735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8854" cy="1325563"/>
          </a:xfrm>
        </p:spPr>
        <p:txBody>
          <a:bodyPr/>
          <a:lstStyle/>
          <a:p>
            <a:r>
              <a:rPr lang="sk-SK" b="1"/>
              <a:t>O-NPG-TEST </a:t>
            </a:r>
            <a:r>
              <a:rPr lang="sk-SK" b="1" err="1"/>
              <a:t>of</a:t>
            </a:r>
            <a:r>
              <a:rPr lang="sk-SK" b="1"/>
              <a:t> 1:10 </a:t>
            </a:r>
            <a:r>
              <a:rPr lang="sk-SK" b="1" err="1"/>
              <a:t>diluted</a:t>
            </a:r>
            <a:r>
              <a:rPr lang="sk-SK" b="1"/>
              <a:t> </a:t>
            </a:r>
            <a:r>
              <a:rPr lang="sk-SK" b="1" err="1"/>
              <a:t>Particle</a:t>
            </a:r>
            <a:r>
              <a:rPr lang="sk-SK" b="1"/>
              <a:t> </a:t>
            </a:r>
            <a:r>
              <a:rPr lang="sk-SK" b="1" err="1"/>
              <a:t>Free</a:t>
            </a:r>
            <a:r>
              <a:rPr lang="sk-SK" b="1"/>
              <a:t> </a:t>
            </a:r>
            <a:r>
              <a:rPr lang="sk-SK" b="1" err="1"/>
              <a:t>Lysate</a:t>
            </a:r>
            <a:endParaRPr lang="sk-SK" b="1"/>
          </a:p>
        </p:txBody>
      </p:sp>
      <p:sp>
        <p:nvSpPr>
          <p:cNvPr id="4" name="BlokTextu 3"/>
          <p:cNvSpPr txBox="1"/>
          <p:nvPr/>
        </p:nvSpPr>
        <p:spPr>
          <a:xfrm>
            <a:off x="937548" y="1692843"/>
            <a:ext cx="9595413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k-SK" sz="2800"/>
              <a:t>Test 50 </a:t>
            </a:r>
            <a:r>
              <a:rPr lang="sk-SK" sz="2800">
                <a:sym typeface="Symbol"/>
              </a:rPr>
              <a:t>L </a:t>
            </a:r>
            <a:r>
              <a:rPr lang="sk-SK" sz="2800" err="1">
                <a:sym typeface="Symbol"/>
              </a:rPr>
              <a:t>supernatant</a:t>
            </a:r>
            <a:r>
              <a:rPr lang="sk-SK" sz="2800">
                <a:sym typeface="Symbol"/>
              </a:rPr>
              <a:t> + 500 L </a:t>
            </a:r>
            <a:r>
              <a:rPr lang="sk-SK" sz="2800" err="1">
                <a:sym typeface="Symbol"/>
              </a:rPr>
              <a:t>o-NPG-solution</a:t>
            </a:r>
            <a:r>
              <a:rPr lang="sk-SK" sz="2800">
                <a:sym typeface="Symbol"/>
              </a:rPr>
              <a:t>.</a:t>
            </a:r>
          </a:p>
          <a:p>
            <a:endParaRPr lang="sk-SK" sz="2800" b="1"/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/>
              <a:t>Observation: </a:t>
            </a:r>
            <a:r>
              <a:rPr lang="sk-SK" sz="2800"/>
              <a:t>yellow colour of the solution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2800" b="1"/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 err="1"/>
              <a:t>Evaluation</a:t>
            </a:r>
            <a:r>
              <a:rPr lang="sk-SK" sz="2800" b="1"/>
              <a:t>: </a:t>
            </a:r>
            <a:r>
              <a:rPr lang="sk-SK" sz="2800">
                <a:sym typeface="Symbol"/>
              </a:rPr>
              <a:t>(14) </a:t>
            </a:r>
            <a:r>
              <a:rPr lang="sk-SK" sz="2800" err="1">
                <a:sym typeface="Symbol"/>
              </a:rPr>
              <a:t>bond</a:t>
            </a:r>
            <a:r>
              <a:rPr lang="sk-SK" sz="2800">
                <a:sym typeface="Symbol"/>
              </a:rPr>
              <a:t> was </a:t>
            </a:r>
            <a:r>
              <a:rPr lang="sk-SK" sz="2800" err="1">
                <a:sym typeface="Symbol"/>
              </a:rPr>
              <a:t>broken</a:t>
            </a:r>
            <a:r>
              <a:rPr lang="sk-SK" sz="2800" dirty="0">
                <a:sym typeface="Symbol"/>
              </a:rPr>
              <a:t> </a:t>
            </a:r>
            <a:r>
              <a:rPr lang="sk-SK" sz="2800" err="1">
                <a:sym typeface="Symbol"/>
              </a:rPr>
              <a:t>down</a:t>
            </a:r>
            <a:endParaRPr lang="sk-SK" sz="2800">
              <a:sym typeface="Symbol"/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2800" b="1"/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 err="1"/>
              <a:t>Conclusion</a:t>
            </a:r>
            <a:r>
              <a:rPr lang="sk-SK" sz="2800" b="1"/>
              <a:t>: </a:t>
            </a:r>
            <a:r>
              <a:rPr lang="sk-SK" sz="2800" err="1"/>
              <a:t>lactase</a:t>
            </a:r>
            <a:r>
              <a:rPr lang="sk-SK" sz="2800" dirty="0"/>
              <a:t> </a:t>
            </a:r>
            <a:r>
              <a:rPr lang="sk-SK" sz="2800" err="1"/>
              <a:t>is</a:t>
            </a:r>
            <a:r>
              <a:rPr lang="sk-SK" sz="2800"/>
              <a:t> present. </a:t>
            </a:r>
          </a:p>
          <a:p>
            <a:r>
              <a:rPr lang="sk-SK" sz="2800">
                <a:sym typeface="Symbol"/>
              </a:rPr>
              <a:t></a:t>
            </a:r>
            <a:r>
              <a:rPr lang="sk-SK" sz="2800" dirty="0">
                <a:sym typeface="Symbol"/>
              </a:rPr>
              <a:t> </a:t>
            </a:r>
            <a:r>
              <a:rPr lang="sk-SK" sz="2800" err="1"/>
              <a:t>We</a:t>
            </a:r>
            <a:r>
              <a:rPr lang="sk-SK" sz="2800"/>
              <a:t> can </a:t>
            </a:r>
            <a:r>
              <a:rPr lang="sk-SK" sz="2800" err="1"/>
              <a:t>start</a:t>
            </a:r>
            <a:r>
              <a:rPr lang="sk-SK" sz="2800"/>
              <a:t> AEXC.</a:t>
            </a:r>
            <a:endParaRPr lang="sk-SK" sz="2800" b="1"/>
          </a:p>
          <a:p>
            <a:pPr marL="285750" indent="-285750">
              <a:buFont typeface="Arial" pitchFamily="34" charset="0"/>
              <a:buChar char="•"/>
            </a:pPr>
            <a:endParaRPr lang="sk-SK" sz="2800" b="1"/>
          </a:p>
          <a:p>
            <a:pPr marL="285750" indent="-285750">
              <a:buFont typeface="Arial" pitchFamily="34" charset="0"/>
              <a:buChar char="•"/>
            </a:pPr>
            <a:endParaRPr lang="sk-SK" sz="2800" b="1"/>
          </a:p>
        </p:txBody>
      </p:sp>
      <p:pic>
        <p:nvPicPr>
          <p:cNvPr id="3" name="Obraz 2" descr="Obraz zawierający w pomieszczeniu, Sprzęt laboratoryjny, butelka, Przezroczysty materiał&#10;&#10;Zawartość wygenerowana przez AI może być niepoprawna.">
            <a:extLst>
              <a:ext uri="{FF2B5EF4-FFF2-40B4-BE49-F238E27FC236}">
                <a16:creationId xmlns:a16="http://schemas.microsoft.com/office/drawing/2014/main" id="{B46A0433-CD9C-2BB5-24BF-5D4532130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67" t="20601" r="15112" b="20325"/>
          <a:stretch>
            <a:fillRect/>
          </a:stretch>
        </p:blipFill>
        <p:spPr>
          <a:xfrm rot="5400000">
            <a:off x="7827151" y="2574947"/>
            <a:ext cx="4309862" cy="320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7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err="1"/>
              <a:t>Evaluation</a:t>
            </a:r>
            <a:r>
              <a:rPr lang="sk-SK" b="1"/>
              <a:t> </a:t>
            </a:r>
            <a:r>
              <a:rPr lang="sk-SK" b="1" err="1"/>
              <a:t>Steps</a:t>
            </a:r>
            <a:r>
              <a:rPr lang="sk-SK" b="1"/>
              <a:t> </a:t>
            </a:r>
            <a:r>
              <a:rPr lang="sk-SK" b="1" err="1"/>
              <a:t>of</a:t>
            </a:r>
            <a:r>
              <a:rPr lang="sk-SK" b="1"/>
              <a:t> </a:t>
            </a:r>
            <a:r>
              <a:rPr lang="sk-SK" b="1" err="1"/>
              <a:t>our</a:t>
            </a:r>
            <a:r>
              <a:rPr lang="sk-SK" b="1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/>
              <a:t>PARTICLE FREE LYSATE – </a:t>
            </a:r>
            <a:r>
              <a:rPr lang="sk-SK" err="1"/>
              <a:t>o-NPG-test</a:t>
            </a:r>
            <a:r>
              <a:rPr lang="sk-SK"/>
              <a:t> (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assay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b="1"/>
              <a:t>ANION EXCHANGE CHROMATOGRAPHY (AEXC) – </a:t>
            </a:r>
            <a:r>
              <a:rPr lang="sk-SK" b="1" err="1"/>
              <a:t>o-NPG</a:t>
            </a:r>
            <a:r>
              <a:rPr lang="sk-SK" b="1"/>
              <a:t> + </a:t>
            </a:r>
            <a:r>
              <a:rPr lang="sk-SK" b="1" err="1"/>
              <a:t>photometer</a:t>
            </a:r>
            <a:r>
              <a:rPr lang="sk-SK" b="1"/>
              <a:t> (</a:t>
            </a:r>
            <a:r>
              <a:rPr lang="sk-SK" b="1" err="1"/>
              <a:t>enzymatic</a:t>
            </a:r>
            <a:r>
              <a:rPr lang="sk-SK" b="1"/>
              <a:t> </a:t>
            </a:r>
            <a:r>
              <a:rPr lang="sk-SK" b="1" err="1"/>
              <a:t>activity</a:t>
            </a:r>
            <a:r>
              <a:rPr lang="sk-SK" b="1"/>
              <a:t> </a:t>
            </a:r>
            <a:r>
              <a:rPr lang="sk-SK" b="1" err="1"/>
              <a:t>assay</a:t>
            </a:r>
            <a:r>
              <a:rPr lang="sk-SK" b="1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SDS – PAGE – </a:t>
            </a:r>
            <a:r>
              <a:rPr lang="sk-SK" err="1"/>
              <a:t>gel</a:t>
            </a:r>
            <a:r>
              <a:rPr lang="sk-SK"/>
              <a:t> + </a:t>
            </a:r>
            <a:r>
              <a:rPr lang="sk-SK" err="1"/>
              <a:t>calibration</a:t>
            </a:r>
            <a:r>
              <a:rPr lang="sk-SK"/>
              <a:t> </a:t>
            </a:r>
            <a:r>
              <a:rPr lang="sk-SK" err="1"/>
              <a:t>line</a:t>
            </a:r>
            <a:r>
              <a:rPr lang="sk-SK"/>
              <a:t> (</a:t>
            </a:r>
            <a:r>
              <a:rPr lang="sk-SK" err="1"/>
              <a:t>purity</a:t>
            </a:r>
            <a:r>
              <a:rPr lang="sk-SK"/>
              <a:t>, </a:t>
            </a:r>
            <a:r>
              <a:rPr lang="sk-SK" err="1"/>
              <a:t>molecular</a:t>
            </a:r>
            <a:r>
              <a:rPr lang="sk-SK"/>
              <a:t> </a:t>
            </a:r>
            <a:r>
              <a:rPr lang="sk-SK" err="1"/>
              <a:t>weight</a:t>
            </a:r>
            <a:r>
              <a:rPr lang="sk-SK"/>
              <a:t> – </a:t>
            </a:r>
            <a:r>
              <a:rPr lang="sk-SK" err="1"/>
              <a:t>lactase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RAW MILK TEST – </a:t>
            </a:r>
            <a:r>
              <a:rPr lang="sk-SK" err="1"/>
              <a:t>colour</a:t>
            </a:r>
            <a:r>
              <a:rPr lang="sk-SK"/>
              <a:t> </a:t>
            </a:r>
            <a:r>
              <a:rPr lang="sk-SK" err="1"/>
              <a:t>change</a:t>
            </a:r>
            <a:r>
              <a:rPr lang="sk-SK"/>
              <a:t> (</a:t>
            </a:r>
            <a:r>
              <a:rPr lang="sk-SK" err="1"/>
              <a:t>conc</a:t>
            </a:r>
            <a:r>
              <a:rPr lang="sk-SK"/>
              <a:t>. </a:t>
            </a:r>
            <a:r>
              <a:rPr lang="sk-SK" err="1"/>
              <a:t>of</a:t>
            </a:r>
            <a:r>
              <a:rPr lang="sk-SK"/>
              <a:t> </a:t>
            </a:r>
            <a:r>
              <a:rPr lang="sk-SK" err="1"/>
              <a:t>glucose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2420449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6141" y="-4669"/>
            <a:ext cx="10515600" cy="1325563"/>
          </a:xfrm>
        </p:spPr>
        <p:txBody>
          <a:bodyPr/>
          <a:lstStyle/>
          <a:p>
            <a:r>
              <a:rPr lang="sk-SK" b="1"/>
              <a:t>ANION EXCHANGE CHROMATOGRAPHY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43918" y="1131001"/>
            <a:ext cx="11297004" cy="53150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k-SK">
                <a:ea typeface="Calibri"/>
                <a:cs typeface="Calibri"/>
              </a:rPr>
              <a:t>O-NPG-test measured by photometer – enzymatic activity measurement</a:t>
            </a:r>
          </a:p>
          <a:p>
            <a:pPr marL="0" indent="0">
              <a:buNone/>
            </a:pPr>
            <a:r>
              <a:rPr lang="sk-SK">
                <a:ea typeface="Calibri"/>
                <a:cs typeface="Calibri"/>
              </a:rPr>
              <a:t>Test 50 L eluate + 800 L o-NPG-solution.</a:t>
            </a:r>
          </a:p>
          <a:p>
            <a:pPr marL="0" indent="0">
              <a:buNone/>
            </a:pPr>
            <a:endParaRPr lang="sk-SK" dirty="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sk-SK" b="1">
                <a:ea typeface="Calibri"/>
                <a:cs typeface="Calibri"/>
              </a:rPr>
              <a:t>Observation: </a:t>
            </a:r>
            <a:r>
              <a:rPr lang="sk-SK">
                <a:ea typeface="Calibri"/>
                <a:cs typeface="Calibri"/>
              </a:rPr>
              <a:t>photometric results</a:t>
            </a:r>
          </a:p>
          <a:p>
            <a:pPr>
              <a:buFont typeface="Arial"/>
              <a:buChar char="•"/>
            </a:pPr>
            <a:r>
              <a:rPr lang="sk-SK" b="1">
                <a:ea typeface="Calibri"/>
                <a:cs typeface="Calibri"/>
              </a:rPr>
              <a:t>Evaluation: </a:t>
            </a:r>
            <a:r>
              <a:rPr lang="sk-SK">
                <a:ea typeface="Calibri"/>
                <a:cs typeface="Calibri"/>
              </a:rPr>
              <a:t>Excel diagram</a:t>
            </a:r>
          </a:p>
          <a:p>
            <a:pPr>
              <a:buFont typeface="Arial"/>
              <a:buChar char="•"/>
            </a:pPr>
            <a:r>
              <a:rPr lang="sk-SK" b="1">
                <a:ea typeface="Calibri"/>
                <a:cs typeface="Calibri"/>
              </a:rPr>
              <a:t>Conclusion: </a:t>
            </a:r>
            <a:r>
              <a:rPr lang="sk-SK">
                <a:ea typeface="Calibri"/>
                <a:cs typeface="Calibri"/>
              </a:rPr>
              <a:t>the highest 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>
                <a:ea typeface="Calibri"/>
                <a:cs typeface="Calibri"/>
              </a:rPr>
              <a:t>lactase activity was in the 25% eluate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5" name="Obraz 4" descr="Obraz zawierający tekst, linia, Wykres, zrzut ekranu&#10;&#10;Zawartość wygenerowana przez AI może być niepoprawna.">
            <a:extLst>
              <a:ext uri="{FF2B5EF4-FFF2-40B4-BE49-F238E27FC236}">
                <a16:creationId xmlns:a16="http://schemas.microsoft.com/office/drawing/2014/main" id="{8297673B-88EC-9A2B-9735-3586B1BA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245" y="1799883"/>
            <a:ext cx="5636942" cy="3454719"/>
          </a:xfrm>
          <a:prstGeom prst="rect">
            <a:avLst/>
          </a:prstGeom>
        </p:spPr>
      </p:pic>
      <p:pic>
        <p:nvPicPr>
          <p:cNvPr id="6" name="Obraz 5" descr="Obraz zawierający tekst, zrzut ekranu, diagram, numer&#10;&#10;Zawartość wygenerowana przez AI może być niepoprawna.">
            <a:extLst>
              <a:ext uri="{FF2B5EF4-FFF2-40B4-BE49-F238E27FC236}">
                <a16:creationId xmlns:a16="http://schemas.microsoft.com/office/drawing/2014/main" id="{6CB44E33-3348-B0FA-597C-9C1C163F2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20" t="36710" r="46232" b="46732"/>
          <a:stretch>
            <a:fillRect/>
          </a:stretch>
        </p:blipFill>
        <p:spPr>
          <a:xfrm>
            <a:off x="246529" y="5246758"/>
            <a:ext cx="7272631" cy="149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37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err="1"/>
              <a:t>Evaluation</a:t>
            </a:r>
            <a:r>
              <a:rPr lang="sk-SK" b="1"/>
              <a:t> </a:t>
            </a:r>
            <a:r>
              <a:rPr lang="sk-SK" b="1" err="1"/>
              <a:t>Steps</a:t>
            </a:r>
            <a:r>
              <a:rPr lang="sk-SK" b="1"/>
              <a:t> </a:t>
            </a:r>
            <a:r>
              <a:rPr lang="sk-SK" b="1" err="1"/>
              <a:t>of</a:t>
            </a:r>
            <a:r>
              <a:rPr lang="sk-SK" b="1"/>
              <a:t> </a:t>
            </a:r>
            <a:r>
              <a:rPr lang="sk-SK" b="1" err="1"/>
              <a:t>our</a:t>
            </a:r>
            <a:r>
              <a:rPr lang="sk-SK" b="1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/>
              <a:t>PARTICLE FREE LYSATE – </a:t>
            </a:r>
            <a:r>
              <a:rPr lang="sk-SK" err="1"/>
              <a:t>o-NPG-test</a:t>
            </a:r>
            <a:r>
              <a:rPr lang="sk-SK"/>
              <a:t> (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assay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ANION EXCHANGE CHROMATOGRAPHY (AEXC) – </a:t>
            </a:r>
            <a:r>
              <a:rPr lang="sk-SK" err="1"/>
              <a:t>o-NPG</a:t>
            </a:r>
            <a:r>
              <a:rPr lang="sk-SK"/>
              <a:t> + </a:t>
            </a:r>
            <a:r>
              <a:rPr lang="sk-SK" err="1"/>
              <a:t>photometer</a:t>
            </a:r>
            <a:r>
              <a:rPr lang="sk-SK"/>
              <a:t> (</a:t>
            </a:r>
            <a:r>
              <a:rPr lang="sk-SK" err="1"/>
              <a:t>enzymatic</a:t>
            </a:r>
            <a:r>
              <a:rPr lang="sk-SK"/>
              <a:t> </a:t>
            </a:r>
            <a:r>
              <a:rPr lang="sk-SK" err="1"/>
              <a:t>activity</a:t>
            </a:r>
            <a:r>
              <a:rPr lang="sk-SK"/>
              <a:t> </a:t>
            </a:r>
            <a:r>
              <a:rPr lang="sk-SK" err="1"/>
              <a:t>assay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b="1"/>
              <a:t>SDS – PAGE – </a:t>
            </a:r>
            <a:r>
              <a:rPr lang="sk-SK" b="1" err="1"/>
              <a:t>gel</a:t>
            </a:r>
            <a:r>
              <a:rPr lang="sk-SK" b="1"/>
              <a:t> + </a:t>
            </a:r>
            <a:r>
              <a:rPr lang="sk-SK" b="1" err="1"/>
              <a:t>calibration</a:t>
            </a:r>
            <a:r>
              <a:rPr lang="sk-SK" b="1"/>
              <a:t> </a:t>
            </a:r>
            <a:r>
              <a:rPr lang="sk-SK" b="1" err="1"/>
              <a:t>line</a:t>
            </a:r>
            <a:r>
              <a:rPr lang="sk-SK" b="1"/>
              <a:t> (</a:t>
            </a:r>
            <a:r>
              <a:rPr lang="sk-SK" b="1" err="1"/>
              <a:t>purity</a:t>
            </a:r>
            <a:r>
              <a:rPr lang="sk-SK" b="1"/>
              <a:t>, </a:t>
            </a:r>
            <a:r>
              <a:rPr lang="sk-SK" b="1" err="1"/>
              <a:t>molecular</a:t>
            </a:r>
            <a:r>
              <a:rPr lang="sk-SK" b="1"/>
              <a:t> </a:t>
            </a:r>
            <a:r>
              <a:rPr lang="sk-SK" b="1" err="1"/>
              <a:t>weight</a:t>
            </a:r>
            <a:r>
              <a:rPr lang="sk-SK" b="1"/>
              <a:t> – </a:t>
            </a:r>
            <a:r>
              <a:rPr lang="sk-SK" b="1" err="1"/>
              <a:t>lactase</a:t>
            </a:r>
            <a:r>
              <a:rPr lang="sk-SK" b="1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RAW MILK TEST – </a:t>
            </a:r>
            <a:r>
              <a:rPr lang="sk-SK" err="1"/>
              <a:t>colour</a:t>
            </a:r>
            <a:r>
              <a:rPr lang="sk-SK"/>
              <a:t> </a:t>
            </a:r>
            <a:r>
              <a:rPr lang="sk-SK" err="1"/>
              <a:t>change</a:t>
            </a:r>
            <a:r>
              <a:rPr lang="sk-SK"/>
              <a:t> (</a:t>
            </a:r>
            <a:r>
              <a:rPr lang="sk-SK" err="1"/>
              <a:t>conc</a:t>
            </a:r>
            <a:r>
              <a:rPr lang="sk-SK"/>
              <a:t>. </a:t>
            </a:r>
            <a:r>
              <a:rPr lang="sk-SK" err="1"/>
              <a:t>of</a:t>
            </a:r>
            <a:r>
              <a:rPr lang="sk-SK"/>
              <a:t> </a:t>
            </a:r>
            <a:r>
              <a:rPr lang="sk-SK" err="1"/>
              <a:t>glucose</a:t>
            </a:r>
            <a:r>
              <a:rPr lang="sk-SK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4280730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/>
              <a:t>SDS - PAGE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98995" y="1541846"/>
            <a:ext cx="10515600" cy="498597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sk-SK" b="1"/>
              <a:t>MARKER</a:t>
            </a:r>
          </a:p>
          <a:p>
            <a:pPr marL="0" indent="0">
              <a:buNone/>
            </a:pPr>
            <a:r>
              <a:rPr lang="sk-SK" b="1"/>
              <a:t>S1: </a:t>
            </a:r>
            <a:r>
              <a:rPr lang="sk-SK" err="1"/>
              <a:t>lysate</a:t>
            </a:r>
            <a:r>
              <a:rPr lang="sk-SK"/>
              <a:t> (</a:t>
            </a:r>
            <a:r>
              <a:rPr lang="sk-SK" err="1"/>
              <a:t>dilution</a:t>
            </a:r>
            <a:r>
              <a:rPr lang="sk-SK"/>
              <a:t> </a:t>
            </a:r>
            <a:r>
              <a:rPr lang="sk-SK" err="1"/>
              <a:t>factor</a:t>
            </a:r>
            <a:r>
              <a:rPr lang="sk-SK"/>
              <a:t> 10)</a:t>
            </a:r>
          </a:p>
          <a:p>
            <a:pPr marL="0" indent="0">
              <a:buNone/>
            </a:pPr>
            <a:r>
              <a:rPr lang="sk-SK" b="1"/>
              <a:t>S2: </a:t>
            </a:r>
            <a:r>
              <a:rPr lang="sk-SK" err="1"/>
              <a:t>loading</a:t>
            </a:r>
            <a:r>
              <a:rPr lang="sk-SK"/>
              <a:t> </a:t>
            </a:r>
            <a:r>
              <a:rPr lang="sk-SK" err="1"/>
              <a:t>flow</a:t>
            </a:r>
            <a:r>
              <a:rPr lang="sk-SK"/>
              <a:t> </a:t>
            </a:r>
            <a:r>
              <a:rPr lang="sk-SK" err="1"/>
              <a:t>through</a:t>
            </a:r>
            <a:endParaRPr lang="sk-SK"/>
          </a:p>
          <a:p>
            <a:pPr marL="0" indent="0">
              <a:buNone/>
            </a:pPr>
            <a:r>
              <a:rPr lang="sk-SK" b="1"/>
              <a:t>S3: </a:t>
            </a:r>
            <a:r>
              <a:rPr lang="sk-SK" err="1"/>
              <a:t>washing</a:t>
            </a:r>
            <a:r>
              <a:rPr lang="sk-SK"/>
              <a:t> step</a:t>
            </a:r>
          </a:p>
          <a:p>
            <a:pPr marL="0" indent="0">
              <a:buNone/>
            </a:pPr>
            <a:r>
              <a:rPr lang="sk-SK" b="1"/>
              <a:t>S4: </a:t>
            </a:r>
            <a:r>
              <a:rPr lang="sk-SK" err="1"/>
              <a:t>eluate</a:t>
            </a:r>
            <a:r>
              <a:rPr lang="sk-SK"/>
              <a:t> 10%</a:t>
            </a:r>
          </a:p>
          <a:p>
            <a:pPr marL="0" indent="0">
              <a:buNone/>
            </a:pPr>
            <a:r>
              <a:rPr lang="sk-SK" b="1"/>
              <a:t>S5: </a:t>
            </a:r>
            <a:r>
              <a:rPr lang="sk-SK" err="1"/>
              <a:t>eluate</a:t>
            </a:r>
            <a:r>
              <a:rPr lang="sk-SK"/>
              <a:t> 25%</a:t>
            </a:r>
          </a:p>
          <a:p>
            <a:pPr marL="0" indent="0">
              <a:buNone/>
            </a:pPr>
            <a:r>
              <a:rPr lang="sk-SK" b="1"/>
              <a:t>S6: </a:t>
            </a:r>
            <a:r>
              <a:rPr lang="sk-SK" err="1"/>
              <a:t>eluate</a:t>
            </a:r>
            <a:r>
              <a:rPr lang="sk-SK"/>
              <a:t> 100%</a:t>
            </a:r>
          </a:p>
          <a:p>
            <a:r>
              <a:rPr lang="sk-SK"/>
              <a:t>There are 8 bands in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mixture</a:t>
            </a:r>
            <a:br>
              <a:rPr lang="sk-SK"/>
            </a:br>
            <a:r>
              <a:rPr lang="sk-SK" err="1"/>
              <a:t>containing</a:t>
            </a:r>
            <a:r>
              <a:rPr lang="sk-SK"/>
              <a:t> lactase</a:t>
            </a:r>
            <a:endParaRPr lang="sk-SK">
              <a:ea typeface="Calibri"/>
              <a:cs typeface="Calibri"/>
            </a:endParaRPr>
          </a:p>
          <a:p>
            <a:r>
              <a:rPr lang="sk-SK" b="1" err="1"/>
              <a:t>Conclusion</a:t>
            </a:r>
            <a:r>
              <a:rPr lang="sk-SK" b="1"/>
              <a:t>: </a:t>
            </a:r>
            <a:r>
              <a:rPr lang="sk-SK"/>
              <a:t>by AEXC </a:t>
            </a:r>
            <a:r>
              <a:rPr lang="sk-SK" err="1"/>
              <a:t>we</a:t>
            </a:r>
            <a:r>
              <a:rPr lang="sk-SK"/>
              <a:t> </a:t>
            </a:r>
            <a:r>
              <a:rPr lang="sk-SK" err="1"/>
              <a:t>reduced</a:t>
            </a:r>
            <a:r>
              <a:rPr lang="sk-SK"/>
              <a:t> </a:t>
            </a:r>
            <a:r>
              <a:rPr lang="sk-SK" err="1"/>
              <a:t>the</a:t>
            </a:r>
            <a:br>
              <a:rPr lang="sk-SK"/>
            </a:br>
            <a:r>
              <a:rPr lang="sk-SK" err="1"/>
              <a:t>number</a:t>
            </a:r>
            <a:r>
              <a:rPr lang="sk-SK"/>
              <a:t> </a:t>
            </a:r>
            <a:r>
              <a:rPr lang="sk-SK" err="1"/>
              <a:t>of</a:t>
            </a:r>
            <a:r>
              <a:rPr lang="sk-SK"/>
              <a:t> </a:t>
            </a:r>
            <a:r>
              <a:rPr lang="sk-SK" err="1"/>
              <a:t>proteins</a:t>
            </a:r>
            <a:r>
              <a:rPr lang="sk-SK"/>
              <a:t> in </a:t>
            </a:r>
            <a:r>
              <a:rPr lang="sk-SK" err="1"/>
              <a:t>our</a:t>
            </a:r>
            <a:r>
              <a:rPr lang="sk-SK"/>
              <a:t> </a:t>
            </a:r>
            <a:r>
              <a:rPr lang="sk-SK" err="1"/>
              <a:t>sample</a:t>
            </a:r>
            <a:r>
              <a:rPr lang="sk-SK"/>
              <a:t> to </a:t>
            </a:r>
            <a:br>
              <a:rPr lang="sk-SK"/>
            </a:br>
            <a:r>
              <a:rPr lang="sk-SK"/>
              <a:t>8 no. of </a:t>
            </a:r>
            <a:r>
              <a:rPr lang="sk-SK" err="1"/>
              <a:t>proteins</a:t>
            </a:r>
            <a:r>
              <a:rPr lang="sk-SK"/>
              <a:t> (</a:t>
            </a:r>
            <a:r>
              <a:rPr lang="sk-SK" err="1"/>
              <a:t>starting</a:t>
            </a:r>
            <a:r>
              <a:rPr lang="sk-SK"/>
              <a:t> </a:t>
            </a:r>
            <a:r>
              <a:rPr lang="sk-SK" err="1"/>
              <a:t>with</a:t>
            </a:r>
            <a:r>
              <a:rPr lang="sk-SK"/>
              <a:t> 3000)</a:t>
            </a:r>
          </a:p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endParaRPr lang="sk-SK"/>
          </a:p>
        </p:txBody>
      </p:sp>
      <p:pic>
        <p:nvPicPr>
          <p:cNvPr id="4" name="Obraz 3" descr="Obraz zawierający tekst, kij mierniczy, linijka&#10;&#10;Zawartość wygenerowana przez AI może być niepoprawna.">
            <a:extLst>
              <a:ext uri="{FF2B5EF4-FFF2-40B4-BE49-F238E27FC236}">
                <a16:creationId xmlns:a16="http://schemas.microsoft.com/office/drawing/2014/main" id="{2D59C7CE-D771-CA36-873F-91CBDBD45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614" y="773206"/>
            <a:ext cx="5532715" cy="53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4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/>
              <a:t>SDS - PAGE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98995" y="1541846"/>
            <a:ext cx="10515600" cy="49859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sk-SK" b="1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b="1">
                <a:ea typeface="Calibri"/>
                <a:cs typeface="Calibri"/>
              </a:rPr>
              <a:t>Lactase is marked with red circles.</a:t>
            </a:r>
            <a:endParaRPr lang="sk-SK"/>
          </a:p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endParaRPr lang="sk-SK"/>
          </a:p>
        </p:txBody>
      </p:sp>
      <p:pic>
        <p:nvPicPr>
          <p:cNvPr id="5" name="Obraz 4" descr="Obraz zawierający tekst, kij mierniczy&#10;&#10;Zawartość wygenerowana przez AI może być niepoprawna.">
            <a:extLst>
              <a:ext uri="{FF2B5EF4-FFF2-40B4-BE49-F238E27FC236}">
                <a16:creationId xmlns:a16="http://schemas.microsoft.com/office/drawing/2014/main" id="{57FF4EFB-6E95-1276-6A0B-59E35B86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996" y="918882"/>
            <a:ext cx="5532714" cy="52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0431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15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Motív Office</vt:lpstr>
      <vt:lpstr>Summary of Results from  Group 18 Lactase Downstream Processing</vt:lpstr>
      <vt:lpstr>Group 18 + presentation of group members</vt:lpstr>
      <vt:lpstr>Evaluation Steps of our Experiment</vt:lpstr>
      <vt:lpstr>O-NPG-TEST of 1:10 diluted Particle Free Lysate</vt:lpstr>
      <vt:lpstr>Evaluation Steps of our Experiment</vt:lpstr>
      <vt:lpstr>ANION EXCHANGE CHROMATOGRAPHY</vt:lpstr>
      <vt:lpstr>Evaluation Steps of our Experiment</vt:lpstr>
      <vt:lpstr>SDS - PAGE</vt:lpstr>
      <vt:lpstr>SDS - PAGE</vt:lpstr>
      <vt:lpstr>Evaluation of the SDS – PAGE </vt:lpstr>
      <vt:lpstr>Evaluation Steps of our Experiment</vt:lpstr>
      <vt:lpstr>RAW MILK TEST</vt:lpstr>
      <vt:lpstr>Evaluation Steps of our Experiment</vt:lpstr>
      <vt:lpstr>EVALUATION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 of 1. experiment – starch metabolism</dc:title>
  <dc:creator>Učiteľ</dc:creator>
  <cp:revision>273</cp:revision>
  <dcterms:created xsi:type="dcterms:W3CDTF">2024-01-19T12:02:57Z</dcterms:created>
  <dcterms:modified xsi:type="dcterms:W3CDTF">2026-03-26T20:52:49Z</dcterms:modified>
</cp:coreProperties>
</file>