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72" r:id="rId7"/>
    <p:sldId id="281" r:id="rId8"/>
    <p:sldId id="273" r:id="rId9"/>
    <p:sldId id="283" r:id="rId10"/>
    <p:sldId id="274" r:id="rId11"/>
    <p:sldId id="282" r:id="rId12"/>
    <p:sldId id="275" r:id="rId13"/>
    <p:sldId id="284" r:id="rId14"/>
    <p:sldId id="280" r:id="rId15"/>
    <p:sldId id="276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CEFA0-ADFF-F54E-AAB1-4A499E1C30BC}" v="34" dt="2026-03-25T10:48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129" d="100"/>
          <a:sy n="129" d="100"/>
        </p:scale>
        <p:origin x="-120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Group 17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sp>
        <p:nvSpPr>
          <p:cNvPr id="7" name="BlokTextu 6"/>
          <p:cNvSpPr txBox="1"/>
          <p:nvPr/>
        </p:nvSpPr>
        <p:spPr>
          <a:xfrm rot="16200000">
            <a:off x="7010067" y="2614491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Log (</a:t>
            </a:r>
            <a:r>
              <a:rPr lang="sk-SK" sz="2400" b="1" dirty="0" err="1">
                <a:solidFill>
                  <a:schemeClr val="bg1"/>
                </a:solidFill>
              </a:rPr>
              <a:t>kDa</a:t>
            </a:r>
            <a:r>
              <a:rPr lang="sk-SK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02998" y="1834907"/>
            <a:ext cx="4854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noProof="0" dirty="0"/>
              <a:t>Identification of molecular weight of lactase subunit with our calibration line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noProof="0" dirty="0"/>
              <a:t>Migration rate: </a:t>
            </a:r>
            <a:r>
              <a:rPr lang="en-US" sz="2800" noProof="0" dirty="0"/>
              <a:t>4,0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noProof="0" dirty="0"/>
              <a:t>Molecular weight: </a:t>
            </a:r>
            <a:r>
              <a:rPr lang="en-US" sz="2800" noProof="0" dirty="0"/>
              <a:t>112 </a:t>
            </a:r>
            <a:r>
              <a:rPr lang="en-US" sz="2800" noProof="0" dirty="0" err="1"/>
              <a:t>kDa</a:t>
            </a:r>
            <a:endParaRPr lang="en-US" sz="2800" noProof="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25F6C2F-FF00-F0B7-24AF-517B1BC5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00" y="1690688"/>
            <a:ext cx="6482922" cy="36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noProof="0" dirty="0"/>
              <a:t>PARTICLE FREE LYSATE – o-NPG-test (enzymatic activity assay)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ANION EXCHANGE CHROMATOGRAPHY (AEXC) – o-NPG + photometer (enzymatic activity assay)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SDS – PAGE – gel + calibration line (purity, molecular weight – lactase)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noProof="0" dirty="0"/>
              <a:t>RAW MILK TEST – </a:t>
            </a:r>
            <a:r>
              <a:rPr lang="en-US" b="1" noProof="0" dirty="0" err="1"/>
              <a:t>colour</a:t>
            </a:r>
            <a:r>
              <a:rPr lang="en-US" b="1" noProof="0" dirty="0"/>
              <a:t> change (conc. of glucose)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919" y="369217"/>
            <a:ext cx="10515600" cy="1325563"/>
          </a:xfrm>
        </p:spPr>
        <p:txBody>
          <a:bodyPr/>
          <a:lstStyle/>
          <a:p>
            <a:r>
              <a:rPr lang="sk-SK" b="1" dirty="0"/>
              <a:t>RAW MILK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6919" y="1703430"/>
            <a:ext cx="6966759" cy="4351338"/>
          </a:xfrm>
        </p:spPr>
        <p:txBody>
          <a:bodyPr>
            <a:normAutofit/>
          </a:bodyPr>
          <a:lstStyle/>
          <a:p>
            <a:r>
              <a:rPr lang="en-US" sz="2200" b="1" noProof="0" dirty="0"/>
              <a:t>Observation: </a:t>
            </a:r>
            <a:r>
              <a:rPr lang="en-US" sz="2200" noProof="0" dirty="0"/>
              <a:t>Color of stripe after:</a:t>
            </a:r>
          </a:p>
          <a:p>
            <a:pPr marL="0" indent="0">
              <a:buNone/>
            </a:pPr>
            <a:r>
              <a:rPr lang="en-US" sz="2200" noProof="0" dirty="0"/>
              <a:t>	</a:t>
            </a:r>
            <a:r>
              <a:rPr lang="en-US" sz="2200" dirty="0"/>
              <a:t>0 minutes – yellow negative of glucose</a:t>
            </a:r>
          </a:p>
          <a:p>
            <a:pPr marL="0" indent="0">
              <a:buNone/>
            </a:pPr>
            <a:r>
              <a:rPr lang="en-US" sz="2200" noProof="0" dirty="0"/>
              <a:t>	20 minutes – yellow negative of glucose</a:t>
            </a:r>
          </a:p>
          <a:p>
            <a:pPr marL="0" indent="0">
              <a:buNone/>
            </a:pPr>
            <a:r>
              <a:rPr lang="en-US" sz="2200" dirty="0"/>
              <a:t>	40 minutes – yellow negative of glucose</a:t>
            </a:r>
          </a:p>
          <a:p>
            <a:pPr marL="0" indent="0">
              <a:buNone/>
            </a:pPr>
            <a:r>
              <a:rPr lang="en-US" sz="2200" noProof="0" dirty="0"/>
              <a:t>	30 minutes after adding more lactase – green</a:t>
            </a:r>
          </a:p>
          <a:p>
            <a:r>
              <a:rPr lang="en-US" sz="2200" b="1" noProof="0" dirty="0"/>
              <a:t>Evaluation: </a:t>
            </a:r>
            <a:r>
              <a:rPr lang="en-US" sz="2200" noProof="0" dirty="0"/>
              <a:t>after 90 minutes the amount of glucose is 2,8 mmol/L</a:t>
            </a:r>
          </a:p>
          <a:p>
            <a:r>
              <a:rPr lang="en-US" sz="2200" b="1" noProof="0" dirty="0"/>
              <a:t>Conclusion: </a:t>
            </a:r>
            <a:r>
              <a:rPr lang="en-US" sz="2200" noProof="0" dirty="0"/>
              <a:t>our isolated lactase could change raw milk </a:t>
            </a:r>
          </a:p>
          <a:p>
            <a:pPr marL="0" indent="0">
              <a:buNone/>
            </a:pPr>
            <a:r>
              <a:rPr lang="en-US" sz="2200" noProof="0" dirty="0"/>
              <a:t>containing lactose into lactose-free raw milk after adding heat and 200𝜇𝑙 of the 25% eluate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584E334-556C-EDDA-95DA-084068AB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66" y="1406127"/>
            <a:ext cx="1025510" cy="901206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CEF7D36-DBCF-111F-2F13-6970714F6D9B}"/>
              </a:ext>
            </a:extLst>
          </p:cNvPr>
          <p:cNvSpPr txBox="1"/>
          <p:nvPr/>
        </p:nvSpPr>
        <p:spPr>
          <a:xfrm>
            <a:off x="11514157" y="1747975"/>
            <a:ext cx="59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0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A86CAAB-2D06-5183-EEEC-60B5A3E74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016" y="2447026"/>
            <a:ext cx="957484" cy="1192338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CE25E575-2741-E2B5-1367-49F20E1591C3}"/>
              </a:ext>
            </a:extLst>
          </p:cNvPr>
          <p:cNvSpPr txBox="1"/>
          <p:nvPr/>
        </p:nvSpPr>
        <p:spPr>
          <a:xfrm>
            <a:off x="11449119" y="2985002"/>
            <a:ext cx="75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20</a:t>
            </a:r>
            <a:endParaRPr lang="da-DK" dirty="0"/>
          </a:p>
          <a:p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C6237EAA-E98D-FC66-16CE-DF9165B0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492" y="3814805"/>
            <a:ext cx="1119680" cy="901206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53F30A95-02F7-F2E0-2B2C-02400B4D2CC0}"/>
              </a:ext>
            </a:extLst>
          </p:cNvPr>
          <p:cNvSpPr txBox="1"/>
          <p:nvPr/>
        </p:nvSpPr>
        <p:spPr>
          <a:xfrm>
            <a:off x="11567625" y="4094191"/>
            <a:ext cx="8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</a:t>
            </a:r>
            <a:r>
              <a:rPr lang="da-DK" baseline="-25000" dirty="0"/>
              <a:t>40</a:t>
            </a:r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FBFB03C6-22D9-B7D9-DE49-45BD61C6E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552" y="4887140"/>
            <a:ext cx="1118538" cy="111853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35B15CA4-CB3A-5343-2F4B-161BB53D1CD7}"/>
              </a:ext>
            </a:extLst>
          </p:cNvPr>
          <p:cNvSpPr txBox="1"/>
          <p:nvPr/>
        </p:nvSpPr>
        <p:spPr>
          <a:xfrm>
            <a:off x="10913412" y="6005678"/>
            <a:ext cx="1201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noProof="0" dirty="0"/>
              <a:t>30 min after adding 100</a:t>
            </a:r>
            <a:r>
              <a:rPr lang="en-US" sz="1200" noProof="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1200" b="0" i="0" noProof="0" dirty="0">
                <a:solidFill>
                  <a:srgbClr val="0A0A0A"/>
                </a:solidFill>
                <a:effectLst/>
                <a:latin typeface="Google Sans"/>
              </a:rPr>
              <a:t>𝜇𝑙 more of lactase</a:t>
            </a:r>
          </a:p>
          <a:p>
            <a:r>
              <a:rPr lang="en-US" b="0" i="0" u="none" strike="noStrike" noProof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en-US" noProof="0" dirty="0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747B028B-7D5F-A8C7-3586-39CC47F21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005" y="308098"/>
            <a:ext cx="4483100" cy="144780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772F631-8747-F1EA-FD03-822B45A3C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6611" y="1329433"/>
            <a:ext cx="660400" cy="97790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034EA21-D3DA-FB33-78D8-9341972AC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053" y="2496052"/>
            <a:ext cx="660400" cy="9779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0038DA4A-E8F0-8C97-C6C3-30DD4CFEF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026" y="3756426"/>
            <a:ext cx="660400" cy="97790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944CD9D9-1183-705C-1E9E-ED726F868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232" y="5123344"/>
            <a:ext cx="698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0886" cy="47958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1. TASK: </a:t>
            </a:r>
            <a:r>
              <a:rPr lang="en-US" sz="2200" noProof="0" dirty="0"/>
              <a:t>According to AEXC the highest amount of lactase was found in the 25% eluate because it had the highest absorbance and most enzymatic activity. Likewise, the SDS-PAGE showed us that it contained lactase. We can conclude that the 25% eluate is the one that had the most lactase in both experiments. </a:t>
            </a:r>
            <a:endParaRPr lang="sk-SK" sz="2200" b="1" dirty="0"/>
          </a:p>
          <a:p>
            <a:pPr marL="0" indent="0">
              <a:buNone/>
            </a:pPr>
            <a:endParaRPr lang="en-US" sz="2200" noProof="0" dirty="0"/>
          </a:p>
          <a:p>
            <a:pPr marL="0" indent="0">
              <a:buNone/>
            </a:pPr>
            <a:endParaRPr lang="en-US" sz="2200" noProof="0" dirty="0"/>
          </a:p>
          <a:p>
            <a:pPr marL="0" indent="0">
              <a:buNone/>
            </a:pPr>
            <a:r>
              <a:rPr lang="en-US" sz="2200" b="1" noProof="0" dirty="0"/>
              <a:t>2 . TASK: </a:t>
            </a:r>
            <a:r>
              <a:rPr lang="en-US" sz="2200" dirty="0"/>
              <a:t>The most suitable sample for downstream purification and further purification of lactase is the 25% eluate because it contained the most lactase and had the </a:t>
            </a:r>
            <a:r>
              <a:rPr lang="en-US" sz="2200"/>
              <a:t>most enzymatic </a:t>
            </a:r>
            <a:r>
              <a:rPr lang="en-US" sz="2200" dirty="0"/>
              <a:t>activity. And therefore, is the most suitable.</a:t>
            </a:r>
            <a:endParaRPr lang="en-US" sz="2200" noProof="0" dirty="0"/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17</a:t>
            </a:r>
            <a:r>
              <a:rPr lang="en-US" b="1" dirty="0"/>
              <a:t> +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Sara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Grønkjær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Thomsen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Denmark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(S)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Maïwenn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Guilleux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France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(M)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Isaac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Boutry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France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(M)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Olga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Kaplanis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Greece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(S)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573486" y="3435985"/>
            <a:ext cx="775086" cy="48245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9EDA58-E287-FAA7-4142-22CE5ABD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9" y="1664136"/>
            <a:ext cx="1733090" cy="12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F81582-7CC4-B792-564D-E9C5EA80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9" y="4573747"/>
            <a:ext cx="1733090" cy="11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øb det franske flag i polyester - Porto fra kun 39,50 kr. - Fest &amp; Farver">
            <a:extLst>
              <a:ext uri="{FF2B5EF4-FFF2-40B4-BE49-F238E27FC236}">
                <a16:creationId xmlns:a16="http://schemas.microsoft.com/office/drawing/2014/main" id="{B9DE5BB5-AEB4-BC6E-229E-35A85A8F9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 b="24976"/>
          <a:stretch/>
        </p:blipFill>
        <p:spPr bwMode="auto">
          <a:xfrm>
            <a:off x="4298766" y="3165433"/>
            <a:ext cx="1970995" cy="11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Et billede, der indeholder tøj, udendørs, person, sky&#10;&#10;Automatisk genereret beskrivelse">
            <a:extLst>
              <a:ext uri="{FF2B5EF4-FFF2-40B4-BE49-F238E27FC236}">
                <a16:creationId xmlns:a16="http://schemas.microsoft.com/office/drawing/2014/main" id="{B87B9A16-F0A8-7E9C-3F09-C5695EC1F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-3711" r="19418" b="3711"/>
          <a:stretch/>
        </p:blipFill>
        <p:spPr>
          <a:xfrm>
            <a:off x="7071620" y="1470880"/>
            <a:ext cx="4159598" cy="41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9" y="1692843"/>
            <a:ext cx="79626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noProof="0" dirty="0"/>
              <a:t>Test 50 </a:t>
            </a:r>
            <a:r>
              <a:rPr lang="en-US" sz="2200" noProof="0" dirty="0">
                <a:sym typeface="Symbol"/>
              </a:rPr>
              <a:t>L supernatant + 500 L o-NPG-solution.</a:t>
            </a:r>
          </a:p>
          <a:p>
            <a:endParaRPr lang="en-US" sz="2200" b="1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noProof="0" dirty="0"/>
              <a:t>Observation: </a:t>
            </a:r>
            <a:r>
              <a:rPr lang="en-US" sz="2200" noProof="0" dirty="0"/>
              <a:t>The color of the particle free lysate was yellow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b="1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noProof="0" dirty="0"/>
              <a:t>Evaluation: </a:t>
            </a:r>
            <a:r>
              <a:rPr lang="en-US" sz="2200" noProof="0" dirty="0">
                <a:sym typeface="Symbol"/>
              </a:rPr>
              <a:t>(14) bond was broken down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b="1" noProof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noProof="0" dirty="0"/>
              <a:t>Conclusion: </a:t>
            </a:r>
            <a:r>
              <a:rPr lang="en-US" sz="2200" noProof="0" dirty="0"/>
              <a:t>lactase is present. </a:t>
            </a:r>
          </a:p>
          <a:p>
            <a:r>
              <a:rPr lang="en-US" sz="2200" noProof="0" dirty="0">
                <a:sym typeface="Symbol"/>
              </a:rPr>
              <a:t> </a:t>
            </a:r>
            <a:r>
              <a:rPr lang="en-US" sz="2200" noProof="0" dirty="0"/>
              <a:t>We can start AEXC.</a:t>
            </a:r>
            <a:endParaRPr lang="en-US" sz="2200" b="1" noProof="0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</p:txBody>
      </p:sp>
      <p:pic>
        <p:nvPicPr>
          <p:cNvPr id="5" name="Billede 4" descr="Et billede, der indeholder person, indendørs, finger, negl/søm/nål&#10;&#10;Automatisk genereret beskrivelse">
            <a:extLst>
              <a:ext uri="{FF2B5EF4-FFF2-40B4-BE49-F238E27FC236}">
                <a16:creationId xmlns:a16="http://schemas.microsoft.com/office/drawing/2014/main" id="{5CDFD1EC-B7C7-E831-2AFB-1FF121277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4727" b="21260"/>
          <a:stretch/>
        </p:blipFill>
        <p:spPr>
          <a:xfrm>
            <a:off x="8299175" y="1502616"/>
            <a:ext cx="2855886" cy="43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5749" y="1467233"/>
            <a:ext cx="561878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noProof="0" dirty="0"/>
              <a:t>O-NPG-test measured by photometer – enzymatic activity measurement</a:t>
            </a:r>
          </a:p>
          <a:p>
            <a:pPr marL="0" indent="0">
              <a:buNone/>
            </a:pPr>
            <a:r>
              <a:rPr lang="en-US" sz="2200" noProof="0" dirty="0"/>
              <a:t>Test 50 </a:t>
            </a:r>
            <a:r>
              <a:rPr lang="en-US" sz="2200" noProof="0" dirty="0">
                <a:sym typeface="Symbol"/>
              </a:rPr>
              <a:t>L eluate + 800 L o-NPG-solution.</a:t>
            </a:r>
            <a:endParaRPr lang="en-US" sz="2200" b="1" noProof="0" dirty="0">
              <a:sym typeface="Symbol"/>
            </a:endParaRPr>
          </a:p>
          <a:p>
            <a:endParaRPr lang="en-US" sz="2200" b="1" noProof="0" dirty="0">
              <a:sym typeface="Symbol"/>
            </a:endParaRPr>
          </a:p>
          <a:p>
            <a:r>
              <a:rPr lang="en-US" sz="2200" b="1" noProof="0" dirty="0">
                <a:sym typeface="Symbol"/>
              </a:rPr>
              <a:t>Observation: </a:t>
            </a:r>
            <a:r>
              <a:rPr lang="en-US" sz="2200" noProof="0" dirty="0">
                <a:sym typeface="Symbol"/>
              </a:rPr>
              <a:t>We can observe that 25% elute has the highest absorbance and is the most increasing</a:t>
            </a:r>
            <a:endParaRPr lang="en-US" sz="2200" b="1" noProof="0" dirty="0">
              <a:sym typeface="Symbol"/>
            </a:endParaRPr>
          </a:p>
          <a:p>
            <a:r>
              <a:rPr lang="en-US" sz="2200" b="1" noProof="0" dirty="0">
                <a:sym typeface="Symbol"/>
              </a:rPr>
              <a:t>Evaluation: </a:t>
            </a:r>
            <a:r>
              <a:rPr lang="en-US" sz="2200" noProof="0" dirty="0">
                <a:sym typeface="Symbol"/>
              </a:rPr>
              <a:t>The evaluation tells us that the elute 25% is the on that contains the most enzymatic activity because it has the highest absorbance because we get more ortho-nitrophenol. </a:t>
            </a:r>
            <a:endParaRPr lang="en-US" sz="2200" b="1" noProof="0" dirty="0">
              <a:sym typeface="Symbol"/>
            </a:endParaRPr>
          </a:p>
          <a:p>
            <a:r>
              <a:rPr lang="en-US" sz="2200" b="1" noProof="0" dirty="0"/>
              <a:t>Conclusion: </a:t>
            </a:r>
            <a:r>
              <a:rPr lang="en-US" sz="2200" noProof="0" dirty="0"/>
              <a:t>The highest lactase activity was found in eluate 25% therefore is the highest lactase concentration and has the most enzymatic activity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98275C-24BC-F2F3-EC0C-11F0587E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57" y="2104033"/>
            <a:ext cx="5956755" cy="33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075031" cy="498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MARKER</a:t>
            </a:r>
          </a:p>
          <a:p>
            <a:pPr marL="0" indent="0">
              <a:buNone/>
            </a:pPr>
            <a:r>
              <a:rPr lang="sk-SK" sz="2200" b="1" dirty="0"/>
              <a:t>S1: </a:t>
            </a:r>
            <a:r>
              <a:rPr lang="en-US" sz="2200" noProof="0" dirty="0"/>
              <a:t>lysate (dilution factor 10)</a:t>
            </a:r>
          </a:p>
          <a:p>
            <a:pPr marL="0" indent="0">
              <a:buNone/>
            </a:pPr>
            <a:r>
              <a:rPr lang="en-US" sz="2200" b="1" noProof="0" dirty="0"/>
              <a:t>S2: </a:t>
            </a:r>
            <a:r>
              <a:rPr lang="en-US" sz="2200" noProof="0" dirty="0"/>
              <a:t>loading flow through</a:t>
            </a:r>
          </a:p>
          <a:p>
            <a:pPr marL="0" indent="0">
              <a:buNone/>
            </a:pPr>
            <a:r>
              <a:rPr lang="en-US" sz="2200" b="1" noProof="0" dirty="0"/>
              <a:t>S3: </a:t>
            </a:r>
            <a:r>
              <a:rPr lang="en-US" sz="2200" noProof="0" dirty="0"/>
              <a:t>washing step</a:t>
            </a:r>
          </a:p>
          <a:p>
            <a:pPr marL="0" indent="0">
              <a:buNone/>
            </a:pPr>
            <a:r>
              <a:rPr lang="en-US" sz="2200" b="1" noProof="0" dirty="0"/>
              <a:t>S4: </a:t>
            </a:r>
            <a:r>
              <a:rPr lang="en-US" sz="2200" noProof="0" dirty="0"/>
              <a:t>eluate 10%</a:t>
            </a:r>
          </a:p>
          <a:p>
            <a:pPr marL="0" indent="0">
              <a:buNone/>
            </a:pPr>
            <a:r>
              <a:rPr lang="en-US" sz="2200" b="1" noProof="0" dirty="0"/>
              <a:t>S5: </a:t>
            </a:r>
            <a:r>
              <a:rPr lang="en-US" sz="2200" noProof="0" dirty="0"/>
              <a:t>eluate 25%</a:t>
            </a:r>
          </a:p>
          <a:p>
            <a:pPr marL="0" indent="0">
              <a:buNone/>
            </a:pPr>
            <a:r>
              <a:rPr lang="en-US" sz="2200" b="1" noProof="0" dirty="0"/>
              <a:t>S6: </a:t>
            </a:r>
            <a:r>
              <a:rPr lang="en-US" sz="2200" noProof="0" dirty="0"/>
              <a:t>eluate 100%</a:t>
            </a:r>
          </a:p>
          <a:p>
            <a:r>
              <a:rPr lang="en-US" sz="2200" b="1" noProof="0" dirty="0"/>
              <a:t>Observation</a:t>
            </a:r>
            <a:r>
              <a:rPr lang="en-US" sz="2200" noProof="0" dirty="0"/>
              <a:t>: The lysate contains a lot of proteins, whereas the other samples contain less proteins. The bands are faint and smeared and therefore a little hard to see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F677E5E2-206B-6F92-5008-827D0992A986}"/>
              </a:ext>
            </a:extLst>
          </p:cNvPr>
          <p:cNvGrpSpPr/>
          <p:nvPr/>
        </p:nvGrpSpPr>
        <p:grpSpPr>
          <a:xfrm>
            <a:off x="6686808" y="776638"/>
            <a:ext cx="4856103" cy="5554890"/>
            <a:chOff x="6686808" y="776638"/>
            <a:chExt cx="4856103" cy="5554890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A53EC48B-B486-DE3D-1AFC-9E582BA3969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808" y="776638"/>
              <a:ext cx="4706197" cy="5554890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1B7E1ED6-41CD-7B9D-6494-C5C79E23D74B}"/>
                </a:ext>
              </a:extLst>
            </p:cNvPr>
            <p:cNvSpPr txBox="1"/>
            <p:nvPr/>
          </p:nvSpPr>
          <p:spPr>
            <a:xfrm>
              <a:off x="8128000" y="966758"/>
              <a:ext cx="233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498D528B-E98B-4CAE-7907-A8D8A72DC562}"/>
                </a:ext>
              </a:extLst>
            </p:cNvPr>
            <p:cNvSpPr txBox="1"/>
            <p:nvPr/>
          </p:nvSpPr>
          <p:spPr>
            <a:xfrm>
              <a:off x="8511586" y="884970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S1</a:t>
              </a:r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24D08155-FCCA-A6EC-3998-F2D9A4A93A98}"/>
                </a:ext>
              </a:extLst>
            </p:cNvPr>
            <p:cNvSpPr txBox="1"/>
            <p:nvPr/>
          </p:nvSpPr>
          <p:spPr>
            <a:xfrm>
              <a:off x="9039906" y="855794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S2</a:t>
              </a:r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E5E2D87E-0DF1-285F-61B4-6ACB045F50AD}"/>
                </a:ext>
              </a:extLst>
            </p:cNvPr>
            <p:cNvSpPr txBox="1"/>
            <p:nvPr/>
          </p:nvSpPr>
          <p:spPr>
            <a:xfrm>
              <a:off x="9538712" y="855286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S3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7A2BB02A-8628-BA47-8764-B143316980FE}"/>
                </a:ext>
              </a:extLst>
            </p:cNvPr>
            <p:cNvSpPr txBox="1"/>
            <p:nvPr/>
          </p:nvSpPr>
          <p:spPr>
            <a:xfrm>
              <a:off x="9952762" y="855286"/>
              <a:ext cx="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S4</a:t>
              </a: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48197D38-1776-4CA0-3E74-098B0DF95C26}"/>
                </a:ext>
              </a:extLst>
            </p:cNvPr>
            <p:cNvSpPr txBox="1"/>
            <p:nvPr/>
          </p:nvSpPr>
          <p:spPr>
            <a:xfrm>
              <a:off x="10386543" y="855286"/>
              <a:ext cx="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S5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99160C28-879B-F4E3-2B1E-03CB3D4C3425}"/>
                </a:ext>
              </a:extLst>
            </p:cNvPr>
            <p:cNvSpPr txBox="1"/>
            <p:nvPr/>
          </p:nvSpPr>
          <p:spPr>
            <a:xfrm>
              <a:off x="10854994" y="884970"/>
              <a:ext cx="687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581927" cy="4985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noProof="0" dirty="0"/>
          </a:p>
          <a:p>
            <a:r>
              <a:rPr lang="en-US" sz="2200" b="1" noProof="0" dirty="0"/>
              <a:t>Evaluation</a:t>
            </a:r>
            <a:r>
              <a:rPr lang="en-US" sz="2200" noProof="0" dirty="0"/>
              <a:t>: In the wells with the 25% eluate we can see a band with lactase. We can also see a band in the well with lysate. Meaning that we successfully purified the lactase from the lysate. </a:t>
            </a:r>
          </a:p>
          <a:p>
            <a:pPr marL="0" indent="0">
              <a:buNone/>
            </a:pPr>
            <a:endParaRPr lang="en-US" sz="2200" noProof="0" dirty="0"/>
          </a:p>
          <a:p>
            <a:r>
              <a:rPr lang="en-US" sz="2200" b="1" noProof="0" dirty="0"/>
              <a:t>Conclusion: </a:t>
            </a:r>
            <a:r>
              <a:rPr lang="en-US" sz="2200" noProof="0" dirty="0"/>
              <a:t>by AEXC we reduced the number of proteins in our sample starting with 3000 proteins</a:t>
            </a:r>
          </a:p>
          <a:p>
            <a:pPr marL="0" indent="0">
              <a:buNone/>
            </a:pPr>
            <a:endParaRPr lang="en-US" noProof="0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7BBC553-1527-80F4-F570-B563CCCD79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86808" y="776638"/>
            <a:ext cx="4856103" cy="5554890"/>
            <a:chOff x="6686808" y="776638"/>
            <a:chExt cx="4856103" cy="5554890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31E7BFD9-47A5-A36C-3C19-244698ACB6D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808" y="776638"/>
              <a:ext cx="4706197" cy="5554890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90D41792-4783-B01C-0612-D111203317D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8000" y="966758"/>
              <a:ext cx="233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903A6F8C-18F9-5371-C04E-A16759427B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1586" y="884970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S1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FF6F832-93F7-6BAB-059A-64B99A2E31C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9906" y="855794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S2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ADF11855-B2C3-2865-ECA0-08AAE49768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38712" y="855286"/>
              <a:ext cx="528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S3</a:t>
              </a: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E619B47E-C441-95D7-4571-4201CBC9377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7737" y="855286"/>
              <a:ext cx="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S4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27C467A6-59AD-87EE-2386-4B19B2EA64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86543" y="855286"/>
              <a:ext cx="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S5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742AFBA1-98B9-37FA-5F2F-395EA6AF4D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54994" y="884970"/>
              <a:ext cx="687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chemeClr val="bg1"/>
                  </a:solidFill>
                </a:rPr>
                <a:t>S6</a:t>
              </a:r>
            </a:p>
          </p:txBody>
        </p:sp>
      </p:grpSp>
      <p:sp>
        <p:nvSpPr>
          <p:cNvPr id="4" name="Tekstrude 3">
            <a:extLst>
              <a:ext uri="{FF2B5EF4-FFF2-40B4-BE49-F238E27FC236}">
                <a16:creationId xmlns:a16="http://schemas.microsoft.com/office/drawing/2014/main" id="{BC021777-3678-8757-E7CF-3BFEE0E34A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11586" y="2765324"/>
            <a:ext cx="528320" cy="2507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Tekstrude 4">
            <a:extLst>
              <a:ext uri="{FF2B5EF4-FFF2-40B4-BE49-F238E27FC236}">
                <a16:creationId xmlns:a16="http://schemas.microsoft.com/office/drawing/2014/main" id="{C0774E49-9E85-F3C3-CB99-BB9E88C374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68116" y="2765324"/>
            <a:ext cx="496568" cy="2507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873</Words>
  <Application>Microsoft Office PowerPoint</Application>
  <PresentationFormat>Širokouhlá</PresentationFormat>
  <Paragraphs>120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Summary of Results from  Group 17 Lactase Downstream Processing</vt:lpstr>
      <vt:lpstr>Group 17 +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Evaluation Steps of our Experiment</vt:lpstr>
      <vt:lpstr>SDS - PAGE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Sara Grønkjær Thomsen</cp:lastModifiedBy>
  <cp:revision>30</cp:revision>
  <dcterms:created xsi:type="dcterms:W3CDTF">2024-01-19T12:02:57Z</dcterms:created>
  <dcterms:modified xsi:type="dcterms:W3CDTF">2026-03-26T20:54:11Z</dcterms:modified>
</cp:coreProperties>
</file>