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charts/chart2.xml" ContentType="application/vnd.openxmlformats-officedocument.drawingml.chart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9" r:id="rId3"/>
    <p:sldId id="270" r:id="rId4"/>
    <p:sldId id="271" r:id="rId5"/>
    <p:sldId id="278" r:id="rId6"/>
    <p:sldId id="272" r:id="rId7"/>
    <p:sldId id="281" r:id="rId8"/>
    <p:sldId id="273" r:id="rId9"/>
    <p:sldId id="283" r:id="rId10"/>
    <p:sldId id="274" r:id="rId11"/>
    <p:sldId id="282" r:id="rId12"/>
    <p:sldId id="275" r:id="rId13"/>
    <p:sldId id="284" r:id="rId14"/>
    <p:sldId id="280" r:id="rId15"/>
    <p:sldId id="276" r:id="rId1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5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6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Calibration line enzyme activities in the floiw throughs</a:t>
            </a:r>
            <a:r>
              <a:rPr lang="fr-FR" baseline="0"/>
              <a:t> or eluates </a:t>
            </a:r>
            <a:r>
              <a:rPr lang="fr-FR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'[wykresxx – kopie.xlsx]ONPG-Activity Assay'!$B$6</c:f>
              <c:strCache>
                <c:ptCount val="1"/>
                <c:pt idx="0">
                  <c:v>flow through - lysate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'[wykresxx – kopie.xlsx]ONPG-Activity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'[wykresxx – kopie.xlsx]ONPG-Activity Assay'!$C$6:$G$6</c:f>
              <c:numCache>
                <c:formatCode>General</c:formatCode>
                <c:ptCount val="5"/>
                <c:pt idx="0">
                  <c:v>0.23400000000000001</c:v>
                </c:pt>
                <c:pt idx="1">
                  <c:v>0.23499999999999999</c:v>
                </c:pt>
                <c:pt idx="2">
                  <c:v>0.23699999999999999</c:v>
                </c:pt>
                <c:pt idx="3">
                  <c:v>0.23200000000000001</c:v>
                </c:pt>
                <c:pt idx="4">
                  <c:v>0.23799999999999999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038-F44B-AC3A-418353D7A04A}"/>
            </c:ext>
          </c:extLst>
        </c:ser>
        <c:ser>
          <c:idx val="1"/>
          <c:order val="1"/>
          <c:tx>
            <c:strRef>
              <c:f>'[wykresxx – kopie.xlsx]ONPG-Activity Assay'!$B$8</c:f>
              <c:strCache>
                <c:ptCount val="1"/>
                <c:pt idx="0">
                  <c:v>Eluate 10 %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'[wykresxx – kopie.xlsx]ONPG-Activity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'[wykresxx – kopie.xlsx]ONPG-Activity Assay'!$C$8:$G$8</c:f>
              <c:numCache>
                <c:formatCode>General</c:formatCode>
                <c:ptCount val="5"/>
                <c:pt idx="0">
                  <c:v>0.20499999999999999</c:v>
                </c:pt>
                <c:pt idx="1">
                  <c:v>0.20499999999999999</c:v>
                </c:pt>
                <c:pt idx="2">
                  <c:v>0.20599999999999999</c:v>
                </c:pt>
                <c:pt idx="3">
                  <c:v>0.20599999999999999</c:v>
                </c:pt>
                <c:pt idx="4">
                  <c:v>0.20599999999999999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038-F44B-AC3A-418353D7A04A}"/>
            </c:ext>
          </c:extLst>
        </c:ser>
        <c:ser>
          <c:idx val="2"/>
          <c:order val="2"/>
          <c:tx>
            <c:strRef>
              <c:f>'[wykresxx – kopie.xlsx]ONPG-Activity Assay'!$B$9</c:f>
              <c:strCache>
                <c:ptCount val="1"/>
                <c:pt idx="0">
                  <c:v>Eluate 25%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>
                  <a:lumMod val="60000"/>
                  <a:lumOff val="40000"/>
                </a:schemeClr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'[wykresxx – kopie.xlsx]ONPG-Activity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'[wykresxx – kopie.xlsx]ONPG-Activity Assay'!$C$9:$G$9</c:f>
              <c:numCache>
                <c:formatCode>General</c:formatCode>
                <c:ptCount val="5"/>
                <c:pt idx="0">
                  <c:v>0.36099999999999999</c:v>
                </c:pt>
                <c:pt idx="1">
                  <c:v>0.57099999999999995</c:v>
                </c:pt>
                <c:pt idx="2">
                  <c:v>0.74199999999999999</c:v>
                </c:pt>
                <c:pt idx="3">
                  <c:v>0.91800000000000004</c:v>
                </c:pt>
                <c:pt idx="4">
                  <c:v>1.093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038-F44B-AC3A-418353D7A04A}"/>
            </c:ext>
          </c:extLst>
        </c:ser>
        <c:ser>
          <c:idx val="3"/>
          <c:order val="3"/>
          <c:tx>
            <c:strRef>
              <c:f>'[wykresxx – kopie.xlsx]ONPG-Activity Assay'!$B$10</c:f>
              <c:strCache>
                <c:ptCount val="1"/>
                <c:pt idx="0">
                  <c:v>Eluate 100%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'[wykresxx – kopie.xlsx]ONPG-Activity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'[wykresxx – kopie.xlsx]ONPG-Activity Assay'!$C$10:$G$10</c:f>
              <c:numCache>
                <c:formatCode>General</c:formatCode>
                <c:ptCount val="5"/>
                <c:pt idx="0">
                  <c:v>0.24</c:v>
                </c:pt>
                <c:pt idx="1">
                  <c:v>0.24199999999999999</c:v>
                </c:pt>
                <c:pt idx="2">
                  <c:v>0.24399999999999999</c:v>
                </c:pt>
                <c:pt idx="3">
                  <c:v>0.246</c:v>
                </c:pt>
                <c:pt idx="4">
                  <c:v>0.248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038-F44B-AC3A-418353D7A04A}"/>
            </c:ext>
          </c:extLst>
        </c:ser>
        <c:ser>
          <c:idx val="4"/>
          <c:order val="4"/>
          <c:tx>
            <c:strRef>
              <c:f>'[wykresxx – kopie.xlsx]ONPG-Activity Assay'!$B$5</c:f>
              <c:strCache>
                <c:ptCount val="1"/>
                <c:pt idx="0">
                  <c:v>flow through - equilibration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'[wykresxx – kopie.xlsx]ONPG-Activity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'[wykresxx – kopie.xlsx]ONPG-Activity Assay'!$C$5:$G$5</c:f>
              <c:numCache>
                <c:formatCode>General</c:formatCode>
                <c:ptCount val="5"/>
                <c:pt idx="0">
                  <c:v>0.214</c:v>
                </c:pt>
                <c:pt idx="1">
                  <c:v>0.21299999999999999</c:v>
                </c:pt>
                <c:pt idx="2">
                  <c:v>0.21199999999999999</c:v>
                </c:pt>
                <c:pt idx="3">
                  <c:v>0.21199999999999999</c:v>
                </c:pt>
                <c:pt idx="4">
                  <c:v>0.21199999999999999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038-F44B-AC3A-418353D7A04A}"/>
            </c:ext>
          </c:extLst>
        </c:ser>
        <c:ser>
          <c:idx val="5"/>
          <c:order val="5"/>
          <c:tx>
            <c:strRef>
              <c:f>'[wykresxx – kopie.xlsx]ONPG-Activity Assay'!$B$7</c:f>
              <c:strCache>
                <c:ptCount val="1"/>
                <c:pt idx="0">
                  <c:v>washing step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'[wykresxx – kopie.xlsx]ONPG-Activity Assay'!$C$4:$G$4</c:f>
              <c:numCache>
                <c:formatCode>General</c:formatCode>
                <c:ptCount val="5"/>
                <c:pt idx="0">
                  <c:v>0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  <c:pt idx="4">
                  <c:v>120</c:v>
                </c:pt>
              </c:numCache>
            </c:numRef>
          </c:xVal>
          <c:yVal>
            <c:numRef>
              <c:f>'[wykresxx – kopie.xlsx]ONPG-Activity Assay'!$C$7:$G$7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038-F44B-AC3A-418353D7A0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264896"/>
        <c:axId val="21940416"/>
      </c:scatterChart>
      <c:valAx>
        <c:axId val="2626489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time</a:t>
                </a:r>
                <a:r>
                  <a:rPr lang="fr-FR" baseline="0"/>
                  <a:t> (in</a:t>
                </a:r>
                <a:r>
                  <a:rPr lang="cs-CZ" baseline="0"/>
                  <a:t> sec</a:t>
                </a:r>
                <a:r>
                  <a:rPr lang="fr-FR" baseline="0"/>
                  <a:t>)</a:t>
                </a:r>
                <a:endParaRPr lang="fr-FR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1940416"/>
        <c:crosses val="autoZero"/>
        <c:crossBetween val="midCat"/>
      </c:valAx>
      <c:valAx>
        <c:axId val="2194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E</a:t>
                </a:r>
                <a:r>
                  <a:rPr lang="fr-FR" baseline="0"/>
                  <a:t> (410 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626489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275530864764354"/>
          <c:y val="3.6180270149158186E-2"/>
          <c:w val="0.81657988966719308"/>
          <c:h val="0.83392226148409898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trendline>
            <c:spPr>
              <a:ln w="25400">
                <a:solidFill>
                  <a:srgbClr val="000000"/>
                </a:solidFill>
                <a:prstDash val="solid"/>
              </a:ln>
            </c:spPr>
            <c:trendlineType val="exp"/>
            <c:dispRSqr val="0"/>
            <c:dispEq val="0"/>
          </c:trendline>
          <c:xVal>
            <c:numRef>
              <c:f>'[Estimation of Molar Mass – for students.xlsx]Estimation of Molar Mass'!$B$6:$B$15</c:f>
              <c:numCache>
                <c:formatCode>0.0</c:formatCode>
                <c:ptCount val="10"/>
                <c:pt idx="0">
                  <c:v>0.8</c:v>
                </c:pt>
                <c:pt idx="1">
                  <c:v>1.2</c:v>
                </c:pt>
                <c:pt idx="2">
                  <c:v>1.7</c:v>
                </c:pt>
                <c:pt idx="3">
                  <c:v>2</c:v>
                </c:pt>
                <c:pt idx="4">
                  <c:v>2.5</c:v>
                </c:pt>
                <c:pt idx="5">
                  <c:v>2.8</c:v>
                </c:pt>
                <c:pt idx="6">
                  <c:v>3.2</c:v>
                </c:pt>
                <c:pt idx="7">
                  <c:v>3.4</c:v>
                </c:pt>
                <c:pt idx="8">
                  <c:v>3.6</c:v>
                </c:pt>
                <c:pt idx="9">
                  <c:v>3.8</c:v>
                </c:pt>
              </c:numCache>
            </c:numRef>
          </c:xVal>
          <c:yVal>
            <c:numRef>
              <c:f>'[Estimation of Molar Mass – for students.xlsx]Estimation of Molar Mass'!$C$6:$C$15</c:f>
              <c:numCache>
                <c:formatCode>General</c:formatCode>
                <c:ptCount val="10"/>
                <c:pt idx="0">
                  <c:v>250</c:v>
                </c:pt>
                <c:pt idx="1">
                  <c:v>150</c:v>
                </c:pt>
                <c:pt idx="2">
                  <c:v>100</c:v>
                </c:pt>
                <c:pt idx="3">
                  <c:v>75</c:v>
                </c:pt>
                <c:pt idx="4">
                  <c:v>50</c:v>
                </c:pt>
                <c:pt idx="5">
                  <c:v>37</c:v>
                </c:pt>
                <c:pt idx="6">
                  <c:v>25</c:v>
                </c:pt>
                <c:pt idx="7">
                  <c:v>20</c:v>
                </c:pt>
                <c:pt idx="8">
                  <c:v>15</c:v>
                </c:pt>
                <c:pt idx="9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9B5-CB47-A952-910BD6920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7526431"/>
        <c:axId val="1"/>
      </c:scatterChart>
      <c:valAx>
        <c:axId val="777526431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migration rate in cm</a:t>
                </a:r>
              </a:p>
            </c:rich>
          </c:tx>
          <c:layout>
            <c:manualLayout>
              <c:xMode val="edge"/>
              <c:yMode val="edge"/>
              <c:x val="0.45149990397541773"/>
              <c:y val="0.92756186726659173"/>
            </c:manualLayout>
          </c:layout>
          <c:overlay val="0"/>
          <c:spPr>
            <a:noFill/>
            <a:ln w="25400">
              <a:noFill/>
            </a:ln>
          </c:spPr>
        </c:title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1"/>
        <c:crossesAt val="1"/>
        <c:crossBetween val="midCat"/>
      </c:valAx>
      <c:valAx>
        <c:axId val="1"/>
        <c:scaling>
          <c:logBase val="10"/>
          <c:orientation val="minMax"/>
          <c:min val="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Verdana"/>
                    <a:ea typeface="Verdana"/>
                    <a:cs typeface="Verdana"/>
                  </a:defRPr>
                </a:pPr>
                <a:r>
                  <a:rPr lang="en-US"/>
                  <a:t>molar Mass in kD </a:t>
                </a:r>
              </a:p>
            </c:rich>
          </c:tx>
          <c:layout>
            <c:manualLayout>
              <c:xMode val="edge"/>
              <c:yMode val="edge"/>
              <c:x val="6.1728442481275202E-2"/>
              <c:y val="0.3462896512935883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Verdana"/>
                <a:ea typeface="Verdana"/>
                <a:cs typeface="Verdana"/>
              </a:defRPr>
            </a:pPr>
            <a:endParaRPr lang="en-US"/>
          </a:p>
        </c:txPr>
        <c:crossAx val="777526431"/>
        <c:crosses val="autoZero"/>
        <c:crossBetween val="midCat"/>
        <c:majorUnit val="10"/>
        <c:minorUnit val="10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Verdana"/>
          <a:ea typeface="Verdana"/>
          <a:cs typeface="Verdana"/>
        </a:defRPr>
      </a:pPr>
      <a:endParaRPr lang="en-US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8:05:23.96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 71 6277,'-3'-7'419,"0"1"-242,3 6-147,0 9 0,1-4 25,1 8 0,-2-3-12,3 0 0,-2 3 27,1 2 0,-1 2 14,1-2 1,-1 0 0,-1-2-10,0 0 1,0-3 2,0 1 0,0 0 29,0 2-12,0-3-284,3 2-208,-3-5-704,3-1 1101,-3-3 0,0-3 0</inkml:trace>
  <inkml:trace contextRef="#ctx0" brushRef="#br0" timeOffset="1432">14 0 6489,'0'13'126,"0"-2"-63,3 0 0,0-1 1,4 3 48,2 0 1,-1-2-42,2-1 1,1 0-20,2 1 1,2-2 0,0-5-61,-1-2 1,-3-1 0,0-2 4,1-1 0,-2 0-16,0-2 0,-1-1 12,1-3 0,-2 0-37,1-3-149,-2 3 24,-1-4 44,4 2 201,-6 0-21,2 1-48,-6 5-170,2 2 5,-1-1 125,5-4 113,-5 3 139,4-5-36,-4 9-78,2-3-171,-3 11 49,0-5 0,-2 11-26,0-6 0,-1 0 3,3 0 0,0-2-31,0 5 1,0-2 55,0 1 1,0-1 54,0 2 0,1-1 2,1 3 1,-1 0-28,1 0 0,1 0 14,-1-1 0,0-1-43,-2 0 33,0-3 14,0 1-6,0-3-41,0-2-35,0 2-48,0-6-177,3 3 0,1-3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7:01.48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0 6808,'5'11'102,"-2"-1"-23,-3 3 1,0 1-23,0 4 0,0-1 0,0 2-4,0 0 0,0-4-57,0 3 1,0-4 5,0 5 1,0-3-37,0 0 0,0-3-6,0 0 66,0 0 1,0 3 9,0-1 1,0-4 31,0-1-32,0-3-5,0 8 0,1-4 126,1 2 18,-1-2-24,3 1-154,-4 0-324,0 0-206,0-4 533,0-1 0,3-10 0,2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7:11.53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1 278 7533,'7'-14'190,"0"0"1,-2 3-100,2-1 0,-1-2-224,6-2 0,-3-3 83,3 3 0,-3 0-111,0 2 34,-1 3 60,-1 1 38,0 3 89,-3 3 32,2 1 1,-5 9-8,4 3 0,-3-1-27,0 1 0,-1 1-36,-1 4 1,0-3 0,0 1 7,0 0 0,0-1-25,0 1 0,0 2 1,0 2 20,0 0 1,0-3 13,0 1 0,0 1 0,0 3 11,0-1 1,0-5-1,0 0-14,0 0 1,0-1-110,0 1 1,0-1-128,0 3-831,3 0-16,-2 0 1046,5-6 0,-2-5 0,3-7 0</inkml:trace>
  <inkml:trace contextRef="#ctx0" brushRef="#br0" timeOffset="950">336 201 7400,'-10'0'-384,"-4"0"0,7 2 469,0 3 0,3-2-9,1 6 1,3-2-47,-3 5 1,2 2 0,1 2 20,0 0 1,0-4 0,0 0-3,0 0 0,3-1 1,0 1 34,1 0 0,0-3 43,3 0 1,4-2-37,0 5 1,0-6-62,1 1 1,-3-3 7,3 1 1,-1-1-58,3-2 0,-2-1 37,0 1 1,-3-1 32,3-1 0,-5-3 23,2-2 0,-4-2-13,4-2 0,-5 1 32,3-4 1,-4 3 96,2-3 1,-4 3 141,2-3 0,0 0-90,-1-2 0,0 3 90,-2-1 0,-2 3-178,0-3 1,-4 3-89,2-3 1,-3 3-57,-3-3 1,2 3-266,-4-3 0,0 4-817,-2 1 1,-3 3 1071,-1 4 0,-3 4 0,0-1 0</inkml:trace>
  <inkml:trace contextRef="#ctx0" brushRef="#br0" timeOffset="1883">658 48 7247,'-8'-4'-846,"-1"-2"929,5 5 31,-3-2 0,1 7 3,1 3 0,2 0-40,3 5 0,0-3 11,0 3 0,1-3 21,1 3 0,3-3-8,4 3 0,0-4-76,2 2 1,-4-6-51,3-1 1,-3-2 0,4-1 1,-1-1 34,1-2 0,-2-1 85,0-6 1,-2 2 58,-2-4 0,0 3-47,-2-3 0,-1 5-41,-2-2 1,0 2-33,0-5 0,-1 5-56,-1-2-8,-2 3 0,-4-7-266,-1 4 0,3 3-459,-4 3 0,1 0 754,-5 1 0,3 3 0,1 3 0</inkml:trace>
  <inkml:trace contextRef="#ctx0" brushRef="#br0" timeOffset="2666">910 229 7443,'-9'6'-41,"-1"1"0,6-2 49,-6 5 0,1 1 0,-4 0 22,1 2 1,-1-1 0,1 0 12,-1 0 1,1-2 0,1 0-13,-2 0 1,1-1 0,-1 3-47,2 0 1,2-1-1,-1 1-41,0 0 0,1-1-57,-2 1 0,2-1 34,0 3 0,3-2 3,2 0-416,-1-4-176,1 2 668,1-6 0,3 2 0,0-2 0</inkml:trace>
  <inkml:trace contextRef="#ctx0" brushRef="#br0" timeOffset="3449">854 488 7902,'-8'3'-508,"-4"1"1,8 4 517,-3 1 0,3-3 37,4 4 1,1-6-20,1 6 0,0-6 69,2 6 0,2-6-3,3 3 1,0-3-56,2 1 1,-1 0-44,1-2 1,-1-1-133,1-2 95,-2 0 24,4 0 0,-4-2-38,2-1 31,-5-2 1,3 0 116,-4-4 232,-2 4-32,0-7 1,-1 6-122,0-5 0,1 4-5,-3-2 1,-1 4 68,-1-4-100,1 5 1,-6-7-112,0 4-373,3-2 0,-8 3-334,2 1 682,1 2 0,-1 3 0,3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7:17.36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24 64 6558,'-7'0'544,"-3"0"-539,9 0-99,-5 0 0,7-3 92,1 1 0,1-3 12,6 3 1,-4 0-14,4 2 0,-2 0-36,5 0 0,-3 3 17,3 1 1,-4 3 0,1 3 0,-2-4 16,-2 3 0,-2 1-3,-3 4 1,0 0 0,0 0-48,0 0 1,-1-3 17,-1 1 0,-3-1 51,-4 3 0,3-2-23,-3 0 0,4-3 17,-4 3 0,5-5 35,-3 2 0,0-2 12,-2 5 1,4-5 25,-2 2-86,4-3 1,-2 5-60,3-2 44,-1-4 143,3 4 152,0-5-96,7 3 1,-2-2 31,7 0 0,-3-4-21,3 2 1,-3-2-64,3 1 0,-3-1 0,3 2-3,0-3 0,-1 0 0,1 1 84,0 1 1,-1-1-133,0 2 0,1-2-372,2 1-756,-3-1-456,-1 2 1508,-3 0 0,-3-2 0,-1 2 0</inkml:trace>
  <inkml:trace contextRef="#ctx0" brushRef="#br0" timeOffset="816">283 85 6335,'-11'0'285,"1"0"-266,3 0-75,3 3 76,1 1 16,6 6 0,4-3 50,5 3 1,-1-3 58,0-3 1,-1 3-64,1-3 1,1 3-17,2 0 0,-5 0-16,1 0 0,-4 0 40,3 3 0,-2-2 32,-2 4 1,-1-3-19,-2 3 1,-1-1 21,1 3 0,-2-2 100,-2 0-107,1-4 0,-6 5-77,0-4 0,2-3-152,-5-3 0,6 0-75,-6-1 1,6 0-117,-6-2 0,6 0-184,-6-3 1,6 1-241,-6-5 725,7 5 0,-6-8 0,5 6 0</inkml:trace>
  <inkml:trace contextRef="#ctx0" brushRef="#br0" timeOffset="1350">283 36 6794,'-11'-7'43,"1"0"147,6 3-19,1-2 1,5 4-3,2-3 0,-1 4 5,7-2 1,-3 3-3,4 0 1,-1 0-106,1 0 1,-1 0-30,1 0 0,-1 2-37,1 0 1,-1 3-130,1-3 1,-1 3-586,1-3-273,-2 1 986,1 0 0,-3 1 0,0 3 0</inkml:trace>
  <inkml:trace contextRef="#ctx0" brushRef="#br0" timeOffset="2249">619 43 6211,'-8'0'603,"-1"0"-580,8 3 0,-2 4-28,3 4 1,0 0 27,0 1 1,4 0 25,3 2 0,0-4 55,5 0 0,-5-2-15,2-1 0,-2-4-34,5 0 1,-5-2-19,2-1 0,-2-1 74,5-2 1,-5 0 50,2-4 0,-2-4 127,2 0-145,-5 1 0,4-4-59,-3 3 1,0 2 35,-5 0-185,0 3 0,-7-7-55,-2 4 0,-1 0-334,-2 2 0,3 2-242,-3 0 1,1 4 694,-3-2 0,0 6 0,0 1 0,0 3 0</inkml:trace>
  <inkml:trace contextRef="#ctx0" brushRef="#br0" timeOffset="3016">905 183 6587,'7'-8'948,"-3"2"-744,-1 6 1,-11 6-103,-4 3 0,1 1-30,1 2 0,-1-1-28,-3 3 0,-2 0 1,-1 0-1,3-3 53,1-1 0,2 0 0,-2 0-3,-1 1 0,1 0-23,-3 3 0,3 0-112,-4 0 1,6-2-56,1 0 1,3-3-157,0 3 1,0-3-564,3 3-280,-2-4 1095,5 2 0,-2-6 0,6-1 0,1-3 0</inkml:trace>
  <inkml:trace contextRef="#ctx0" brushRef="#br0" timeOffset="3749">863 406 6953,'-7'0'-253,"-3"0"301,7 3 0,-1 2 9,1 4 1,3-2-19,0 2 1,0-2 7,3 5 0,1-3-29,3 3 0,3-3 4,1 3 0,0-6-59,1 1 0,-1-3 58,3 1 1,-2-2 192,0-3-15,-4 0-68,6-3 0,-7-2-20,3-4 1,-3 3 13,-3-3 1,0 2-11,-2-5 0,-1 5 19,2-2 0,-3 2 59,0-5 0,0 3 47,0-3 0,-4 3-110,-3-3 1,0 5-283,-5-2 1,3 6-399,-3-2 1,0 3 549,-2 2 0,0 0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7:22.84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19 154 6385,'-8'4'415,"2"3"-352,3-7-44,2 3 15,7-9 0,0 1 28,8-7 1,-4 3-25,-1-3 1,1 3-1,0-3-16,1 0 1,-2 1 0,2-1-34,-1 0 1,0 1-8,0-1 0,-4 4-32,3-2 12,-6 3-25,7 3 68,-10 1 1,6 6 11,-4 4 1,1-1-5,-3 3 0,0 3 1,0 4 63,0 0 1,0-3-24,0 1 1,0 1-1,0 3-25,0-1 0,0-5 1,0 0-20,0 0 0,0 1 1,0 1-15,0 0 1,0-2-105,0 0 0,0-1-462,0 3-82,0-6 652,3-2 0,1-9 0,3-1 0,0-3 0</inkml:trace>
  <inkml:trace contextRef="#ctx0" brushRef="#br0" timeOffset="683">298 105 6346,'-7'-3'291,"-2"3"-196,7 7 1,-3 1 36,3 4 0,-1 0-33,3 5 0,0-3 1,1 3-11,2-3 1,-1-2-79,5 0 1,1-1-44,6 3 0,4-3-49,0-1 0,2-3 0,-2-3 61,-1-1 1,-5-3 0,0-2 15,0 0 1,-3-5 18,0 0 0,-3-3 68,4-4 0,-3 0 84,-3-3 1,-1 5 25,-3-2 0,0 4-81,0-2 1,-5 0-1,-3-1-64,-2 2 1,3 1 0,-2 4-138,-2-1 0,1 4 1,-3-3-345,-2 2 0,1 2 0,-4 2-670,1 0 1103,0 0 0,3 6 0,0 1 0</inkml:trace>
  <inkml:trace contextRef="#ctx0" brushRef="#br0" timeOffset="1483">599 119 7863,'0'-10'-1403,"0"0"1417,0 6 47,-3 1-66,-1 6 0,-2 4 65,1 4 0,2 2 48,3 1 0,0 0-23,0 0 1,1 0-31,1 0 1,3 0-58,4 0 0,2-2 0,3-2-125,0-2 1,-1 0 327,1-6 0,-2 3 0,4-3 63,-1 0 1,-3-2-78,-1 0 0,1-4-13,2-3 1,-3 0-81,-2-5 0,-1 3 115,-1-3 0,-1 3 120,-1-3 0,0 0 12,-2-2 1,-2 0-1,-3 0 0,-2 3-180,-3-1 1,-3 0-297,-2-1 1,-4-1 0,-2 0-353,0 3 1,1 4 0,3 4 0,-1 3-719,-1 0 1205,1 0 0,-8 3 0,1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7:25.41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36 22 6119,'-4'-8'342,"-2"2"-230,2 6-75,-3 0 0,1 6 29,1 3 0,2 1-6,3 2 1,1-3-25,1 3 0,5-1 35,5 1 1,1 0 52,1-3 0,0-2 2,0-2 0,0-4-66,0 2 1,0-4-20,0-4 1,-5 0 15,0-7 1,-6 5 24,2-2 1,-1 2-24,-2-5 0,0 3-42,-4-3 1,-2 3-100,-3-3 1,-1 4-293,-1-2 0,-3 6-188,-4 1 1,1 3 561,-1 0 0,-5 3 0,-1 1 0</inkml:trace>
  <inkml:trace contextRef="#ctx0" brushRef="#br0" timeOffset="724">309 183 7347,'7'-7'202,"3"0"133,-10 3-148,4 1-127,-11 9 1,3-1-75,-6 7 1,2-4-3,-2 2 0,2 1 5,-4 0 1,1 2 0,-3 1 15,3 0 1,-1-1 49,0 1 0,2-2 0,-5 5 27,2-3 0,4 0 1,-3 0-4,0-3 0,1 2-3,-1-1 1,1 1-56,-3 1 0,0-2-451,0 0-609,6-7-151,-1 4 1190,8-5 0,4 0 0,2-1 0,5-3 0</inkml:trace>
  <inkml:trace contextRef="#ctx0" brushRef="#br0" timeOffset="1264">267 406 7629,'0'12'-132,"0"0"1,0-5 108,0 2 1,0 0 35,3 5 0,1 0-38,6 0 0,-1-1 91,5-1 0,-2-3 48,5-4 0,-2-2 21,2-3 1,-5 0 25,2 0 0,-5-4 27,1-3 1,-3 0 96,0-5 0,-3 0 143,-1-2 0,-3 0-125,0 0 0,-1 0-227,-4 0 1,-3 3 0,-6 3 0,0 2-457,0 4 1,0 1 0,-2 1 379,0 0 0,-4 0 0,3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8:04.02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26 114 7967,'-9'0'-1270,"1"2"1697,5-1 412,-3 5-305,6-5-309,6 1-49,-2-4 24,8 1 17,-2-2-73,3 3 1,0 0-35,0 0 1,-2 0-32,-1 0 0,1 0-17,2 0 0,-2 0 30,-1 0 1,-1 1 42,1 1-82,-2-1-109,2 4-39,-4-1 1,-2-1 52,1 0-6,2 0-106,0-2-2,5 2-187,-5-3-1171,2 0 1514,-2 0 0,-1 0 0,1 0 0</inkml:trace>
  <inkml:trace contextRef="#ctx0" brushRef="#br0" timeOffset="1066">366 17 6962,'0'-7'-720,"0"-1"1016,0 7-266,0 9 0,0 1 29,0 8 0,0 0 10,0-3 1,0 4-1,0-3-14,0-1 0,1-3 0,0 1-12,1 1 1,1-1 8,-1 3 0,-1-3 1,2 3 33,0 1 1,-3-4-48,3 3 0,-3-1 1,0 3 32,0-2 1,0-3-20,0-1 0,0-1-79,0 3 1,0-4 11,0-1 1,0-4-34,0 5-50,0-6-532,0 8-252,0-7 881,3 3 0,1-7 0,2-4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6T21:18:54.02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0 161 6442,'0'3'669,"0"0"-325,0-3-307,3-3 0,-1 2 0,1-3-34,0-1 1,2-1 0,-1 0 5,-1-1 0,3 3 1,-2 0-1,0-1 7,0-1 1,0 0 0,1-1-9,-1 1 1,0-1-1,2 1 1,-1-1-5,-1 1 1,-2 0-1,2 1 1,-1 1-15,1-1 1,-2 2 0,2-2 6,1 0 1,-1 2 0,0-2 0,-1 1 6,1 1 1,-2-1 0,1 2 14,0-2 0,2 0-56,-3 0 14,3 2 0,-4-1-17,3 3 3,-2 0 30,1 0 39,-3 0-37,2 0 28,-1 0-36,2 0 1,-3 1-21,0 1 1,1 0 21,1 2 0,-1-2 17,1 2 0,-2 1 6,0 1 0,0 1 0,0-1-3,0 0 0,0 1 0,0-1 8,0 1 1,0-1-1,0 0 1,0 1-11,0-1 0,0 1 1,0-1-1,0 1 18,0 2 1,0-4 0,0 1 0,0 0-13,0 0 1,0 0 0,0 0-7,0 1 1,0-1-1,0 1 18,0-1 0,0 0 6,0 1 0,0-1 12,0 1 0,0-3 10,0 0 0,0-2 43,0 3-59,0-4 1,0 3-1,1-3 23,1 1-25,-1 0 1,2-1-84,-3 1-186,0-1-468,0 2 516,0-3 0,3 0 1,0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6T21:19:12.89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32 46 6796,'-3'3'0,"0"-3"0,2 3-225,-1-3-385,1 0 852,-1 0-21,2 0-189,0-3 0,0 2-31,0-3 0,0 1-14,0-1 1,0 2-20,2-2 0,1 2 22,2-3 0,0 1 5,0-2 1,-2 2 17,1 2 1,-1-1-17,1 1 0,-2 0-2,2 2 0,-2 0 11,3 0 1,-1 0 14,2 0 1,-1 0 25,-1 0 0,-2 2-30,2 0 0,-2 2 0,2-1-20,-1 1 1,-1-2-18,-2 2 0,2 0-19,0 3 0,0-3 0,-1 0-24,1 1 0,-1-1 25,1 0 1,-1-2 32,-1 3 1,0-1-25,0 2 0,0-1-10,0-1 1,-1 0 28,-1 3 1,1-3 7,-1 0 1,-1-2-7,1 3 0,-1-2 0,2 2-8,-1-1 0,-3-1 5,3 1 0,-3 0-9,1 3 0,1-3 0,0-1-11,1 0 0,0 1 1,-1-1 17,0 1 0,-2-2 0,3 2 13,-2-2 0,2 1 0,-2-1 0,-1 1 0,0 2 0,0 0 0,0-3 0,2 1 0,0 0 0,1-1 0,-2-1-4,1 1 0,0-1 1,2 2 16,-1 0 1,-1-3 0,2 3 21,-1 0 0,-1-2-11,3 4 1,0-3 32,0 2-11,0-3-16,0 5 0,3-4 1,-1 1 16,2 0 1,-2-1-35,2-2 0,-2 0 0,2 1 1,0 0 3,-1 1 1,-1 1-2,3-3 0,-1 0 0,2 0-3,1 0 0,-3 0 0,0 0 11,1 0 0,1 0-7,0 0 1,1 0 23,-1 0 0,1 0 15,-1 0 0,0 0-29,1 0 1,-3 0-3,0 0 1,0 0 20,0 2 1,2-1 5,-2 1 0,0-1 4,0-1 0,-2 0 16,2 0 0,-2 1-12,0 1 0,-1-1-22,2 1-138,-3-2-425,3 0 525,-3 0 0,0 3 0,0 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6T21:19:16.15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97 7884,'0'-7'-762,"0"3"1,0 0 697,0-1 0,0 1-102,3 0 0,-3 2 232,2-3 1,0 2 0,-1-2-8,1 0 1,3 3-30,0-2 1,0 1 0,2-2 5,-1 0 1,1 3-1,-1-1 1,0-1-2,1 0 1,-1 3 0,1-2 0,-1 1 4,1 0 0,-1 0 1,0 1-1,1 0-8,-1-2 1,-2 1-1,1 2 1,0 0-30,0 0 0,0 0 1,-1 0 4,1 0 0,0 1 0,0 0-1,-1 2 1,-2 2 26,0-1 0,-1 2 1,-1 0-28,0 0 0,-3 1 0,1-1 0,0 1-9,-1-1 0,0-2 0,-2 1 0,2 0-10,0 0 1,-2 2 0,1-1-1,-2 1 0,2-1 0,-1 0 4,0-2 0,2 1 0,-1-2-12,2 0 1,-1-1-58,1 0-83,1-1 96,-2-1 0,4 0 55,1 0 1,-1 0-1,4 0 41,-1 0 0,0 0 0,0 0 15,1 0 0,1 0-21,0 0 1,1 0 0,-1 2-18,1 0 1,-1 1-1,1-2-26,-1 1 0,0 3 0,0-3 1,-1 1 7,-1 0 1,1 2 10,1-1 0,0 2 1,-1 0-1,-2-1 10,0-1 0,-1-2 1,-1 2 18,1 1 1,-1 1-1,1 1-7,-1-1 0,-1 0-30,0 1 0,0-1 1,0 1 15,0-1 1,-1-2 0,0 1 10,-2 0 1,-1-2 0,2 1 44,1 1 1,-3-1-31,0 0 1,0-2-41,0 0 0,2 1 21,-3-1 1,3 1-1,-2-2 18,-1 1 0,1 0 0,0-2 15,-1 0 0,2 0 0,-2 0-11,0 0 0,0 0 0,-2 0 12,1 0 1,-1 0 0,1 0 0,0 0-14,-1 0 1,3 0 0,0 0 0,-1 0-27,-1 0 1,0-2 0,-1 0 0,1 0 16,2-1 0,-2 2 0,2-1-18,-2-1 1,0 0 0,0-2 0,1 1 27,1 1 0,2-2-27,-2 1 0,0-2-109,0 0 1,1 2-60,3-1 0,0 3-619,0-2-171,0 3 946,0-2 0,3 3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6T21:19:19.44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19 13 6133,'3'-3'-129,"-2"0"0,2 2 545,-3-1-45,0 1-111,0-2-352,0 3 0,-1 2 90,-1 1 0,1 2 18,-1-1 0,-1 2 1,1 0 7,1 0 1,0-1-1,0-1 2,-1 1 1,1 1 0,-1 0 2,1 0 1,1 1-1,0-1-28,0 1 0,-2-3 1,0 0 3,1 1 0,0-1 0,1 0-26,0 1 0,0-1 0,0 0 39,0 1 1,0-2-2,0 2 1,0-3-40,0 2 14,0 0 1,0 1 27,0-1 1,1-3 49,1 2 0,-1-3-9,4 0 0,-1 0-11,2 0 1,1 0-1,-1 0-33,0 0 1,1 0 0,-1 0 18,1 0 1,-1 0 0,1 0-27,-1 0 0,-2 0 0,1 0-9,0 0 1,0 0-1,2 0-123,-1 0 0,-2 0 23,1 0 1,-3 0 0,1 0-142,0-3 1,0 3-137,-1-2 190,-1 1 0,2 1 186,0 0 0,-3-3 0,3-1 0</inkml:trace>
  <inkml:trace contextRef="#ctx0" brushRef="#br0" timeOffset="882">109 96 6177,'-4'0'585,"2"0"-246,2 0-306,0 3 0,0-1-56,0 2 1,0-2 28,0 2 0,0 1 0,0 1-5,0 1 0,0-3 0,0 0-20,0 1 1,0-1 0,0 0-17,0 1 0,0 1 0,0 0-14,0 0 1,0-1 32,0-1 1,0 0 48,0 3 1,0-3-63,0 0 1,0-2-232,0 3 24,0-4 84,0 2-75,0 0 136,0-2 1,-1 3 90,-1-1 0,1-1 0,-1 1 0,-2-3 0,4 3 0,-3-3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8:05:46.37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161 64 6008,'4'-7'91,"-2"-4"-132,-2 7-10,0-6 90,0 4-12,-2-1-26,-2 1 0,-3 0-23,-2 2 0,4 1-37,-4 3 1,3 0 4,-5 0 0,5 2 48,-3 0 0,3 1 26,-5-1 0,2 0-21,-1 2 1,1 0 9,-2 3 1,5-1 11,-2 1 1,3 0 29,-3 1 1,4-2 6,-2 3 1,4-5 81,-1 4 52,3-2-131,0 3 0,3-1-20,4-1 1,-2 0 79,3-5-51,-2 0 0,6-1-23,-1 1 1,-1-1-62,0 1 0,-1-2-9,2 0 0,-3 1 4,3 1 0,-3 0-10,3 2 118,-6-3-69,7 8 1,-7-5-32,5 5-86,-5-2-41,7-1 81,-8 1 114,5-1 10,-5 3 27,-1 1-157,-3 3 11,0-3-15,-6 2 42,2-5 1,-6 3-21,1-4 1,3-2 73,-2 1 0,4-4-10,-5 1 0,5 1 44,-5-1 30,3 0 1,-6-2-15,2 0 0,0 0-17,-1 0 0,5 0 11,-3-2-87,3 1-281,-6-5-79,5 3 1,1-5 139,4 0 1,2 2 233,5-2 0,-1 2 0,5-3 0</inkml:trace>
  <inkml:trace contextRef="#ctx0" brushRef="#br0" timeOffset="1201">251 314 6246,'7'-3'-23,"2"-3"51,-6 0-9,6-4-59,1-3 1,1 1-78,0 1 101,-6 2 17,3 2 36,-4 1-37,2 3-135,1 0 32,-4 3 82,3 0 10,-5 0 142,2 3-103,-3 0-45,0 3 2,0 4 1,0 0 19,2 3 1,-1-3 26,1 1 0,0-3 30,0 3 0,-2-2 0,3 1 0,-1-1-99,1 2-83,2-3 23,-5 4 97,6-5 0,-5-1 0,2 0 0,-3-5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6T21:19:32.35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20 39 7114,'0'7'95,"0"-1"-62,0 1 0,0-3 1,0 0-1,0 1-13,0 1 1,0 0 0,0 1-46,0-1 1,0 0-1,1 1 24,1-1 1,-1 0-1,3-1-1,-1-1 0,1-2 20,1 0 1,0-1 0,2-1 12,-1 0 0,1 0 1,-1 0-30,1 0 0,-2-1 0,0-1 1,0 0 1,0 1 1,-2 0 0,1 1 0,1 0-4,1 0 0,0 0 1,1 0-6,-1 0 0,0 1 0,-1 0 0,-1 2 23,1 1 0,-1-2 1,0 1-1,0 1 30,0 0 0,1-2 0,-2 2-15,0 1 0,1 1 0,0 0 0,-2 0-6,-1 1 0,0-3 0,0 0 0,1 1 17,0 1 1,-2 1 0,0-1 4,0 0 1,-2 1-22,-3-1 0,0 1-11,-2-1 1,1 0 0,-1-1 3,1-1 1,0-2 0,1 2-1,1-1 24,-1-2 1,1 0 0,0-1 35,-1 0 1,-1 0 0,0 0-12,0 0 0,-1 0 0,1 0-44,-1 0 1,1 0 0,0 0-19,-1 0 0,1-1 0,-1 0-62,1-2 0,2-1 1,0 1-372,1 0 0,-2-2-68,1-1 1,1 2 78,1-1 0,1 3 413,1-2 0,0 3 0,0-5 0,0 2 0</inkml:trace>
  <inkml:trace contextRef="#ctx0" brushRef="#br0" timeOffset="816">13 33 6221,'-3'-4'67,"0"2"0,2 2 1,0-1 56,-1-1-61,0 1 100,2-2 170,0 3-174,2 0 1,2 1 29,2 1 0,-1-1 0,-1 1-54,1-1 0,1-1 0,0 0-37,0 0 0,2 0 0,-1 0 0,3 0-1,0 0 0,0 0 1,3 0-1,0 0 0,0 0 1,0-3-1,0 1 1,-1-1-1,1 0 0,-1 0 0,0 2 0,-2-2-27,-1 2 1,-1 0 0,-1-1 0,-1 0-103,1 1 0,-3 0-355,0 1-422,-2 0-193,1 0-347,-6 3 1349,-1-3 0,1 6 0,0-2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6T21:19:35.69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206 103 6843,'0'-3'-52,"2"-1"231,0 2-7,0 1-30,-2-4 0,0 3-42,0-2 1,0 2-51,0-2 0,0 1-33,0-1 0,0 2 1,0-2 13,0-1 0,0 2 0,-2 0-9,0 0 0,-1 0 1,2-2-25,-1 1 0,-2 2 0,1-2 1,0 1 3,0-1 1,0 3-1,1-2 5,-2 0 1,-1 2-1,0-3 1,0 1-25,0 2 1,0-1 0,-2 1-12,1-1 0,0 0 0,-1 2 0,1 0-2,-1 0 0,1 0 0,-1 0 0,1 0 19,0 3 0,-1-2 0,1 3 0,0-1-2,2 1 1,-2-2 0,2 1 0,-2 1 19,0-1 0,1 1 0,2 1 0,-1-1-23,1 1 0,1-1 0,-2 0 0,0 1 2,1 1 1,1-2 0,-2 0 0,1 1-6,2 1 1,0 0-1,1 1 1,0-1 15,-3 1 0,3-1 0,-2 1 2,1-1 1,1 0 0,0 1 0,0-1 1,0 1 0,0-1 0,0 0 1,0 1 2,0-1 0,0 1 0,1-1 29,1 1 1,-1-1 0,3 0 26,1 1 0,-1-2 0,0 0-38,1 0 1,0-3 0,0 1 0,-1 1-36,1 0 1,-1-3 0,0 1 0,1 0-19,1 0 0,-2-2 0,1 3 17,0-3 0,0 0 1,2 0 63,-1 0 0,0 0 5,1 0 1,-1 0 0,-1-2 8,-1 0 1,-2 0 0,2 1-52,-2-1 1,1 1-1,-1-2-59,0 1 0,1 1 0,-2-2 34,1 0 0,1 2 4,-1-4 0,-1 3 44,1-2 0,-1 0 54,2 0 1,-3-1-83,2 0 0,-2 2 0,-1 1-15,-1-1 0,-1 2 0,2-2 4,-2 0 1,1 3 0,0-3 54,0 0 0,-1 2 1,2-2 121,-1 0 0,-1 3-39,1-2 1,-2-1-129,-2 1 1,2-1 0,1 1-26,0 0 0,3-1 0,-3 2 3,0-1 0,2 0 7,-4 2 0,3 0 1,-2-1-10,-1-1 0,1 1-60,0-1 0,0 1 15,-3 1 0,3 0 0,1 1 1,-1 0-155,0 1 0,2 1-201,-2-1 0,0 0-518,0 2 935,-2 0 0,6 3 0,-3-1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8:05:50.61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128 58 6176,'4'-7'-78,"-1"-2"357,0 6-234,-3-3-177,3 2 66,-3-2 10,0 3 38,-3-4-1,0 4 1,-4-2-6,-2 3 0,1-1 27,-2 3 0,3 1 2,-1 1 1,1 0 23,-3 2 1,1-1 62,-2 3-95,3-4 46,-4 10-15,5-8 67,-5 8 41,8-2-87,-2 3 1,6 0-13,0 0 1,1-3-29,1 1 1,-1-5 56,4 3-28,-1-3 0,3 4 4,2-3 1,-4 0-8,4-5 1,-5 2-6,5-2 0,-3 1-53,5-3 1,-5 0 3,3 2-42,-3-1 31,6 2-16,-2 0 9,0 3 18,-1 1 1,-1 6 26,-2-3 0,1-2-9,-5 1 1,0-5 8,-2 4-3,0-2-27,0 6-10,0-5-39,-2 3 75,-2-4-26,1-2 3,-3 1-5,2-4 6,-2 5 115,-3-6 20,-1 3-69,-3-3-67,0 0-22,0 0 85,0 0 0,3-2 29,-1 0-163,6 0-543,-6-1 633,9-1 0,-4-2 0,6 0 0</inkml:trace>
  <inkml:trace contextRef="#ctx0" brushRef="#br0" timeOffset="1166">289 328 6161,'0'-8'568,"3"0"-625,0 4-75,4-2 47,2 2 1,1 1 41,3 3 0,-5 0 30,1 0 1,-5 1-26,5 1 24,-7 2-28,7 5-8,-8 1-25,2 3-5,-3 0-13,-3-3 1,-2 1 92,-3-2 0,2-3 0,-2-2 0,3 1 0,-3 1 0,2 1 0,-6 0 0,1 1 0,3-3 0,0 2 0,5-2 0,-5 1 0,4 3 0,0-2 0,2 3 0,3-5 9,3 0 39,-2-2 26,9-1 0,-4 0 12,6 2 1,-4-3-58,-1 2 1,-1-3-148,3 0 83,-2 0 0,4 0 25,-1 0 0,-3 0-32,0 0 55,-2 0-68,3 0-97,-2-3 152,-1 3 0,0-3 0,1 3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8:06:45.80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148 52 6778,'0'-10'-97,"0"0"7,0 4-1,-3 0 95,-3-1 1,-4 1 107,-3 2-77,3 1 1,-2 6-21,1 1 0,2 3-5,0 1 1,0 0 41,0 3 1,1-3 29,1 3 0,1-2 96,0 1-116,2-2-142,1 4 6,3-4 43,3 1 1,3-4 35,5 0 0,-1-2 9,1-1 1,-3-1-5,3 1 1,-2 1-25,1-1 1,-3 3-17,1-3 0,-1 3-1,3-1 1,-3 0-4,1 0 0,-2-1-24,3 3-41,-2-4-19,-1 10-3,1-5 50,-1 6 37,-2-1 5,-2-2-22,-2 0 10,0-4 42,-2 3 24,1-2 45,-5 3 48,3-4 55,-7 1-103,0-1 0,-3-2 27,1-2 1,1-2 46,0 0 0,3 0 6,-3 0 0,2 0-34,-1 0 0,-1 0-196,-2 0 0,3 0-119,-1-2-151,6 1 1,-4-6-447,5 1 796,1 2 0,0-4 0,3 4 0</inkml:trace>
  <inkml:trace contextRef="#ctx0" brushRef="#br0" timeOffset="784">270 308 7292,'0'-7'-523,"0"-1"581,0 7 1,-1-1-44,-1 7 0,0-2 49,-2 5 0,0 1-10,-2 3 1,1-1-23,1 0 0,3 0-3,-2 1 1,3-1 22,0 0 1,3-6 20,4 2 1,0-5-69,3 0 1,1-1-1,2-1-44,0 0 1,-2 0-189,-1 0 0,1 0-74,2 0 1,-3-1-344,1-1 644,-3-2 0,1-2 0,-2 0 0</inkml:trace>
  <inkml:trace contextRef="#ctx0" brushRef="#br0" timeOffset="1349">417 353 6521,'-3'9'112,"1"-1"1,1-1-113,1 3 0,0-1-10,0 2 0,0-3 39,0 3 8,0-3 6,0 4-101,0-2-75,0 0-155,0-1-184,0-3 472,0-2 0,0-1 0,0-3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8:06:49.05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81 17 6432,'0'-7'111,"-3"1"14,-1 3-68,-2 3 0,-1 0-135,-2 4 1,4 0-86,-4 3 108,6-5-55,-8 9 241,7-4-32,-6 6-77,4 0 1,2 0-25,7-3 1,4-1 2,6-3 0,-4-1 38,-1-1 0,-1-2-2,3 2 0,-3 0-45,1 0 0,-1 2-58,3-2 0,-1 0-35,2 3 1,-3-4-4,0 6 0,-1-3 90,0 5 1,-2-4 31,0 1-16,0-2 19,-4 6 12,2-2-56,-3 3 52,-3-3 0,-1 1 50,-5-2-26,5-4 1,-7 0-14,2-3 0,2 3 40,-2-3-6,4 0 1,-8-2 5,3 0 0,2 0-65,-1 0-420,7-3-124,-7 2 529,8-4 0,-4 1 0,1-2 0</inkml:trace>
  <inkml:trace contextRef="#ctx0" brushRef="#br0" timeOffset="1152">286 267 6582,'0'13'60,"0"0"0,0-2-52,0-1 1,2-3 10,0 1-16,1-5-18,-1 6 35,5-6 1,3 1-3,3-2 1,-5-1-5,1-1 0,-3 0-27,5 2-29,-3 2 1,3 3 100,-2 2-99,-4-5 124,4 7-4,-8-4 0,5 4-3,-6 0 0,-1-5-33,-4 3-77,4-6-51,-11 8 83,5-7 118,-5 6 1,-1-5 9,0 0 0,4-3-1,1-2 1,1 0-81,-3 0 0,3 0-130,-1-2-355,2 1-488,-6-5 927,5 5 0,0-4 0,7 1 0,4-2 0</inkml:trace>
  <inkml:trace contextRef="#ctx0" brushRef="#br0" timeOffset="1834">318 242 6330,'0'-8'874,"0"0"-699,0 7-182,0-5 1,3 6 1,1-3 41,5 3 0,-3 0-21,2 0 0,-1 0 35,3 0 0,-3 1 23,1 1 1,-1-2-6,3 3 1,1-1 6,2 1 0,0-1-9,-1-2 0,1 0-241,0 0-137,0-3-253,0-1 565,-6 1 0,-4 0 0,-7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8:06:52.94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103 41 6400,'0'-10'239,"-3"1"-105,2 3-140,-4-1-80,1 4 73,-2-3 1,-4 6-61,0 0 1,2 1 63,-1 3 1,5 0 58,-5 3-34,7-1 0,-9 3 31,4 2 1,2-3-36,3 1 0,2-3-29,0 5 0,0-5-7,2 3 1,0-5 20,2 4 1,1-3-10,4 3 1,-4-4-5,4 2 1,-3-1 1,5-1 1,-2 2-6,1-2 1,-3-1-61,1 2 62,-2-4 1,4 7-34,-1-2-75,-5-1 13,4 1 69,-1 0 1,-2 4 22,1 3 1,-4-4 25,0-1-21,-1-2 0,-1 6-16,0-1 0,0-3-23,0 0 27,0-5 40,-3 8-20,0-6 105,-4 4-35,-2-5 0,1 1-19,-2-3 0,3 0 19,-1-2 0,1 0 29,-4 0 0,5 0 23,-3 0 1,3-3-15,-5-1 0,3 0-124,-3 0 0,5 2-350,-3-3-130,6 4 503,-5-5 0,7 0 0,-2-4 0</inkml:trace>
  <inkml:trace contextRef="#ctx0" brushRef="#br0" timeOffset="1316">359 240 6092,'-7'0'286,"-4"0"-148,7 0-59,-6 0-271,1 0 168,-1 3 1,-2 4-19,1 3 0,2 0 37,3 1 1,-1-3 45,1 3 0,2 0-8,2 2 1,-1 0 1,1-1 1,0 3 42,2 0 0,3-2-43,1-2 1,2-3 48,0 3-40,3-3 1,1 3-108,3-2 0,-3-2 12,-1-1 1,-1-3-30,0 4 38,-1-5 0,5 1 38,-1-3 54,-4 0 28,1 0-27,-4 0-90,2-3-51,0-1 28,-2-2 192,2-1-20,-3 1-3,1 0 16,-1-1-63,-6 4-4,-1-3 113,-2 2-42,-3 1-32,-1-3-231,-3 5-343,0-2-59,0 3 538,0 3 0,0 4 0,4 3 0,-1 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6:44.65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 63 6518,'-1'-12'150,"-2"2"-162,3 5 28,-4 1 172,4 1 216,0 2-432,0 8 1,0 2-1,1 9-37,2-4 0,-3-2 0,3-2 55,-2 3 1,-1-1 39,0 1 1,1 1-5,1 4 1,-1-1 0,2 1 65,-2-1 0,-1-4-3,0 0 1,0 0 6,0 2 1,0 4-85,0-1 0,0-3-2,0-2 1,0-2-62,0 2 0,0-3 23,0 3 0,0-2-212,0 2-389,0-7-103,0 4 732,0-9 0,0 3 0,0-4 0</inkml:trace>
  <inkml:trace contextRef="#ctx0" brushRef="#br0" timeOffset="1317">16 1 6127,'0'10'227,"0"1"1,2-6-107,1 5 1,3-3-1,-1 5-43,2-1 0,-2-2 1,1 1-42,0-1 1,1-1-47,0 3 0,2-3 0,1 3-34,0-2 1,-1-4 67,-1 0 0,-2-3 37,8 0 1,-4-1-5,3-1 1,-5 0-23,2 0-74,-3 0 0,4-1-5,-3-1 0,0 0 5,0-3 0,0 2 0,-1-2 14,1-1 0,-3 1 1,1 0 3,0-1 0,-2 1 18,1-3 0,-2 2-4,2-4 1,-2 1 22,2 1 1,-2 0 6,2 1 0,-3-1 37,4 0-38,-5 4-51,3-7 4,-1 6 42,-2-3-10,3 5-307,-4 3 212,3 7 135,-2-6 146,2 10-110,-3-7-194,0 4 8,0 3 1,1 1 49,2 4 0,-2-3 27,1 0 1,-1-3 14,-1 3 0,0 1 7,0 1 0,0 1-13,0-1 1,0-2-11,0 0 0,0 0-13,0 3 1,0-3 11,0 0 1,0 0 9,0 3 1,0-1 19,0 1 1,0-3 25,0 0-15,0-3 3,0 4 0,1-2 18,2 1 107,-2-6 110,2 4 121,-3-9-498,0 8-331,0-9 456,0 2 0,0 1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6:49.66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9 36 6147,'0'-13'390,"0"6"87,0 0-156,3 6-297,-2-6 0,2 8-51,-3 1 1,0 1 13,0 7 1,0-2 0,0 5 0,0 1 0,0-2 0,0 1 12,0 1 1,0-2 0,0 2-10,0 3 0,0-4 0,0 3-15,0 1 1,0-3 24,0 5 0,0-2 3,0 4 1,0-3 0,-2-4 27,-1-1 1,1-3 10,2 3 1,0 0 28,0 3 0,0-6-16,0 1 0,-3-3-1,0 5-31,1-7-22,2 8 1,0-9-1,0 6 1,1-3 99,1 0 0,3-4 92,6-1 1,-2 0-11,4 0 1,-2-1 0,2-2-22,1 0 0,-2 0-132,1 0 0,0 0-73,3 0 1,-4-1-790,-2-1-914,-1 1 1745,-1-6 0,-1 10 0,1-2 0</inkml:trace>
  <inkml:trace contextRef="#ctx0" brushRef="#br0" timeOffset="1383">282 278 6413,'0'-9'164,"0"2"-91,3 4-46,-2 2-30,3-3 1,-4 11 62,0 4 1,0 0-15,0 2 1,0-3-47,0 3 1,1-1 0,1 2 24,3-4 0,2-1 52,1 2 1,3-2-1,-1 1 1,4-2 0,-2-2-20,0-1 0,0-3-104,-1 0 0,1-1-65,4-1 1,-4-1 29,-2-1 1,-1-3 11,-1-2 1,-4-2-18,-1-1 1,-2 1-24,2-2-41,-2 3-36,2 0 178,-3 0 132,0 0 120,0 4 179,0 1-330,4 9 1,-3 1-112,1 6 1,0-4-1,0 3-95,0 2 1,3-3 0,-1 3 0,-1-1 0,1 0 1,1 0-1,-2 2 1,-1 1 203,2-1 0,-1 1 1,3 0-1,-1-1-79,-2 1 1,3 0-1,-1 0 30,-1 2 0,2-1 1,-3 1 37,2-2 1,-3-3-50,0 0 1,-1 0 0,0 2 6,1-2 0,-1-1 1,2-1 1,-3 1-34,-3 4 1,2-3 0,-2-1-40,0-1 1,1-1-1,-3-2-35,-2 0 0,3 0-6,-1 0 1,-1 0 30,-5-1 0,2-2 32,-4-3 1,5-1 62,-2-1 0,2-3 22,-5-3 0,3 0 0,-1-2 93,0 0 0,5 3 0,-2-1-16,1 0 0,0-1-57,-1 0 1,0-1 0,1 0-75,-1 0 1,3 0-147,3-3 0,1 4 127,1-3 1,0 2 0,1-4 59,1 1 0,1 0 1,4 3 177,2 0 1,-2 1 0,-1-1-33,2 0 0,0 0 1,3 0-490,-3 1 1,0 1-1140,0-2 1420,0 2 0,3-6 0,1 5 0</inkml:trace>
  <inkml:trace contextRef="#ctx0" brushRef="#br0" timeOffset="2566">774 207 6299,'0'-8'435,"-3"-3"0,1 7-377,-3-4 1,1 3-37,-4 0 1,4 3-132,-6-1 0,2 3 69,-5 0 1,3 0-1,-1 3 52,0 2 1,2 0 0,-1 0 26,1 1 0,1 1 34,0 1 1,3-1-34,0 1 0,3 3 1,0 3 0,2-2-9,2 1 1,0-6-27,3 0 0,1 2-23,5 2 1,-3-4 10,3-1 0,-2-2 0,1 2-23,0-1 1,1-3-17,0 0 0,-2 0-14,1 1 0,2-1 53,1 3 1,-2-3 44,0 4 0,-5-4 0,-1 3-10,1 1 0,-1 0-21,0 1 1,-4 0-60,2 6 0,1-5 76,-2 3 0,1-6 86,-3 5 0,-1-3 19,-2 4 0,2-3 113,-5 0 0,1 0-41,-3 0 0,0-1-56,-3-2 0,4 1 25,-3-3 0,2-1 19,-5-2 1,3 0-115,-3 0 1,2 0-306,-2 0 0,4-2 229,-2-3 0,6 0 0,2-6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09:06:59.46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55 32 6448,'0'13'70,"0"0"1,0 4 0,0 2-10,0 1 1,0-3 0,1-4 0,0 1 4,2 1 1,0-2 0,-3 0 0,1 0 13,1-1 0,-1 0 0,2-2 17,-2 3 0,-1 2-59,3 1 1,-2-1-130,1 1 0,0-4-209,1-1-244,-2-6-119,6 2 663,-7-6 0,7 2 0,-2-3 0</inkml:trace>
  <inkml:trace contextRef="#ctx0" brushRef="#br0" timeOffset="519">0 32 6478,'0'-9'699,"0"-1"0,4 8-484,1-3 0,3 3-45,2 0 0,2 1-28,4 1 1,-3 0-102,0 0 1,0 0 0,2 1-92,-2 1 0,-1-1-65,-2 2 0,2-2-151,4-1 0,-4 0-142,-1 3 1,-2-2-375,2 1 222,-3-1 560,4-4 0,-5-1 0,1-4 0</inkml:trace>
  <inkml:trace contextRef="#ctx0" brushRef="#br0" timeOffset="933">86 180 7385,'11'0'161,"-1"0"1,-2 0-392,5 0 0,-3 3-688,3 0 918,-7-1 0,8-2 0,-5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659662-D438-F60A-0708-5876F9D719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7F1351A-E0C4-2338-B7F9-7F2858A0D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5D96B97-22A5-3386-C8EA-A79731C9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0F24C2C-7010-8127-E326-CE34C125B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E55B7DC-B08A-172C-6C57-67A49D71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3932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CD9B5-2111-828F-FFD4-A582C611A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A6DC3AD-6FE1-38F3-C2C6-AA68C96B25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F188DB0-E2F8-1632-72C5-1304BE2F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58CC06A-CA89-4E55-ADB5-50ADDD7AF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9042C33-8523-C825-9244-26C3F8778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9368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DDE46922-8E9F-3B1F-1214-6044E16957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56B67E7-17C3-E64A-AC2C-6994F7D5FE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64FA8054-4163-2C98-CB06-6059E8E18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BE2A851-3F32-6026-3400-3AE97A18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2404C11D-7F62-477C-9636-58856218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741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33B98-F4D4-831C-D636-85F2576DA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5DEAAA-72F7-5D89-A7E9-3AC4F4A12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FCDA320-4D5E-A81D-E02B-96B62FDEE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DA0FE1C7-8AB2-72AC-3AC0-AB81E8B5E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BE890BD-E694-E573-C8D8-37D2927F1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5674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99A257-69E0-B66E-B802-AE6D0F47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93638-F25A-6C06-BDF0-3EE2FFAF6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943D7BA-38C2-D1AC-78E2-A7030BEBC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1094413-EB3E-BD23-5E87-4B652BE5D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CB41B0A-E423-7BF3-D91C-68491E77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48312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4ACC68-3B4B-DD93-4BC6-68A32519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757EE97-EE0F-44D9-5820-F10208F4A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2CB2F875-FAC9-C887-3BDD-2F7459310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C37A898-76D7-2594-B757-B99E9FC60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9C4B311-EB67-093D-E6CC-DA3E91B3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D24446BA-97FD-A1E4-DEBE-7F12BE8D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00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6C8A67-E882-E249-43D9-4459887DF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93A66D2-F945-E1EA-5003-EBEAF3DBD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198EEDD-6EF2-EE0A-A804-88AA667E07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C843712-B3F9-8177-BE22-D0256BAB29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7870058-4602-453A-9477-C3F73A6DAE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40EC69A2-183F-42E6-4938-3FF06061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DA6012A0-24A7-E8DC-5E6D-1B1C94C36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00573FED-4694-E102-E78C-908FA25B4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635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18D63-C229-AFA2-4A71-BD4FD1BA0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E39F92C2-814A-C52A-A041-E74759BCB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073FEC5-6977-3E7E-4B01-351597977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D600579-54C0-A5DD-0AFA-FC47D9041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1727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076489F4-2E81-1C17-0E1E-3BA9BC09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40FA73BB-AE8E-08C5-7396-937ED388D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393275D-1580-71F2-D89A-1B09059DB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2026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EC96C9-8D0F-4BC4-200D-DBE9D70A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9FF9EE-3B99-2645-DD65-BD39720D8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AF59ABF-C5EF-0363-C9FD-E14F3D178C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27454DFA-FB63-4CC0-3DA5-07A1C34BC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C37CBD0-15D3-2152-D7EB-689403E1B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6EBA7F6-AD33-FFC2-7D83-FDD4B2CED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4506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F945B1-280C-B36C-325C-9D606DE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257767A9-5B87-D3B9-ED7C-6FC47F0B5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3B2B73C-0E77-8C19-AB67-A0C7054AB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09046E5-8E6E-D419-BCAC-6C5CC9496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B18CC69-EDE0-6123-EBA1-B7CE2785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F8753206-CE27-93A4-7F66-C7B883E8D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8505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1AEDB1F9-328C-809D-CC5C-40EC2C06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3139836-F1F9-2BE2-3A98-6F4C5419F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4EDCB50-E407-A7C3-304B-3D3E0E59A9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DF9F9-1DCA-4FC1-A67C-47280118E555}" type="datetimeFigureOut">
              <a:rPr lang="sk-SK" smtClean="0"/>
              <a:t>27. 3. 2026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9B29B6-DFAA-6A32-E1C0-C794E8A53B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F625457-7BC5-23B5-519F-997068A44A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187AA-2DCF-43A9-ADF6-616C943B28F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363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.xml"/><Relationship Id="rId13" Type="http://schemas.openxmlformats.org/officeDocument/2006/relationships/image" Target="../media/image32.png"/><Relationship Id="rId18" Type="http://schemas.openxmlformats.org/officeDocument/2006/relationships/customXml" Target="../ink/ink21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customXml" Target="../ink/ink18.xml"/><Relationship Id="rId17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customXml" Target="../ink/ink20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customXml" Target="../ink/ink17.xml"/><Relationship Id="rId19" Type="http://schemas.openxmlformats.org/officeDocument/2006/relationships/image" Target="../media/image35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openxmlformats.org/officeDocument/2006/relationships/customXml" Target="../ink/ink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customXml" Target="../ink/ink4.xml"/><Relationship Id="rId1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12.xml"/><Relationship Id="rId18" Type="http://schemas.openxmlformats.org/officeDocument/2006/relationships/image" Target="../media/image22.png"/><Relationship Id="rId3" Type="http://schemas.openxmlformats.org/officeDocument/2006/relationships/customXml" Target="../ink/ink7.xml"/><Relationship Id="rId7" Type="http://schemas.openxmlformats.org/officeDocument/2006/relationships/customXml" Target="../ink/ink9.xml"/><Relationship Id="rId12" Type="http://schemas.openxmlformats.org/officeDocument/2006/relationships/image" Target="../media/image19.png"/><Relationship Id="rId17" Type="http://schemas.openxmlformats.org/officeDocument/2006/relationships/customXml" Target="../ink/ink14.xml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5" Type="http://schemas.openxmlformats.org/officeDocument/2006/relationships/customXml" Target="../ink/ink13.xml"/><Relationship Id="rId10" Type="http://schemas.openxmlformats.org/officeDocument/2006/relationships/image" Target="../media/image18.png"/><Relationship Id="rId19" Type="http://schemas.openxmlformats.org/officeDocument/2006/relationships/customXml" Target="../ink/ink15.xml"/><Relationship Id="rId4" Type="http://schemas.openxmlformats.org/officeDocument/2006/relationships/image" Target="../media/image15.png"/><Relationship Id="rId9" Type="http://schemas.openxmlformats.org/officeDocument/2006/relationships/customXml" Target="../ink/ink10.xml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80DABA-CA52-889C-D94F-24D235EEA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8386" y="157210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sk-SK" b="1" dirty="0"/>
              <a:t>Summary of Results from </a:t>
            </a:r>
            <a:br>
              <a:rPr lang="sk-SK" b="1" dirty="0"/>
            </a:br>
            <a:r>
              <a:rPr lang="sk-SK" b="1" dirty="0"/>
              <a:t>Group </a:t>
            </a:r>
            <a:r>
              <a:rPr lang="cs-CZ" b="1" dirty="0"/>
              <a:t>16</a:t>
            </a:r>
            <a:br>
              <a:rPr lang="sk-SK" b="1" dirty="0"/>
            </a:br>
            <a:r>
              <a:rPr lang="sk-SK" b="1" dirty="0" err="1"/>
              <a:t>Lactase</a:t>
            </a:r>
            <a:r>
              <a:rPr lang="sk-SK" b="1" dirty="0"/>
              <a:t> </a:t>
            </a:r>
            <a:r>
              <a:rPr lang="sk-SK" b="1" dirty="0" err="1"/>
              <a:t>Downstream</a:t>
            </a:r>
            <a:r>
              <a:rPr lang="sk-SK" b="1" dirty="0"/>
              <a:t> </a:t>
            </a:r>
            <a:r>
              <a:rPr lang="sk-SK" b="1" dirty="0" err="1"/>
              <a:t>Processing</a:t>
            </a:r>
            <a:endParaRPr lang="sk-SK" b="1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A89C2A8-DEB0-BC76-08B8-601137E65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2425" y="4227071"/>
            <a:ext cx="9144000" cy="1655762"/>
          </a:xfrm>
        </p:spPr>
        <p:txBody>
          <a:bodyPr>
            <a:normAutofit/>
          </a:bodyPr>
          <a:lstStyle/>
          <a:p>
            <a:r>
              <a:rPr lang="sk-SK" sz="3600" dirty="0" err="1"/>
              <a:t>Evreux</a:t>
            </a:r>
            <a:r>
              <a:rPr lang="sk-SK" sz="3600" dirty="0"/>
              <a:t> 23. – 27.03.2026</a:t>
            </a:r>
          </a:p>
        </p:txBody>
      </p:sp>
    </p:spTree>
    <p:extLst>
      <p:ext uri="{BB962C8B-B14F-4D97-AF65-F5344CB8AC3E}">
        <p14:creationId xmlns:p14="http://schemas.microsoft.com/office/powerpoint/2010/main" val="1585583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the</a:t>
            </a:r>
            <a:r>
              <a:rPr lang="sk-SK" b="1" dirty="0"/>
              <a:t> SDS – PAGE </a:t>
            </a:r>
          </a:p>
        </p:txBody>
      </p:sp>
      <p:sp>
        <p:nvSpPr>
          <p:cNvPr id="7" name="BlokTextu 6"/>
          <p:cNvSpPr txBox="1"/>
          <p:nvPr/>
        </p:nvSpPr>
        <p:spPr>
          <a:xfrm rot="16200000">
            <a:off x="7010067" y="2614491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Log (</a:t>
            </a:r>
            <a:r>
              <a:rPr lang="sk-SK" sz="2400" b="1" dirty="0" err="1">
                <a:solidFill>
                  <a:schemeClr val="bg1"/>
                </a:solidFill>
              </a:rPr>
              <a:t>kDa</a:t>
            </a:r>
            <a:r>
              <a:rPr lang="sk-SK" sz="24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10441695" y="5854528"/>
            <a:ext cx="1881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solidFill>
                  <a:schemeClr val="bg1"/>
                </a:solidFill>
              </a:rPr>
              <a:t>cm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261240" y="1904481"/>
            <a:ext cx="53769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sk-SK" sz="2800" dirty="0" err="1"/>
              <a:t>Identification</a:t>
            </a:r>
            <a:r>
              <a:rPr lang="sk-SK" sz="2800" dirty="0"/>
              <a:t> </a:t>
            </a:r>
            <a:r>
              <a:rPr lang="sk-SK" sz="2800" dirty="0" err="1"/>
              <a:t>of</a:t>
            </a:r>
            <a:r>
              <a:rPr lang="sk-SK" sz="2800" dirty="0"/>
              <a:t> </a:t>
            </a:r>
            <a:r>
              <a:rPr lang="sk-SK" sz="2800" dirty="0" err="1"/>
              <a:t>molecular</a:t>
            </a:r>
            <a:r>
              <a:rPr lang="sk-SK" sz="2800" dirty="0"/>
              <a:t> </a:t>
            </a:r>
            <a:r>
              <a:rPr lang="sk-SK" sz="2800" dirty="0" err="1"/>
              <a:t>weight</a:t>
            </a:r>
            <a:r>
              <a:rPr lang="sk-SK" sz="2800" dirty="0"/>
              <a:t> </a:t>
            </a:r>
            <a:r>
              <a:rPr lang="sk-SK" sz="2800" dirty="0" err="1"/>
              <a:t>of</a:t>
            </a:r>
            <a:r>
              <a:rPr lang="sk-SK" sz="2800" dirty="0"/>
              <a:t> </a:t>
            </a:r>
            <a:r>
              <a:rPr lang="sk-SK" sz="2800" dirty="0" err="1"/>
              <a:t>lactase</a:t>
            </a:r>
            <a:r>
              <a:rPr lang="sk-SK" sz="2800" dirty="0"/>
              <a:t> </a:t>
            </a:r>
            <a:r>
              <a:rPr lang="sk-SK" sz="2800" dirty="0" err="1"/>
              <a:t>subunit</a:t>
            </a:r>
            <a:r>
              <a:rPr lang="sk-SK" sz="2800" dirty="0"/>
              <a:t> </a:t>
            </a:r>
            <a:r>
              <a:rPr lang="sk-SK" sz="2800" dirty="0" err="1"/>
              <a:t>with</a:t>
            </a:r>
            <a:r>
              <a:rPr lang="sk-SK" sz="2800" dirty="0"/>
              <a:t> </a:t>
            </a:r>
            <a:r>
              <a:rPr lang="sk-SK" sz="2800" dirty="0" err="1"/>
              <a:t>your</a:t>
            </a:r>
            <a:r>
              <a:rPr lang="sk-SK" sz="2800" dirty="0"/>
              <a:t> </a:t>
            </a:r>
            <a:r>
              <a:rPr lang="sk-SK" sz="2800" dirty="0" err="1"/>
              <a:t>calibration</a:t>
            </a:r>
            <a:r>
              <a:rPr lang="sk-SK" sz="2800" dirty="0"/>
              <a:t> </a:t>
            </a:r>
            <a:r>
              <a:rPr lang="sk-SK" sz="2800" dirty="0" err="1"/>
              <a:t>line</a:t>
            </a:r>
            <a:endParaRPr lang="sk-SK" sz="2800" dirty="0"/>
          </a:p>
          <a:p>
            <a:pPr marL="457200" indent="-457200">
              <a:buFont typeface="Arial" pitchFamily="34" charset="0"/>
              <a:buChar char="•"/>
            </a:pPr>
            <a:endParaRPr lang="sk-SK" sz="2800" dirty="0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dirty="0"/>
              <a:t>Migration rate: </a:t>
            </a:r>
            <a:r>
              <a:rPr lang="cs-CZ" sz="2800" dirty="0"/>
              <a:t>1,6 </a:t>
            </a:r>
            <a:r>
              <a:rPr lang="sk-SK" sz="2800" dirty="0"/>
              <a:t>cm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dirty="0"/>
              <a:t>Molecular weight: </a:t>
            </a:r>
            <a:r>
              <a:rPr lang="cs-CZ" sz="2800" dirty="0"/>
              <a:t>112 </a:t>
            </a:r>
            <a:r>
              <a:rPr lang="cs-CZ" sz="2800" dirty="0" err="1"/>
              <a:t>kDa</a:t>
            </a:r>
            <a:endParaRPr lang="sk-SK" sz="2800" dirty="0"/>
          </a:p>
        </p:txBody>
      </p:sp>
      <p:graphicFrame>
        <p:nvGraphicFramePr>
          <p:cNvPr id="6" name="Chart 2">
            <a:extLst>
              <a:ext uri="{FF2B5EF4-FFF2-40B4-BE49-F238E27FC236}">
                <a16:creationId xmlns:a16="http://schemas.microsoft.com/office/drawing/2014/main" id="{E43E3667-97D0-4014-D770-CAE91BD5F0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381902"/>
              </p:ext>
            </p:extLst>
          </p:nvPr>
        </p:nvGraphicFramePr>
        <p:xfrm>
          <a:off x="6984768" y="1387665"/>
          <a:ext cx="4747014" cy="492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1560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– </a:t>
            </a:r>
            <a:r>
              <a:rPr lang="sk-SK" dirty="0" err="1"/>
              <a:t>gel</a:t>
            </a:r>
            <a:r>
              <a:rPr lang="sk-SK" dirty="0"/>
              <a:t> + </a:t>
            </a:r>
            <a:r>
              <a:rPr lang="sk-SK" dirty="0" err="1"/>
              <a:t>calibration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(</a:t>
            </a:r>
            <a:r>
              <a:rPr lang="sk-SK" dirty="0" err="1"/>
              <a:t>purity</a:t>
            </a:r>
            <a:r>
              <a:rPr lang="sk-SK" dirty="0"/>
              <a:t>, </a:t>
            </a:r>
            <a:r>
              <a:rPr lang="sk-SK" dirty="0" err="1"/>
              <a:t>molecular</a:t>
            </a:r>
            <a:r>
              <a:rPr lang="sk-SK" dirty="0"/>
              <a:t> </a:t>
            </a:r>
            <a:r>
              <a:rPr lang="sk-SK" dirty="0" err="1"/>
              <a:t>weight</a:t>
            </a:r>
            <a:r>
              <a:rPr lang="sk-SK" dirty="0"/>
              <a:t> – </a:t>
            </a:r>
            <a:r>
              <a:rPr lang="sk-SK" dirty="0" err="1"/>
              <a:t>lactase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RAW MILK TEST – </a:t>
            </a:r>
            <a:r>
              <a:rPr lang="sk-SK" b="1" dirty="0" err="1"/>
              <a:t>colour</a:t>
            </a:r>
            <a:r>
              <a:rPr lang="sk-SK" b="1" dirty="0"/>
              <a:t> </a:t>
            </a:r>
            <a:r>
              <a:rPr lang="sk-SK" b="1" dirty="0" err="1"/>
              <a:t>change</a:t>
            </a:r>
            <a:r>
              <a:rPr lang="sk-SK" b="1" dirty="0"/>
              <a:t> (</a:t>
            </a:r>
            <a:r>
              <a:rPr lang="sk-SK" b="1" dirty="0" err="1"/>
              <a:t>conc</a:t>
            </a:r>
            <a:r>
              <a:rPr lang="sk-SK" b="1" dirty="0"/>
              <a:t>.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glucose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RAW MILK TEST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8408" y="1524427"/>
            <a:ext cx="10515600" cy="4351338"/>
          </a:xfrm>
        </p:spPr>
        <p:txBody>
          <a:bodyPr/>
          <a:lstStyle/>
          <a:p>
            <a:r>
              <a:rPr lang="sk-SK" b="1" dirty="0"/>
              <a:t>Observation: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could</a:t>
            </a:r>
            <a:r>
              <a:rPr lang="sk-SK" dirty="0"/>
              <a:t> barely </a:t>
            </a:r>
            <a:r>
              <a:rPr lang="sk-SK" dirty="0" err="1"/>
              <a:t>see</a:t>
            </a:r>
            <a:r>
              <a:rPr lang="sk-SK" dirty="0"/>
              <a:t> </a:t>
            </a:r>
            <a:r>
              <a:rPr lang="sk-SK" dirty="0" err="1"/>
              <a:t>any</a:t>
            </a:r>
            <a:r>
              <a:rPr lang="sk-SK" dirty="0"/>
              <a:t> change of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after</a:t>
            </a:r>
            <a:r>
              <a:rPr lang="sk-SK" dirty="0"/>
              <a:t> 0/20/40min. </a:t>
            </a:r>
            <a:r>
              <a:rPr lang="sk-SK" dirty="0" err="1"/>
              <a:t>After</a:t>
            </a:r>
            <a:r>
              <a:rPr lang="sk-SK" dirty="0"/>
              <a:t> </a:t>
            </a:r>
            <a:r>
              <a:rPr lang="cs-CZ" dirty="0"/>
              <a:t>7</a:t>
            </a:r>
            <a:r>
              <a:rPr lang="sk-SK" dirty="0"/>
              <a:t>0 min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applied</a:t>
            </a:r>
            <a:r>
              <a:rPr lang="sk-SK" dirty="0"/>
              <a:t> </a:t>
            </a:r>
            <a:r>
              <a:rPr lang="sk-SK" dirty="0" err="1"/>
              <a:t>heat</a:t>
            </a:r>
            <a:r>
              <a:rPr lang="sk-SK" dirty="0"/>
              <a:t> and </a:t>
            </a:r>
            <a:r>
              <a:rPr lang="sk-SK" dirty="0" err="1"/>
              <a:t>another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100 </a:t>
            </a:r>
            <a:r>
              <a:rPr lang="el-GR" dirty="0"/>
              <a:t>μ</a:t>
            </a:r>
            <a:r>
              <a:rPr lang="sk-SK" dirty="0"/>
              <a:t>l of 25% </a:t>
            </a:r>
            <a:r>
              <a:rPr lang="sk-SK" dirty="0" err="1"/>
              <a:t>eluate</a:t>
            </a:r>
            <a:r>
              <a:rPr lang="sk-SK" dirty="0"/>
              <a:t>. </a:t>
            </a:r>
            <a:r>
              <a:rPr lang="sk-SK" dirty="0" err="1"/>
              <a:t>Green</a:t>
            </a:r>
            <a:r>
              <a:rPr lang="sk-SK" dirty="0"/>
              <a:t>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after</a:t>
            </a:r>
            <a:r>
              <a:rPr lang="cs-CZ" dirty="0"/>
              <a:t> 100/130</a:t>
            </a:r>
            <a:r>
              <a:rPr lang="sk-SK" dirty="0"/>
              <a:t> min </a:t>
            </a:r>
          </a:p>
          <a:p>
            <a:endParaRPr lang="sk-SK" dirty="0"/>
          </a:p>
          <a:p>
            <a:r>
              <a:rPr lang="sk-SK" b="1" dirty="0" err="1"/>
              <a:t>Evaluation</a:t>
            </a:r>
            <a:r>
              <a:rPr lang="sk-SK" b="1" dirty="0"/>
              <a:t>: </a:t>
            </a:r>
            <a:r>
              <a:rPr lang="sk-SK" dirty="0" err="1"/>
              <a:t>value</a:t>
            </a:r>
            <a:r>
              <a:rPr lang="sk-SK" dirty="0"/>
              <a:t> of </a:t>
            </a:r>
            <a:r>
              <a:rPr lang="sk-SK" dirty="0" err="1"/>
              <a:t>glucose</a:t>
            </a:r>
            <a:r>
              <a:rPr lang="sk-SK" dirty="0"/>
              <a:t> </a:t>
            </a:r>
            <a:r>
              <a:rPr lang="sk-SK" dirty="0" err="1"/>
              <a:t>was</a:t>
            </a:r>
            <a:r>
              <a:rPr lang="sk-SK" dirty="0"/>
              <a:t> 8,3 (mmol/L)</a:t>
            </a:r>
          </a:p>
          <a:p>
            <a:endParaRPr lang="sk-SK" dirty="0"/>
          </a:p>
          <a:p>
            <a:r>
              <a:rPr lang="sk-SK" b="1" dirty="0" err="1"/>
              <a:t>Conclusion</a:t>
            </a:r>
            <a:r>
              <a:rPr lang="sk-SK" b="1" dirty="0"/>
              <a:t>: </a:t>
            </a: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isolated</a:t>
            </a:r>
            <a:r>
              <a:rPr lang="sk-SK" dirty="0"/>
              <a:t> </a:t>
            </a:r>
            <a:r>
              <a:rPr lang="sk-SK" dirty="0" err="1"/>
              <a:t>lactase</a:t>
            </a:r>
            <a:r>
              <a:rPr lang="sk-SK" dirty="0"/>
              <a:t> </a:t>
            </a:r>
            <a:r>
              <a:rPr lang="sk-SK" dirty="0" err="1"/>
              <a:t>could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</a:t>
            </a:r>
            <a:r>
              <a:rPr lang="sk-SK" dirty="0" err="1"/>
              <a:t>raw</a:t>
            </a:r>
            <a:r>
              <a:rPr lang="sk-SK" dirty="0"/>
              <a:t> </a:t>
            </a:r>
            <a:r>
              <a:rPr lang="sk-SK" dirty="0" err="1"/>
              <a:t>milk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		  </a:t>
            </a:r>
            <a:r>
              <a:rPr lang="sk-SK" dirty="0" err="1"/>
              <a:t>containing</a:t>
            </a:r>
            <a:r>
              <a:rPr lang="sk-SK" dirty="0"/>
              <a:t> </a:t>
            </a:r>
            <a:r>
              <a:rPr lang="sk-SK" dirty="0" err="1"/>
              <a:t>lactose</a:t>
            </a:r>
            <a:r>
              <a:rPr lang="sk-SK" dirty="0"/>
              <a:t> </a:t>
            </a:r>
            <a:r>
              <a:rPr lang="sk-SK" dirty="0" err="1"/>
              <a:t>into</a:t>
            </a:r>
            <a:r>
              <a:rPr lang="sk-SK" dirty="0"/>
              <a:t> </a:t>
            </a:r>
            <a:r>
              <a:rPr lang="sk-SK" dirty="0" err="1"/>
              <a:t>lactose-free</a:t>
            </a:r>
            <a:r>
              <a:rPr lang="sk-SK" dirty="0"/>
              <a:t> </a:t>
            </a:r>
            <a:r>
              <a:rPr lang="sk-SK" dirty="0" err="1"/>
              <a:t>raw</a:t>
            </a:r>
            <a:r>
              <a:rPr lang="sk-SK" dirty="0"/>
              <a:t> </a:t>
            </a:r>
            <a:r>
              <a:rPr lang="sk-SK" dirty="0" err="1"/>
              <a:t>milk</a:t>
            </a:r>
            <a:endParaRPr lang="sk-SK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694500A-FDC8-5ADC-2580-638F62A732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20" y="2027748"/>
            <a:ext cx="1391701" cy="115257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83E7CF9B-626B-B74E-3620-1CEE125CF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2105" y="1995918"/>
            <a:ext cx="1117550" cy="1184404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57522D2C-9588-BE1E-ECA7-FD7BE6826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620" y="3428868"/>
            <a:ext cx="1279678" cy="110747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9355B8A0-FDEA-1C97-005D-56C29A4ED3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710" y="3471451"/>
            <a:ext cx="1163945" cy="1065028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693150C4-5735-D885-CA29-C72711987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556" y="4944481"/>
            <a:ext cx="1279678" cy="1181240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227EC146-54D7-2F52-C679-8CA2B18E1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042" y="4941318"/>
            <a:ext cx="1226217" cy="11844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4" name="Rukopis 23">
                <a:extLst>
                  <a:ext uri="{FF2B5EF4-FFF2-40B4-BE49-F238E27FC236}">
                    <a16:creationId xmlns:a16="http://schemas.microsoft.com/office/drawing/2014/main" id="{61E1EFB6-262E-58F0-FE12-D540AFEDD629}"/>
                  </a:ext>
                </a:extLst>
              </p14:cNvPr>
              <p14:cNvContentPartPr/>
              <p14:nvPr/>
            </p14:nvContentPartPr>
            <p14:xfrm>
              <a:off x="9684149" y="3010880"/>
              <a:ext cx="60480" cy="85680"/>
            </p14:xfrm>
          </p:contentPart>
        </mc:Choice>
        <mc:Fallback xmlns="">
          <p:pic>
            <p:nvPicPr>
              <p:cNvPr id="24" name="Rukopis 23">
                <a:extLst>
                  <a:ext uri="{FF2B5EF4-FFF2-40B4-BE49-F238E27FC236}">
                    <a16:creationId xmlns:a16="http://schemas.microsoft.com/office/drawing/2014/main" id="{61E1EFB6-262E-58F0-FE12-D540AFEDD6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73349" y="3000080"/>
                <a:ext cx="8172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959FC7CC-EF30-9F55-F243-D6F16BCF696F}"/>
                  </a:ext>
                </a:extLst>
              </p14:cNvPr>
              <p14:cNvContentPartPr/>
              <p14:nvPr/>
            </p14:nvContentPartPr>
            <p14:xfrm>
              <a:off x="11233589" y="3001520"/>
              <a:ext cx="60480" cy="9504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959FC7CC-EF30-9F55-F243-D6F16BCF696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222789" y="2991080"/>
                <a:ext cx="8172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6" name="Rukopis 25">
                <a:extLst>
                  <a:ext uri="{FF2B5EF4-FFF2-40B4-BE49-F238E27FC236}">
                    <a16:creationId xmlns:a16="http://schemas.microsoft.com/office/drawing/2014/main" id="{28D03E5D-9733-5C71-51C2-FD2120510DC5}"/>
                  </a:ext>
                </a:extLst>
              </p14:cNvPr>
              <p14:cNvContentPartPr/>
              <p14:nvPr/>
            </p14:nvContentPartPr>
            <p14:xfrm>
              <a:off x="9690989" y="4320200"/>
              <a:ext cx="83520" cy="106560"/>
            </p14:xfrm>
          </p:contentPart>
        </mc:Choice>
        <mc:Fallback xmlns="">
          <p:pic>
            <p:nvPicPr>
              <p:cNvPr id="26" name="Rukopis 25">
                <a:extLst>
                  <a:ext uri="{FF2B5EF4-FFF2-40B4-BE49-F238E27FC236}">
                    <a16:creationId xmlns:a16="http://schemas.microsoft.com/office/drawing/2014/main" id="{28D03E5D-9733-5C71-51C2-FD2120510DC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80549" y="4309400"/>
                <a:ext cx="104760" cy="12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9" name="Rukopis 28">
                <a:extLst>
                  <a:ext uri="{FF2B5EF4-FFF2-40B4-BE49-F238E27FC236}">
                    <a16:creationId xmlns:a16="http://schemas.microsoft.com/office/drawing/2014/main" id="{1425822A-48D9-1A1B-F2D2-96A0B9E17B13}"/>
                  </a:ext>
                </a:extLst>
              </p14:cNvPr>
              <p14:cNvContentPartPr/>
              <p14:nvPr/>
            </p14:nvContentPartPr>
            <p14:xfrm>
              <a:off x="11203709" y="4347920"/>
              <a:ext cx="51120" cy="83520"/>
            </p14:xfrm>
          </p:contentPart>
        </mc:Choice>
        <mc:Fallback xmlns="">
          <p:pic>
            <p:nvPicPr>
              <p:cNvPr id="29" name="Rukopis 28">
                <a:extLst>
                  <a:ext uri="{FF2B5EF4-FFF2-40B4-BE49-F238E27FC236}">
                    <a16:creationId xmlns:a16="http://schemas.microsoft.com/office/drawing/2014/main" id="{1425822A-48D9-1A1B-F2D2-96A0B9E17B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192909" y="4337120"/>
                <a:ext cx="72360" cy="10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008AADD8-E009-E823-CD28-DCCC4718DA58}"/>
                  </a:ext>
                </a:extLst>
              </p14:cNvPr>
              <p14:cNvContentPartPr/>
              <p14:nvPr/>
            </p14:nvContentPartPr>
            <p14:xfrm>
              <a:off x="9762629" y="5917891"/>
              <a:ext cx="95040" cy="99720"/>
            </p14:xfrm>
          </p:contentPart>
        </mc:Choice>
        <mc:Fallback xmlns=""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id="{008AADD8-E009-E823-CD28-DCCC4718DA5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52189" y="5907451"/>
                <a:ext cx="116280" cy="12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3" name="Rukopis 32">
                <a:extLst>
                  <a:ext uri="{FF2B5EF4-FFF2-40B4-BE49-F238E27FC236}">
                    <a16:creationId xmlns:a16="http://schemas.microsoft.com/office/drawing/2014/main" id="{9AA27FFF-2CEE-6433-7A55-86F38F3D52D5}"/>
                  </a:ext>
                </a:extLst>
              </p14:cNvPr>
              <p14:cNvContentPartPr/>
              <p14:nvPr/>
            </p14:nvContentPartPr>
            <p14:xfrm>
              <a:off x="11208029" y="5922571"/>
              <a:ext cx="76680" cy="92880"/>
            </p14:xfrm>
          </p:contentPart>
        </mc:Choice>
        <mc:Fallback xmlns="">
          <p:pic>
            <p:nvPicPr>
              <p:cNvPr id="33" name="Rukopis 32">
                <a:extLst>
                  <a:ext uri="{FF2B5EF4-FFF2-40B4-BE49-F238E27FC236}">
                    <a16:creationId xmlns:a16="http://schemas.microsoft.com/office/drawing/2014/main" id="{9AA27FFF-2CEE-6433-7A55-86F38F3D52D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197589" y="5912131"/>
                <a:ext cx="97920" cy="11412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Obrázek 35">
            <a:extLst>
              <a:ext uri="{FF2B5EF4-FFF2-40B4-BE49-F238E27FC236}">
                <a16:creationId xmlns:a16="http://schemas.microsoft.com/office/drawing/2014/main" id="{7D1DD58F-4402-EA5C-12C1-BCF324B2CB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567" y="5404908"/>
            <a:ext cx="2404408" cy="1441626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68BFA7E5-AA7F-E84B-BE28-42CCFE22B672}"/>
              </a:ext>
            </a:extLst>
          </p:cNvPr>
          <p:cNvSpPr txBox="1"/>
          <p:nvPr/>
        </p:nvSpPr>
        <p:spPr>
          <a:xfrm>
            <a:off x="9912956" y="2816854"/>
            <a:ext cx="66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Neg</a:t>
            </a:r>
            <a:r>
              <a:rPr lang="sk-SK" dirty="0"/>
              <a:t>.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F75D5CD-0B64-8CFB-2A8C-63835A98F47B}"/>
              </a:ext>
            </a:extLst>
          </p:cNvPr>
          <p:cNvSpPr txBox="1"/>
          <p:nvPr/>
        </p:nvSpPr>
        <p:spPr>
          <a:xfrm>
            <a:off x="11353800" y="2881946"/>
            <a:ext cx="690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 err="1"/>
              <a:t>Neg</a:t>
            </a:r>
            <a:r>
              <a:rPr lang="sk-SK" dirty="0"/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D899E3D-4607-0058-B680-703AB4C1AEBC}"/>
              </a:ext>
            </a:extLst>
          </p:cNvPr>
          <p:cNvSpPr txBox="1"/>
          <p:nvPr/>
        </p:nvSpPr>
        <p:spPr>
          <a:xfrm>
            <a:off x="9810149" y="4209141"/>
            <a:ext cx="66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Norm</a:t>
            </a:r>
            <a:r>
              <a:rPr lang="sk-SK" dirty="0"/>
              <a:t>.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122003E7-10DD-D1CA-9F5E-D7AB8BF29AB8}"/>
              </a:ext>
            </a:extLst>
          </p:cNvPr>
          <p:cNvSpPr txBox="1"/>
          <p:nvPr/>
        </p:nvSpPr>
        <p:spPr>
          <a:xfrm>
            <a:off x="11431597" y="4270696"/>
            <a:ext cx="493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2,8</a:t>
            </a: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4763F23A-DD4F-7E93-1B19-34BB80CACCB4}"/>
              </a:ext>
            </a:extLst>
          </p:cNvPr>
          <p:cNvSpPr txBox="1"/>
          <p:nvPr/>
        </p:nvSpPr>
        <p:spPr>
          <a:xfrm>
            <a:off x="9982598" y="5810670"/>
            <a:ext cx="424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2,8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F196A695-D333-E1FE-D7A3-EED85F67864E}"/>
              </a:ext>
            </a:extLst>
          </p:cNvPr>
          <p:cNvSpPr txBox="1"/>
          <p:nvPr/>
        </p:nvSpPr>
        <p:spPr>
          <a:xfrm>
            <a:off x="11470913" y="5817944"/>
            <a:ext cx="435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8,3</a:t>
            </a:r>
          </a:p>
        </p:txBody>
      </p:sp>
    </p:spTree>
    <p:extLst>
      <p:ext uri="{BB962C8B-B14F-4D97-AF65-F5344CB8AC3E}">
        <p14:creationId xmlns:p14="http://schemas.microsoft.com/office/powerpoint/2010/main" val="327876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– </a:t>
            </a:r>
            <a:r>
              <a:rPr lang="sk-SK" dirty="0" err="1"/>
              <a:t>gel</a:t>
            </a:r>
            <a:r>
              <a:rPr lang="sk-SK" dirty="0"/>
              <a:t> + </a:t>
            </a:r>
            <a:r>
              <a:rPr lang="sk-SK" dirty="0" err="1"/>
              <a:t>calibration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(</a:t>
            </a:r>
            <a:r>
              <a:rPr lang="sk-SK" dirty="0" err="1"/>
              <a:t>purity</a:t>
            </a:r>
            <a:r>
              <a:rPr lang="sk-SK" dirty="0"/>
              <a:t>, </a:t>
            </a:r>
            <a:r>
              <a:rPr lang="sk-SK" dirty="0" err="1"/>
              <a:t>molecular</a:t>
            </a:r>
            <a:r>
              <a:rPr lang="sk-SK" dirty="0"/>
              <a:t> </a:t>
            </a:r>
            <a:r>
              <a:rPr lang="sk-SK" dirty="0" err="1"/>
              <a:t>weight</a:t>
            </a:r>
            <a:r>
              <a:rPr lang="sk-SK" dirty="0"/>
              <a:t> – </a:t>
            </a:r>
            <a:r>
              <a:rPr lang="sk-SK" dirty="0" err="1"/>
              <a:t>lactase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3262827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F53C5F-AA4B-6E8C-25F6-ADED8D2AA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EVALUATION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5AE83C-9156-5800-CF00-39DE04349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44474" cy="3631603"/>
          </a:xfrm>
        </p:spPr>
        <p:txBody>
          <a:bodyPr>
            <a:normAutofit/>
          </a:bodyPr>
          <a:lstStyle/>
          <a:p>
            <a:r>
              <a:rPr lang="sk-SK" b="1" dirty="0"/>
              <a:t>1. TASK: </a:t>
            </a:r>
            <a:r>
              <a:rPr lang="da-DK" sz="2800" dirty="0"/>
              <a:t>In </a:t>
            </a:r>
            <a:r>
              <a:rPr lang="da-DK" sz="2800" dirty="0" err="1"/>
              <a:t>comparison</a:t>
            </a:r>
            <a:r>
              <a:rPr lang="da-DK" sz="2800" dirty="0"/>
              <a:t> of our </a:t>
            </a:r>
            <a:r>
              <a:rPr lang="da-DK" sz="2800" dirty="0" err="1"/>
              <a:t>results</a:t>
            </a:r>
            <a:r>
              <a:rPr lang="da-DK" sz="2800" dirty="0"/>
              <a:t> of AEXC we </a:t>
            </a:r>
            <a:r>
              <a:rPr lang="da-DK" sz="2800" dirty="0" err="1"/>
              <a:t>saw</a:t>
            </a:r>
            <a:r>
              <a:rPr lang="da-DK" sz="2800" dirty="0"/>
              <a:t> the </a:t>
            </a:r>
            <a:r>
              <a:rPr lang="da-DK" sz="2800" dirty="0" err="1"/>
              <a:t>highest</a:t>
            </a:r>
            <a:r>
              <a:rPr lang="da-DK" sz="2800" dirty="0"/>
              <a:t> </a:t>
            </a:r>
            <a:r>
              <a:rPr lang="da-DK" sz="2800" dirty="0" err="1"/>
              <a:t>lactase</a:t>
            </a:r>
            <a:r>
              <a:rPr lang="da-DK" sz="2800" dirty="0"/>
              <a:t> </a:t>
            </a:r>
            <a:r>
              <a:rPr lang="da-DK" sz="2800" dirty="0" err="1"/>
              <a:t>activity</a:t>
            </a:r>
            <a:r>
              <a:rPr lang="da-DK" sz="2800" dirty="0"/>
              <a:t> in the </a:t>
            </a:r>
            <a:r>
              <a:rPr lang="da-DK" sz="2800" dirty="0" err="1"/>
              <a:t>eluate</a:t>
            </a:r>
            <a:r>
              <a:rPr lang="da-DK" sz="2800" dirty="0"/>
              <a:t> 25% and the </a:t>
            </a:r>
            <a:r>
              <a:rPr lang="da-DK" sz="2800" dirty="0" err="1"/>
              <a:t>highest</a:t>
            </a:r>
            <a:r>
              <a:rPr lang="da-DK" sz="2800" dirty="0"/>
              <a:t> </a:t>
            </a:r>
            <a:r>
              <a:rPr lang="da-DK" sz="2800" dirty="0" err="1"/>
              <a:t>amount</a:t>
            </a:r>
            <a:r>
              <a:rPr lang="da-DK" sz="2800" dirty="0"/>
              <a:t> of </a:t>
            </a:r>
            <a:r>
              <a:rPr lang="da-DK" sz="2800" dirty="0" err="1"/>
              <a:t>lactase</a:t>
            </a:r>
            <a:r>
              <a:rPr lang="da-DK" sz="2800" dirty="0"/>
              <a:t> in SDS – PAGE in the </a:t>
            </a:r>
            <a:r>
              <a:rPr lang="da-DK" sz="2800" dirty="0" err="1"/>
              <a:t>eluate</a:t>
            </a:r>
            <a:r>
              <a:rPr lang="da-DK" sz="2800" dirty="0"/>
              <a:t> 25%. </a:t>
            </a:r>
            <a:r>
              <a:rPr lang="da-DK" sz="2800" dirty="0" err="1"/>
              <a:t>Meaning</a:t>
            </a:r>
            <a:r>
              <a:rPr lang="da-DK" sz="2800" dirty="0"/>
              <a:t> we </a:t>
            </a:r>
            <a:r>
              <a:rPr lang="da-DK" sz="2800" dirty="0" err="1"/>
              <a:t>succesfully</a:t>
            </a:r>
            <a:r>
              <a:rPr lang="da-DK" sz="2800" dirty="0"/>
              <a:t> </a:t>
            </a:r>
            <a:r>
              <a:rPr lang="da-DK" sz="2800" dirty="0" err="1"/>
              <a:t>purified</a:t>
            </a:r>
            <a:r>
              <a:rPr lang="da-DK" sz="2800" dirty="0"/>
              <a:t> the </a:t>
            </a:r>
            <a:r>
              <a:rPr lang="da-DK" sz="2800" dirty="0" err="1"/>
              <a:t>lactase</a:t>
            </a:r>
            <a:r>
              <a:rPr lang="da-DK" sz="2800" dirty="0"/>
              <a:t> in the </a:t>
            </a:r>
            <a:r>
              <a:rPr lang="da-DK" sz="2800" dirty="0" err="1"/>
              <a:t>lysate</a:t>
            </a:r>
            <a:r>
              <a:rPr lang="da-DK" sz="2800" dirty="0"/>
              <a:t>.</a:t>
            </a:r>
            <a:endParaRPr lang="sk-SK" dirty="0"/>
          </a:p>
          <a:p>
            <a:pPr marL="0" indent="0">
              <a:buNone/>
            </a:pPr>
            <a:endParaRPr lang="sk-SK" dirty="0"/>
          </a:p>
          <a:p>
            <a:r>
              <a:rPr lang="sk-SK" b="1" dirty="0"/>
              <a:t>2. TASK: </a:t>
            </a:r>
            <a:r>
              <a:rPr lang="da-DK" sz="2800" dirty="0"/>
              <a:t>The </a:t>
            </a:r>
            <a:r>
              <a:rPr lang="da-DK" sz="2800" dirty="0" err="1"/>
              <a:t>eluate</a:t>
            </a:r>
            <a:r>
              <a:rPr lang="da-DK" sz="2800" dirty="0"/>
              <a:t> 25% is </a:t>
            </a:r>
            <a:r>
              <a:rPr lang="da-DK" sz="2800" dirty="0" err="1"/>
              <a:t>suitable</a:t>
            </a:r>
            <a:r>
              <a:rPr lang="da-DK" sz="2800" dirty="0"/>
              <a:t> for </a:t>
            </a:r>
            <a:r>
              <a:rPr lang="da-DK" sz="2800" dirty="0" err="1"/>
              <a:t>downstream</a:t>
            </a:r>
            <a:r>
              <a:rPr lang="da-DK" sz="2800" dirty="0"/>
              <a:t> </a:t>
            </a:r>
            <a:r>
              <a:rPr lang="da-DK" sz="2800" dirty="0" err="1"/>
              <a:t>process</a:t>
            </a:r>
            <a:r>
              <a:rPr lang="da-DK" sz="2800" dirty="0"/>
              <a:t> and </a:t>
            </a:r>
            <a:r>
              <a:rPr lang="da-DK" sz="2800" dirty="0" err="1"/>
              <a:t>further</a:t>
            </a:r>
            <a:r>
              <a:rPr lang="da-DK" sz="2800" dirty="0"/>
              <a:t> </a:t>
            </a:r>
            <a:r>
              <a:rPr lang="da-DK" sz="2800" dirty="0" err="1"/>
              <a:t>purification</a:t>
            </a:r>
            <a:r>
              <a:rPr lang="da-DK" sz="2800" dirty="0"/>
              <a:t> of </a:t>
            </a:r>
            <a:r>
              <a:rPr lang="da-DK" sz="2800" dirty="0" err="1"/>
              <a:t>lactase</a:t>
            </a:r>
            <a:r>
              <a:rPr lang="da-DK" sz="2800" dirty="0"/>
              <a:t>, </a:t>
            </a:r>
            <a:r>
              <a:rPr lang="da-DK" sz="2800" dirty="0" err="1"/>
              <a:t>because</a:t>
            </a:r>
            <a:r>
              <a:rPr lang="da-DK" sz="2800" dirty="0"/>
              <a:t> </a:t>
            </a:r>
            <a:r>
              <a:rPr lang="da-DK" sz="2800" dirty="0" err="1"/>
              <a:t>according</a:t>
            </a:r>
            <a:r>
              <a:rPr lang="da-DK" sz="2800" dirty="0"/>
              <a:t> to </a:t>
            </a:r>
            <a:r>
              <a:rPr lang="da-DK" sz="2800" dirty="0" err="1"/>
              <a:t>photometry</a:t>
            </a:r>
            <a:r>
              <a:rPr lang="da-DK" sz="2800" dirty="0"/>
              <a:t> and SDS – PAGE this is the sample that </a:t>
            </a:r>
            <a:r>
              <a:rPr lang="da-DK" sz="2800" dirty="0" err="1"/>
              <a:t>contains</a:t>
            </a:r>
            <a:r>
              <a:rPr lang="da-DK" sz="2800" dirty="0"/>
              <a:t> the most lactase.</a:t>
            </a:r>
            <a:endParaRPr lang="sk-SK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50F3F7B-CD28-57D1-F1E8-C92F7CD15C62}"/>
              </a:ext>
            </a:extLst>
          </p:cNvPr>
          <p:cNvSpPr txBox="1"/>
          <p:nvPr/>
        </p:nvSpPr>
        <p:spPr>
          <a:xfrm>
            <a:off x="5184115" y="2518372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62737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err="1"/>
              <a:t>Thank</a:t>
            </a:r>
            <a:r>
              <a:rPr lang="sk-SK" b="1" dirty="0"/>
              <a:t> </a:t>
            </a:r>
            <a:r>
              <a:rPr lang="sk-SK" b="1" dirty="0" err="1"/>
              <a:t>you</a:t>
            </a:r>
            <a:r>
              <a:rPr lang="sk-SK" b="1" dirty="0"/>
              <a:t> </a:t>
            </a:r>
            <a:r>
              <a:rPr lang="sk-SK" b="1" dirty="0" err="1"/>
              <a:t>for</a:t>
            </a:r>
            <a:r>
              <a:rPr lang="sk-SK" b="1" dirty="0"/>
              <a:t> </a:t>
            </a:r>
            <a:r>
              <a:rPr lang="sk-SK" b="1" dirty="0" err="1"/>
              <a:t>your</a:t>
            </a:r>
            <a:r>
              <a:rPr lang="sk-SK" b="1" dirty="0"/>
              <a:t> </a:t>
            </a:r>
            <a:r>
              <a:rPr lang="sk-SK" b="1" dirty="0" err="1"/>
              <a:t>attention</a:t>
            </a:r>
            <a:r>
              <a:rPr lang="sk-SK" b="1" dirty="0"/>
              <a:t>!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143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9110" y="145317"/>
            <a:ext cx="10515600" cy="1325563"/>
          </a:xfrm>
        </p:spPr>
        <p:txBody>
          <a:bodyPr/>
          <a:lstStyle/>
          <a:p>
            <a:r>
              <a:rPr lang="sk-SK" b="1" dirty="0"/>
              <a:t>G</a:t>
            </a:r>
            <a:r>
              <a:rPr lang="en-US" b="1" dirty="0" err="1"/>
              <a:t>roup</a:t>
            </a:r>
            <a:r>
              <a:rPr lang="sk-SK" b="1" dirty="0"/>
              <a:t> X</a:t>
            </a:r>
            <a:r>
              <a:rPr lang="en-US" b="1" dirty="0"/>
              <a:t> + presentation of group members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1580714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rgbClr val="000000"/>
                </a:solidFill>
                <a:sym typeface="Calibri"/>
              </a:rPr>
              <a:t>Daniela Olejárová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rgbClr val="000000"/>
                </a:solidFill>
                <a:sym typeface="Calibri"/>
              </a:rPr>
              <a:t>Slovakia (Mentor)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rgbClr val="000000"/>
                </a:solidFill>
                <a:sym typeface="Calibri"/>
              </a:rPr>
              <a:t>Emilia </a:t>
            </a:r>
            <a:r>
              <a:rPr lang="cs-CZ" dirty="0" err="1">
                <a:solidFill>
                  <a:srgbClr val="000000"/>
                </a:solidFill>
                <a:sym typeface="Calibri"/>
              </a:rPr>
              <a:t>Stolarczyk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 err="1">
                <a:solidFill>
                  <a:srgbClr val="000000"/>
                </a:solidFill>
                <a:sym typeface="Calibri"/>
              </a:rPr>
              <a:t>Poland</a:t>
            </a:r>
            <a:r>
              <a:rPr lang="cs-CZ" dirty="0">
                <a:solidFill>
                  <a:srgbClr val="000000"/>
                </a:solidFill>
                <a:sym typeface="Calibri"/>
              </a:rPr>
              <a:t> (Student)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 dirty="0"/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rgbClr val="000000"/>
                </a:solidFill>
                <a:sym typeface="Calibri"/>
              </a:rPr>
              <a:t>Georgia </a:t>
            </a:r>
            <a:r>
              <a:rPr lang="cs-CZ" dirty="0" err="1">
                <a:solidFill>
                  <a:srgbClr val="000000"/>
                </a:solidFill>
                <a:sym typeface="Calibri"/>
              </a:rPr>
              <a:t>Kokkiza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 err="1">
                <a:solidFill>
                  <a:srgbClr val="000000"/>
                </a:solidFill>
                <a:sym typeface="Calibri"/>
              </a:rPr>
              <a:t>Greece</a:t>
            </a:r>
            <a:r>
              <a:rPr lang="cs-CZ" dirty="0">
                <a:solidFill>
                  <a:srgbClr val="000000"/>
                </a:solidFill>
                <a:sym typeface="Calibri"/>
              </a:rPr>
              <a:t> (</a:t>
            </a:r>
            <a:r>
              <a:rPr lang="cs-CZ" dirty="0" err="1">
                <a:solidFill>
                  <a:srgbClr val="000000"/>
                </a:solidFill>
                <a:sym typeface="Calibri"/>
              </a:rPr>
              <a:t>Teacher</a:t>
            </a:r>
            <a:r>
              <a:rPr lang="cs-CZ" dirty="0">
                <a:solidFill>
                  <a:srgbClr val="000000"/>
                </a:solidFill>
                <a:sym typeface="Calibri"/>
              </a:rPr>
              <a:t>)</a:t>
            </a: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endParaRPr lang="cs-CZ" dirty="0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rgbClr val="000000"/>
                </a:solidFill>
                <a:sym typeface="Calibri"/>
              </a:rPr>
              <a:t>Quentin </a:t>
            </a:r>
            <a:r>
              <a:rPr lang="cs-CZ" dirty="0" err="1">
                <a:solidFill>
                  <a:srgbClr val="000000"/>
                </a:solidFill>
                <a:sym typeface="Calibri"/>
              </a:rPr>
              <a:t>Vaissié</a:t>
            </a:r>
            <a:endParaRPr lang="cs-CZ" dirty="0">
              <a:solidFill>
                <a:srgbClr val="000000"/>
              </a:solidFill>
              <a:sym typeface="Calibri"/>
            </a:endParaRPr>
          </a:p>
          <a:p>
            <a:pPr marL="0" indent="0" hangingPunc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dirty="0">
                <a:solidFill>
                  <a:srgbClr val="000000"/>
                </a:solidFill>
                <a:sym typeface="Calibri"/>
              </a:rPr>
              <a:t>France (Mentor)</a:t>
            </a:r>
            <a:endParaRPr lang="sk-SK" dirty="0">
              <a:solidFill>
                <a:srgbClr val="000000"/>
              </a:solidFill>
              <a:sym typeface="Calibri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4449044" y="1483768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4461618" y="2762795"/>
            <a:ext cx="1645292" cy="996955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7392955" y="1324596"/>
            <a:ext cx="3264493" cy="4666733"/>
          </a:xfrm>
          <a:prstGeom prst="rect">
            <a:avLst/>
          </a:prstGeom>
          <a:noFill/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3E9CF9C-24F9-CDA7-D057-065CF9D51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1617" y="2762795"/>
            <a:ext cx="1645291" cy="10266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9FF68FC-E066-AC17-2FA9-22341C7CD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044" y="1383005"/>
            <a:ext cx="1645291" cy="1097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A7C5A9C-9805-76D0-7DEC-C80388E87D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767" y="4062446"/>
            <a:ext cx="1632718" cy="1089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EBD310C6-9440-2259-7021-38835EB3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6767" y="5408957"/>
            <a:ext cx="1641050" cy="10940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26EEA5-D172-4BE9-4EF4-5C5C5814A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18" y="1247000"/>
            <a:ext cx="3616443" cy="482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9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b="1" dirty="0"/>
              <a:t>PARTICLE FREE LYSATE – </a:t>
            </a:r>
            <a:r>
              <a:rPr lang="sk-SK" b="1" dirty="0" err="1"/>
              <a:t>o-NPG-test</a:t>
            </a:r>
            <a:r>
              <a:rPr lang="sk-SK" b="1" dirty="0"/>
              <a:t> (</a:t>
            </a:r>
            <a:r>
              <a:rPr lang="sk-SK" b="1" dirty="0" err="1"/>
              <a:t>enzymatic</a:t>
            </a:r>
            <a:r>
              <a:rPr lang="sk-SK" b="1" dirty="0"/>
              <a:t> </a:t>
            </a:r>
            <a:r>
              <a:rPr lang="sk-SK" b="1" dirty="0" err="1"/>
              <a:t>activity</a:t>
            </a:r>
            <a:r>
              <a:rPr lang="sk-SK" b="1" dirty="0"/>
              <a:t> </a:t>
            </a:r>
            <a:r>
              <a:rPr lang="sk-SK" b="1" dirty="0" err="1"/>
              <a:t>assay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</a:t>
            </a:r>
            <a:r>
              <a:rPr lang="cs-CZ" dirty="0"/>
              <a:t>- </a:t>
            </a:r>
            <a:r>
              <a:rPr lang="sk-SK" dirty="0"/>
              <a:t>gel + calibration line (purity, molecular weight – lactase)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56735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58854" cy="1325563"/>
          </a:xfrm>
        </p:spPr>
        <p:txBody>
          <a:bodyPr/>
          <a:lstStyle/>
          <a:p>
            <a:r>
              <a:rPr lang="sk-SK" b="1" dirty="0"/>
              <a:t>O-NPG-TEST </a:t>
            </a:r>
            <a:r>
              <a:rPr lang="sk-SK" b="1" dirty="0" err="1"/>
              <a:t>of</a:t>
            </a:r>
            <a:r>
              <a:rPr lang="sk-SK" b="1" dirty="0"/>
              <a:t> 1:10 </a:t>
            </a:r>
            <a:r>
              <a:rPr lang="sk-SK" b="1" dirty="0" err="1"/>
              <a:t>diluted</a:t>
            </a:r>
            <a:r>
              <a:rPr lang="sk-SK" b="1" dirty="0"/>
              <a:t> </a:t>
            </a:r>
            <a:r>
              <a:rPr lang="sk-SK" b="1" dirty="0" err="1"/>
              <a:t>Particle</a:t>
            </a:r>
            <a:r>
              <a:rPr lang="sk-SK" b="1" dirty="0"/>
              <a:t> </a:t>
            </a:r>
            <a:r>
              <a:rPr lang="sk-SK" b="1" dirty="0" err="1"/>
              <a:t>Free</a:t>
            </a:r>
            <a:r>
              <a:rPr lang="sk-SK" b="1" dirty="0"/>
              <a:t> </a:t>
            </a:r>
            <a:r>
              <a:rPr lang="sk-SK" b="1" dirty="0" err="1"/>
              <a:t>Lysate</a:t>
            </a:r>
            <a:endParaRPr lang="sk-SK" b="1" dirty="0"/>
          </a:p>
        </p:txBody>
      </p:sp>
      <p:sp>
        <p:nvSpPr>
          <p:cNvPr id="4" name="BlokTextu 3"/>
          <p:cNvSpPr txBox="1"/>
          <p:nvPr/>
        </p:nvSpPr>
        <p:spPr>
          <a:xfrm>
            <a:off x="937548" y="1692843"/>
            <a:ext cx="95954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/>
              <a:t>Test 50 </a:t>
            </a:r>
            <a:r>
              <a:rPr lang="sk-SK" sz="2800" dirty="0">
                <a:sym typeface="Symbol"/>
              </a:rPr>
              <a:t>L </a:t>
            </a:r>
            <a:r>
              <a:rPr lang="sk-SK" sz="2800" dirty="0" err="1">
                <a:sym typeface="Symbol"/>
              </a:rPr>
              <a:t>supernatant</a:t>
            </a:r>
            <a:r>
              <a:rPr lang="sk-SK" sz="2800" dirty="0">
                <a:sym typeface="Symbol"/>
              </a:rPr>
              <a:t> + 500 L </a:t>
            </a:r>
            <a:r>
              <a:rPr lang="sk-SK" sz="2800" dirty="0" err="1">
                <a:sym typeface="Symbol"/>
              </a:rPr>
              <a:t>o-NPG-solution</a:t>
            </a:r>
            <a:r>
              <a:rPr lang="sk-SK" sz="2800" dirty="0">
                <a:sym typeface="Symbol"/>
              </a:rPr>
              <a:t>.</a:t>
            </a:r>
          </a:p>
          <a:p>
            <a:endParaRPr lang="sk-SK" sz="2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dirty="0"/>
              <a:t>Observation: </a:t>
            </a:r>
            <a:r>
              <a:rPr lang="cs-CZ" sz="2800" dirty="0" err="1"/>
              <a:t>yellow</a:t>
            </a:r>
            <a:r>
              <a:rPr lang="cs-CZ" sz="2800" dirty="0"/>
              <a:t> </a:t>
            </a:r>
            <a:r>
              <a:rPr lang="cs-CZ" sz="2800" dirty="0" err="1"/>
              <a:t>color</a:t>
            </a:r>
            <a:endParaRPr lang="sk-SK" sz="2800" dirty="0"/>
          </a:p>
          <a:p>
            <a:pPr marL="285750" indent="-285750">
              <a:buFont typeface="Arial" pitchFamily="34" charset="0"/>
              <a:buChar char="•"/>
            </a:pPr>
            <a:endParaRPr lang="sk-SK" sz="2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dirty="0"/>
              <a:t>Evaluation: </a:t>
            </a:r>
            <a:r>
              <a:rPr lang="sk-SK" sz="2800" dirty="0">
                <a:sym typeface="Symbol"/>
              </a:rPr>
              <a:t>(14) bond was broken down</a:t>
            </a:r>
          </a:p>
          <a:p>
            <a:pPr marL="285750" indent="-285750">
              <a:buFont typeface="Arial" pitchFamily="34" charset="0"/>
              <a:buChar char="•"/>
            </a:pPr>
            <a:endParaRPr lang="sk-SK" sz="28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sk-SK" sz="2800" b="1" dirty="0"/>
              <a:t>Conclusion: </a:t>
            </a:r>
            <a:r>
              <a:rPr lang="sk-SK" sz="2800" dirty="0"/>
              <a:t>lactase is present. </a:t>
            </a:r>
          </a:p>
          <a:p>
            <a:r>
              <a:rPr lang="sk-SK" sz="2800" dirty="0">
                <a:sym typeface="Symbol"/>
              </a:rPr>
              <a:t> </a:t>
            </a:r>
            <a:r>
              <a:rPr lang="sk-SK" sz="2800" dirty="0"/>
              <a:t>We can start AEXC.</a:t>
            </a:r>
            <a:endParaRPr lang="sk-SK" sz="2800" b="1" dirty="0"/>
          </a:p>
          <a:p>
            <a:pPr marL="285750" indent="-285750">
              <a:buFont typeface="Arial" pitchFamily="34" charset="0"/>
              <a:buChar char="•"/>
            </a:pPr>
            <a:endParaRPr lang="sk-SK" sz="2800" b="1" dirty="0"/>
          </a:p>
          <a:p>
            <a:pPr marL="285750" indent="-285750">
              <a:buFont typeface="Arial" pitchFamily="34" charset="0"/>
              <a:buChar char="•"/>
            </a:pPr>
            <a:endParaRPr lang="sk-SK" sz="2800" b="1" dirty="0"/>
          </a:p>
        </p:txBody>
      </p:sp>
      <p:sp>
        <p:nvSpPr>
          <p:cNvPr id="6" name="Obdĺžnik 5"/>
          <p:cNvSpPr/>
          <p:nvPr/>
        </p:nvSpPr>
        <p:spPr>
          <a:xfrm>
            <a:off x="9355015" y="2453054"/>
            <a:ext cx="2417885" cy="34465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BlokTextu 6"/>
          <p:cNvSpPr txBox="1"/>
          <p:nvPr/>
        </p:nvSpPr>
        <p:spPr>
          <a:xfrm>
            <a:off x="9611587" y="3886876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Picture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cuvette</a:t>
            </a:r>
            <a:endParaRPr lang="sk-SK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31937A7-CDAD-D008-F2A4-F062F568FA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9" t="26571" r="33418" b="30142"/>
          <a:stretch>
            <a:fillRect/>
          </a:stretch>
        </p:blipFill>
        <p:spPr>
          <a:xfrm>
            <a:off x="9355014" y="2453054"/>
            <a:ext cx="2451537" cy="344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ANION EXCHANGE CHROMATOGRAPHY (AEXC) – </a:t>
            </a:r>
            <a:r>
              <a:rPr lang="sk-SK" b="1" dirty="0" err="1"/>
              <a:t>o-NPG</a:t>
            </a:r>
            <a:r>
              <a:rPr lang="sk-SK" b="1" dirty="0"/>
              <a:t> + </a:t>
            </a:r>
            <a:r>
              <a:rPr lang="sk-SK" b="1" dirty="0" err="1"/>
              <a:t>photometer</a:t>
            </a:r>
            <a:r>
              <a:rPr lang="sk-SK" b="1" dirty="0"/>
              <a:t> (</a:t>
            </a:r>
            <a:r>
              <a:rPr lang="sk-SK" b="1" dirty="0" err="1"/>
              <a:t>enzymatic</a:t>
            </a:r>
            <a:r>
              <a:rPr lang="sk-SK" b="1" dirty="0"/>
              <a:t> </a:t>
            </a:r>
            <a:r>
              <a:rPr lang="sk-SK" b="1" dirty="0" err="1"/>
              <a:t>activity</a:t>
            </a:r>
            <a:r>
              <a:rPr lang="sk-SK" b="1" dirty="0"/>
              <a:t> </a:t>
            </a:r>
            <a:r>
              <a:rPr lang="sk-SK" b="1" dirty="0" err="1"/>
              <a:t>assay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SDS – PAGE – </a:t>
            </a:r>
            <a:r>
              <a:rPr lang="sk-SK" dirty="0" err="1"/>
              <a:t>gel</a:t>
            </a:r>
            <a:r>
              <a:rPr lang="sk-SK" dirty="0"/>
              <a:t> + </a:t>
            </a:r>
            <a:r>
              <a:rPr lang="sk-SK" dirty="0" err="1"/>
              <a:t>calibration</a:t>
            </a:r>
            <a:r>
              <a:rPr lang="sk-SK" dirty="0"/>
              <a:t> </a:t>
            </a:r>
            <a:r>
              <a:rPr lang="sk-SK" dirty="0" err="1"/>
              <a:t>line</a:t>
            </a:r>
            <a:r>
              <a:rPr lang="sk-SK" dirty="0"/>
              <a:t> (</a:t>
            </a:r>
            <a:r>
              <a:rPr lang="sk-SK" dirty="0" err="1"/>
              <a:t>purity</a:t>
            </a:r>
            <a:r>
              <a:rPr lang="sk-SK" dirty="0"/>
              <a:t>, </a:t>
            </a:r>
            <a:r>
              <a:rPr lang="sk-SK" dirty="0" err="1"/>
              <a:t>molecular</a:t>
            </a:r>
            <a:r>
              <a:rPr lang="sk-SK" dirty="0"/>
              <a:t> </a:t>
            </a:r>
            <a:r>
              <a:rPr lang="sk-SK" dirty="0" err="1"/>
              <a:t>weight</a:t>
            </a:r>
            <a:r>
              <a:rPr lang="sk-SK" dirty="0"/>
              <a:t> – </a:t>
            </a:r>
            <a:r>
              <a:rPr lang="sk-SK" dirty="0" err="1"/>
              <a:t>lactase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2420449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ANION EXCHANGE CHROMATOGRAPHY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26624" y="1478384"/>
            <a:ext cx="11095299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err="1"/>
              <a:t>O-NPG-test</a:t>
            </a:r>
            <a:r>
              <a:rPr lang="sk-SK" dirty="0"/>
              <a:t> </a:t>
            </a:r>
            <a:r>
              <a:rPr lang="sk-SK" dirty="0" err="1"/>
              <a:t>measured</a:t>
            </a:r>
            <a:r>
              <a:rPr lang="sk-SK" dirty="0"/>
              <a:t> by </a:t>
            </a:r>
            <a:r>
              <a:rPr lang="sk-SK" dirty="0" err="1"/>
              <a:t>photometer</a:t>
            </a:r>
            <a:r>
              <a:rPr lang="sk-SK" dirty="0"/>
              <a:t> – 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measurement</a:t>
            </a:r>
            <a:endParaRPr lang="sk-SK" dirty="0"/>
          </a:p>
          <a:p>
            <a:pPr marL="0" indent="0">
              <a:buNone/>
            </a:pPr>
            <a:r>
              <a:rPr lang="sk-SK" dirty="0"/>
              <a:t>Test 50 </a:t>
            </a:r>
            <a:r>
              <a:rPr lang="sk-SK" dirty="0">
                <a:sym typeface="Symbol"/>
              </a:rPr>
              <a:t>L </a:t>
            </a:r>
            <a:r>
              <a:rPr lang="sk-SK" dirty="0" err="1">
                <a:sym typeface="Symbol"/>
              </a:rPr>
              <a:t>eluate</a:t>
            </a:r>
            <a:r>
              <a:rPr lang="sk-SK" dirty="0">
                <a:sym typeface="Symbol"/>
              </a:rPr>
              <a:t> + 800 L </a:t>
            </a:r>
            <a:r>
              <a:rPr lang="sk-SK" dirty="0" err="1">
                <a:sym typeface="Symbol"/>
              </a:rPr>
              <a:t>o-NPG-solution</a:t>
            </a:r>
            <a:r>
              <a:rPr lang="sk-SK" dirty="0">
                <a:sym typeface="Symbol"/>
              </a:rPr>
              <a:t>.</a:t>
            </a:r>
            <a:endParaRPr lang="sk-SK" b="1" dirty="0">
              <a:sym typeface="Symbol"/>
            </a:endParaRPr>
          </a:p>
          <a:p>
            <a:endParaRPr lang="sk-SK" b="1" dirty="0">
              <a:sym typeface="Symbol"/>
            </a:endParaRPr>
          </a:p>
          <a:p>
            <a:r>
              <a:rPr lang="sk-SK" b="1" dirty="0" err="1">
                <a:sym typeface="Symbol"/>
              </a:rPr>
              <a:t>Observation</a:t>
            </a:r>
            <a:r>
              <a:rPr lang="sk-SK" b="1" dirty="0">
                <a:sym typeface="Symbol"/>
              </a:rPr>
              <a:t>: </a:t>
            </a:r>
            <a:r>
              <a:rPr lang="sk-SK" dirty="0" err="1">
                <a:sym typeface="Symbol"/>
              </a:rPr>
              <a:t>we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only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saw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an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increase</a:t>
            </a:r>
            <a:endParaRPr lang="sk-SK" dirty="0">
              <a:sym typeface="Symbol"/>
            </a:endParaRPr>
          </a:p>
          <a:p>
            <a:pPr marL="0" indent="0">
              <a:buNone/>
            </a:pPr>
            <a:r>
              <a:rPr lang="sk-SK" dirty="0">
                <a:sym typeface="Symbol"/>
              </a:rPr>
              <a:t> in </a:t>
            </a:r>
            <a:r>
              <a:rPr lang="sk-SK" dirty="0" err="1">
                <a:sym typeface="Symbol"/>
              </a:rPr>
              <a:t>the</a:t>
            </a:r>
            <a:r>
              <a:rPr lang="sk-SK" dirty="0">
                <a:sym typeface="Symbol"/>
              </a:rPr>
              <a:t> 25% </a:t>
            </a:r>
            <a:r>
              <a:rPr lang="sk-SK" dirty="0" err="1">
                <a:sym typeface="Symbol"/>
              </a:rPr>
              <a:t>eluate</a:t>
            </a:r>
            <a:r>
              <a:rPr lang="sk-SK" dirty="0">
                <a:sym typeface="Symbol"/>
              </a:rPr>
              <a:t>, </a:t>
            </a:r>
            <a:r>
              <a:rPr lang="sk-SK" dirty="0" err="1">
                <a:sym typeface="Symbol"/>
              </a:rPr>
              <a:t>which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turned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yellow</a:t>
            </a:r>
            <a:endParaRPr lang="sk-SK" dirty="0">
              <a:sym typeface="Symbol"/>
            </a:endParaRPr>
          </a:p>
          <a:p>
            <a:r>
              <a:rPr lang="sk-SK" b="1" dirty="0" err="1">
                <a:sym typeface="Symbol"/>
              </a:rPr>
              <a:t>Evaluation</a:t>
            </a:r>
            <a:r>
              <a:rPr lang="sk-SK" b="1" dirty="0">
                <a:sym typeface="Symbol"/>
              </a:rPr>
              <a:t>: </a:t>
            </a:r>
            <a:r>
              <a:rPr lang="sk-SK" dirty="0" err="1">
                <a:sym typeface="Symbol"/>
              </a:rPr>
              <a:t>enzymatic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activity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was</a:t>
            </a:r>
            <a:r>
              <a:rPr lang="sk-SK" dirty="0">
                <a:sym typeface="Symbol"/>
              </a:rPr>
              <a:t> </a:t>
            </a:r>
          </a:p>
          <a:p>
            <a:pPr marL="0" indent="0">
              <a:buNone/>
            </a:pPr>
            <a:r>
              <a:rPr lang="sk-SK" dirty="0" err="1">
                <a:sym typeface="Symbol"/>
              </a:rPr>
              <a:t>the</a:t>
            </a:r>
            <a:r>
              <a:rPr lang="sk-SK" dirty="0">
                <a:sym typeface="Symbol"/>
              </a:rPr>
              <a:t> </a:t>
            </a:r>
            <a:r>
              <a:rPr lang="sk-SK" dirty="0" err="1">
                <a:sym typeface="Symbol"/>
              </a:rPr>
              <a:t>highest</a:t>
            </a:r>
            <a:r>
              <a:rPr lang="sk-SK" dirty="0">
                <a:sym typeface="Symbol"/>
              </a:rPr>
              <a:t> in </a:t>
            </a:r>
            <a:r>
              <a:rPr lang="sk-SK" dirty="0" err="1">
                <a:sym typeface="Symbol"/>
              </a:rPr>
              <a:t>the</a:t>
            </a:r>
            <a:r>
              <a:rPr lang="sk-SK" dirty="0">
                <a:sym typeface="Symbol"/>
              </a:rPr>
              <a:t> 25% </a:t>
            </a:r>
            <a:r>
              <a:rPr lang="sk-SK" dirty="0" err="1">
                <a:sym typeface="Symbol"/>
              </a:rPr>
              <a:t>eluate</a:t>
            </a:r>
            <a:r>
              <a:rPr lang="sk-SK" dirty="0">
                <a:sym typeface="Symbol"/>
              </a:rPr>
              <a:t> </a:t>
            </a:r>
            <a:r>
              <a:rPr lang="sk-SK" b="1" dirty="0">
                <a:sym typeface="Symbol"/>
              </a:rPr>
              <a:t> </a:t>
            </a:r>
            <a:endParaRPr lang="sk-SK" dirty="0"/>
          </a:p>
          <a:p>
            <a:r>
              <a:rPr lang="sk-SK" b="1" dirty="0"/>
              <a:t>Conclusion: </a:t>
            </a:r>
            <a:r>
              <a:rPr lang="sk-SK" dirty="0"/>
              <a:t>the highest</a:t>
            </a:r>
            <a:r>
              <a:rPr lang="cs-CZ" dirty="0"/>
              <a:t> </a:t>
            </a:r>
            <a:r>
              <a:rPr lang="sk-SK" dirty="0"/>
              <a:t>lactase </a:t>
            </a:r>
            <a:endParaRPr lang="cs-CZ" dirty="0"/>
          </a:p>
          <a:p>
            <a:pPr marL="0" indent="0">
              <a:buNone/>
            </a:pPr>
            <a:r>
              <a:rPr lang="sk-SK" dirty="0"/>
              <a:t>activity was in </a:t>
            </a:r>
            <a:r>
              <a:rPr lang="cs-CZ" dirty="0"/>
              <a:t>25%</a:t>
            </a:r>
            <a:r>
              <a:rPr lang="sk-SK" dirty="0"/>
              <a:t> eluate</a:t>
            </a:r>
          </a:p>
        </p:txBody>
      </p:sp>
      <p:graphicFrame>
        <p:nvGraphicFramePr>
          <p:cNvPr id="6" name="Graphique 6">
            <a:extLst>
              <a:ext uri="{FF2B5EF4-FFF2-40B4-BE49-F238E27FC236}">
                <a16:creationId xmlns:a16="http://schemas.microsoft.com/office/drawing/2014/main" id="{7F74BA15-BCB6-6AF8-6041-302945719C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7267070"/>
              </p:ext>
            </p:extLst>
          </p:nvPr>
        </p:nvGraphicFramePr>
        <p:xfrm>
          <a:off x="6374273" y="2602871"/>
          <a:ext cx="5407528" cy="355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5233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5033" y="365125"/>
            <a:ext cx="10728767" cy="1325563"/>
          </a:xfrm>
        </p:spPr>
        <p:txBody>
          <a:bodyPr/>
          <a:lstStyle/>
          <a:p>
            <a:r>
              <a:rPr lang="sk-SK" b="1" dirty="0" err="1"/>
              <a:t>Evaluation</a:t>
            </a:r>
            <a:r>
              <a:rPr lang="sk-SK" b="1" dirty="0"/>
              <a:t> </a:t>
            </a:r>
            <a:r>
              <a:rPr lang="sk-SK" b="1" dirty="0" err="1"/>
              <a:t>Steps</a:t>
            </a:r>
            <a:r>
              <a:rPr lang="sk-SK" b="1" dirty="0"/>
              <a:t> </a:t>
            </a:r>
            <a:r>
              <a:rPr lang="sk-SK" b="1" dirty="0" err="1"/>
              <a:t>of</a:t>
            </a:r>
            <a:r>
              <a:rPr lang="sk-SK" b="1" dirty="0"/>
              <a:t> </a:t>
            </a:r>
            <a:r>
              <a:rPr lang="sk-SK" b="1" dirty="0" err="1"/>
              <a:t>our</a:t>
            </a:r>
            <a:r>
              <a:rPr lang="sk-SK" b="1" dirty="0"/>
              <a:t> Experiment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44009" y="1825625"/>
            <a:ext cx="11331615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k-SK" dirty="0"/>
              <a:t>PARTICLE FREE LYSATE – </a:t>
            </a:r>
            <a:r>
              <a:rPr lang="sk-SK" dirty="0" err="1"/>
              <a:t>o-NPG-test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ANION EXCHANGE CHROMATOGRAPHY (AEXC) – </a:t>
            </a:r>
            <a:r>
              <a:rPr lang="sk-SK" dirty="0" err="1"/>
              <a:t>o-NPG</a:t>
            </a:r>
            <a:r>
              <a:rPr lang="sk-SK" dirty="0"/>
              <a:t> + </a:t>
            </a:r>
            <a:r>
              <a:rPr lang="sk-SK" dirty="0" err="1"/>
              <a:t>photometer</a:t>
            </a:r>
            <a:r>
              <a:rPr lang="sk-SK" dirty="0"/>
              <a:t> (</a:t>
            </a:r>
            <a:r>
              <a:rPr lang="sk-SK" dirty="0" err="1"/>
              <a:t>enzymatic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 </a:t>
            </a:r>
            <a:r>
              <a:rPr lang="sk-SK" dirty="0" err="1"/>
              <a:t>assay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b="1" dirty="0"/>
              <a:t>SDS – PAGE – </a:t>
            </a:r>
            <a:r>
              <a:rPr lang="sk-SK" b="1" dirty="0" err="1"/>
              <a:t>gel</a:t>
            </a:r>
            <a:r>
              <a:rPr lang="sk-SK" b="1" dirty="0"/>
              <a:t> + </a:t>
            </a:r>
            <a:r>
              <a:rPr lang="sk-SK" b="1" dirty="0" err="1"/>
              <a:t>calibration</a:t>
            </a:r>
            <a:r>
              <a:rPr lang="sk-SK" b="1" dirty="0"/>
              <a:t> </a:t>
            </a:r>
            <a:r>
              <a:rPr lang="sk-SK" b="1" dirty="0" err="1"/>
              <a:t>line</a:t>
            </a:r>
            <a:r>
              <a:rPr lang="sk-SK" b="1" dirty="0"/>
              <a:t> (</a:t>
            </a:r>
            <a:r>
              <a:rPr lang="sk-SK" b="1" dirty="0" err="1"/>
              <a:t>purity</a:t>
            </a:r>
            <a:r>
              <a:rPr lang="sk-SK" b="1" dirty="0"/>
              <a:t>, </a:t>
            </a:r>
            <a:r>
              <a:rPr lang="sk-SK" b="1" dirty="0" err="1"/>
              <a:t>molecular</a:t>
            </a:r>
            <a:r>
              <a:rPr lang="sk-SK" b="1" dirty="0"/>
              <a:t> </a:t>
            </a:r>
            <a:r>
              <a:rPr lang="sk-SK" b="1" dirty="0" err="1"/>
              <a:t>weight</a:t>
            </a:r>
            <a:r>
              <a:rPr lang="sk-SK" b="1" dirty="0"/>
              <a:t> – </a:t>
            </a:r>
            <a:r>
              <a:rPr lang="sk-SK" b="1" dirty="0" err="1"/>
              <a:t>lactase</a:t>
            </a:r>
            <a:r>
              <a:rPr lang="sk-SK" b="1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RAW MILK TEST – </a:t>
            </a:r>
            <a:r>
              <a:rPr lang="sk-SK" dirty="0" err="1"/>
              <a:t>colour</a:t>
            </a:r>
            <a:r>
              <a:rPr lang="sk-SK" dirty="0"/>
              <a:t> </a:t>
            </a:r>
            <a:r>
              <a:rPr lang="sk-SK" dirty="0" err="1"/>
              <a:t>change</a:t>
            </a:r>
            <a:r>
              <a:rPr lang="sk-SK" dirty="0"/>
              <a:t> (</a:t>
            </a:r>
            <a:r>
              <a:rPr lang="sk-SK" dirty="0" err="1"/>
              <a:t>conc</a:t>
            </a:r>
            <a:r>
              <a:rPr lang="sk-SK" dirty="0"/>
              <a:t>.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glucose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EVALUATION </a:t>
            </a:r>
          </a:p>
        </p:txBody>
      </p:sp>
    </p:spTree>
    <p:extLst>
      <p:ext uri="{BB962C8B-B14F-4D97-AF65-F5344CB8AC3E}">
        <p14:creationId xmlns:p14="http://schemas.microsoft.com/office/powerpoint/2010/main" val="428073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SDS - PAGE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995" y="1541846"/>
            <a:ext cx="10515600" cy="4985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b="1" dirty="0"/>
              <a:t>MARKER</a:t>
            </a:r>
          </a:p>
          <a:p>
            <a:pPr marL="0" indent="0">
              <a:buNone/>
            </a:pPr>
            <a:r>
              <a:rPr lang="sk-SK" b="1" dirty="0"/>
              <a:t>S1: </a:t>
            </a:r>
            <a:r>
              <a:rPr lang="sk-SK" dirty="0" err="1"/>
              <a:t>lysate</a:t>
            </a:r>
            <a:r>
              <a:rPr lang="sk-SK" dirty="0"/>
              <a:t> (</a:t>
            </a:r>
            <a:r>
              <a:rPr lang="sk-SK" dirty="0" err="1"/>
              <a:t>dilution</a:t>
            </a:r>
            <a:r>
              <a:rPr lang="sk-SK" dirty="0"/>
              <a:t> </a:t>
            </a:r>
            <a:r>
              <a:rPr lang="sk-SK" dirty="0" err="1"/>
              <a:t>factor</a:t>
            </a:r>
            <a:r>
              <a:rPr lang="sk-SK" dirty="0"/>
              <a:t> 10)</a:t>
            </a:r>
          </a:p>
          <a:p>
            <a:pPr marL="0" indent="0">
              <a:buNone/>
            </a:pPr>
            <a:r>
              <a:rPr lang="sk-SK" b="1" dirty="0"/>
              <a:t>S2: </a:t>
            </a:r>
            <a:r>
              <a:rPr lang="sk-SK" dirty="0" err="1"/>
              <a:t>loading</a:t>
            </a:r>
            <a:r>
              <a:rPr lang="sk-SK" dirty="0"/>
              <a:t> </a:t>
            </a:r>
            <a:r>
              <a:rPr lang="sk-SK" dirty="0" err="1"/>
              <a:t>flow</a:t>
            </a:r>
            <a:r>
              <a:rPr lang="sk-SK" dirty="0"/>
              <a:t> </a:t>
            </a:r>
            <a:r>
              <a:rPr lang="sk-SK" dirty="0" err="1"/>
              <a:t>through</a:t>
            </a:r>
            <a:endParaRPr lang="sk-SK" dirty="0"/>
          </a:p>
          <a:p>
            <a:pPr marL="0" indent="0">
              <a:buNone/>
            </a:pPr>
            <a:r>
              <a:rPr lang="sk-SK" b="1" dirty="0"/>
              <a:t>S3: </a:t>
            </a:r>
            <a:r>
              <a:rPr lang="sk-SK" dirty="0" err="1"/>
              <a:t>washing</a:t>
            </a:r>
            <a:r>
              <a:rPr lang="sk-SK" dirty="0"/>
              <a:t> step</a:t>
            </a:r>
          </a:p>
          <a:p>
            <a:pPr marL="0" indent="0">
              <a:buNone/>
            </a:pPr>
            <a:r>
              <a:rPr lang="sk-SK" b="1" dirty="0"/>
              <a:t>S4: </a:t>
            </a:r>
            <a:r>
              <a:rPr lang="sk-SK" dirty="0" err="1"/>
              <a:t>eluate</a:t>
            </a:r>
            <a:r>
              <a:rPr lang="sk-SK" dirty="0"/>
              <a:t> 10%</a:t>
            </a:r>
          </a:p>
          <a:p>
            <a:pPr marL="0" indent="0">
              <a:buNone/>
            </a:pPr>
            <a:r>
              <a:rPr lang="sk-SK" b="1" dirty="0"/>
              <a:t>S5: </a:t>
            </a:r>
            <a:r>
              <a:rPr lang="sk-SK" dirty="0" err="1"/>
              <a:t>eluate</a:t>
            </a:r>
            <a:r>
              <a:rPr lang="sk-SK" dirty="0"/>
              <a:t> 25%</a:t>
            </a:r>
          </a:p>
          <a:p>
            <a:pPr marL="0" indent="0">
              <a:buNone/>
            </a:pPr>
            <a:r>
              <a:rPr lang="sk-SK" b="1" dirty="0"/>
              <a:t>S6: </a:t>
            </a:r>
            <a:r>
              <a:rPr lang="sk-SK" dirty="0"/>
              <a:t>eluate 100%</a:t>
            </a:r>
          </a:p>
          <a:p>
            <a:r>
              <a:rPr lang="sk-SK" b="1" dirty="0"/>
              <a:t>Conclusion: </a:t>
            </a:r>
            <a:r>
              <a:rPr lang="sk-SK" dirty="0"/>
              <a:t>by AEXC we reduced</a:t>
            </a:r>
            <a:r>
              <a:rPr lang="cs-CZ" dirty="0"/>
              <a:t> many </a:t>
            </a:r>
            <a:r>
              <a:rPr lang="cs-CZ" dirty="0" err="1"/>
              <a:t>proteins</a:t>
            </a:r>
            <a:r>
              <a:rPr lang="cs-CZ" dirty="0"/>
              <a:t> </a:t>
            </a:r>
            <a:r>
              <a:rPr lang="cs-CZ" dirty="0" err="1"/>
              <a:t>but</a:t>
            </a:r>
            <a:r>
              <a:rPr lang="cs-CZ" dirty="0"/>
              <a:t> it is hard to </a:t>
            </a:r>
            <a:r>
              <a:rPr lang="cs-CZ" dirty="0" err="1"/>
              <a:t>tell</a:t>
            </a:r>
            <a:r>
              <a:rPr lang="cs-CZ" dirty="0"/>
              <a:t> the </a:t>
            </a:r>
            <a:r>
              <a:rPr lang="cs-CZ" dirty="0" err="1"/>
              <a:t>exact</a:t>
            </a:r>
            <a:r>
              <a:rPr lang="cs-CZ" dirty="0"/>
              <a:t> </a:t>
            </a:r>
            <a:r>
              <a:rPr lang="cs-CZ" dirty="0" err="1"/>
              <a:t>number</a:t>
            </a:r>
            <a:r>
              <a:rPr lang="cs-CZ" dirty="0"/>
              <a:t> </a:t>
            </a:r>
            <a:r>
              <a:rPr lang="sk-SK" dirty="0"/>
              <a:t>(starting with 3000)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960C174-E631-0394-EA21-66EEAE3C4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953" y="635478"/>
            <a:ext cx="5460869" cy="44638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Rukopis 9">
                <a:extLst>
                  <a:ext uri="{FF2B5EF4-FFF2-40B4-BE49-F238E27FC236}">
                    <a16:creationId xmlns:a16="http://schemas.microsoft.com/office/drawing/2014/main" id="{C52DC141-0772-33F3-015A-88158C7041F3}"/>
                  </a:ext>
                </a:extLst>
              </p14:cNvPr>
              <p14:cNvContentPartPr/>
              <p14:nvPr/>
            </p14:nvContentPartPr>
            <p14:xfrm>
              <a:off x="9476185" y="3886025"/>
              <a:ext cx="99720" cy="104400"/>
            </p14:xfrm>
          </p:contentPart>
        </mc:Choice>
        <mc:Fallback xmlns="">
          <p:pic>
            <p:nvPicPr>
              <p:cNvPr id="10" name="Rukopis 9">
                <a:extLst>
                  <a:ext uri="{FF2B5EF4-FFF2-40B4-BE49-F238E27FC236}">
                    <a16:creationId xmlns:a16="http://schemas.microsoft.com/office/drawing/2014/main" id="{C52DC141-0772-33F3-015A-88158C7041F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445585" y="3855425"/>
                <a:ext cx="16092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" name="Rukopis 12">
                <a:extLst>
                  <a:ext uri="{FF2B5EF4-FFF2-40B4-BE49-F238E27FC236}">
                    <a16:creationId xmlns:a16="http://schemas.microsoft.com/office/drawing/2014/main" id="{F310E26D-14DA-19F2-DB5C-C19FE0FB7092}"/>
                  </a:ext>
                </a:extLst>
              </p14:cNvPr>
              <p14:cNvContentPartPr/>
              <p14:nvPr/>
            </p14:nvContentPartPr>
            <p14:xfrm>
              <a:off x="9709465" y="3867665"/>
              <a:ext cx="138960" cy="141120"/>
            </p14:xfrm>
          </p:contentPart>
        </mc:Choice>
        <mc:Fallback xmlns="">
          <p:pic>
            <p:nvPicPr>
              <p:cNvPr id="13" name="Rukopis 12">
                <a:extLst>
                  <a:ext uri="{FF2B5EF4-FFF2-40B4-BE49-F238E27FC236}">
                    <a16:creationId xmlns:a16="http://schemas.microsoft.com/office/drawing/2014/main" id="{F310E26D-14DA-19F2-DB5C-C19FE0FB70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78865" y="3836705"/>
                <a:ext cx="20016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Rukopis 15">
                <a:extLst>
                  <a:ext uri="{FF2B5EF4-FFF2-40B4-BE49-F238E27FC236}">
                    <a16:creationId xmlns:a16="http://schemas.microsoft.com/office/drawing/2014/main" id="{8D275D66-5EE5-7A23-FB30-5A60471C821E}"/>
                  </a:ext>
                </a:extLst>
              </p14:cNvPr>
              <p14:cNvContentPartPr/>
              <p14:nvPr/>
            </p14:nvContentPartPr>
            <p14:xfrm>
              <a:off x="9940585" y="3846785"/>
              <a:ext cx="154800" cy="178200"/>
            </p14:xfrm>
          </p:contentPart>
        </mc:Choice>
        <mc:Fallback xmlns="">
          <p:pic>
            <p:nvPicPr>
              <p:cNvPr id="16" name="Rukopis 15">
                <a:extLst>
                  <a:ext uri="{FF2B5EF4-FFF2-40B4-BE49-F238E27FC236}">
                    <a16:creationId xmlns:a16="http://schemas.microsoft.com/office/drawing/2014/main" id="{8D275D66-5EE5-7A23-FB30-5A60471C821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909697" y="3816185"/>
                <a:ext cx="215858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Rukopis 34">
                <a:extLst>
                  <a:ext uri="{FF2B5EF4-FFF2-40B4-BE49-F238E27FC236}">
                    <a16:creationId xmlns:a16="http://schemas.microsoft.com/office/drawing/2014/main" id="{DFBBCE54-60EA-E676-6669-CDD164541349}"/>
                  </a:ext>
                </a:extLst>
              </p14:cNvPr>
              <p14:cNvContentPartPr/>
              <p14:nvPr/>
            </p14:nvContentPartPr>
            <p14:xfrm>
              <a:off x="10201433" y="3835284"/>
              <a:ext cx="150120" cy="176040"/>
            </p14:xfrm>
          </p:contentPart>
        </mc:Choice>
        <mc:Fallback xmlns="">
          <p:pic>
            <p:nvPicPr>
              <p:cNvPr id="35" name="Rukopis 34">
                <a:extLst>
                  <a:ext uri="{FF2B5EF4-FFF2-40B4-BE49-F238E27FC236}">
                    <a16:creationId xmlns:a16="http://schemas.microsoft.com/office/drawing/2014/main" id="{DFBBCE54-60EA-E676-6669-CDD16454134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0906" y="3804621"/>
                <a:ext cx="211174" cy="2377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9" name="Rukopis 38">
                <a:extLst>
                  <a:ext uri="{FF2B5EF4-FFF2-40B4-BE49-F238E27FC236}">
                    <a16:creationId xmlns:a16="http://schemas.microsoft.com/office/drawing/2014/main" id="{BAB8BF04-4319-C23F-1601-26444D833CFD}"/>
                  </a:ext>
                </a:extLst>
              </p14:cNvPr>
              <p14:cNvContentPartPr/>
              <p14:nvPr/>
            </p14:nvContentPartPr>
            <p14:xfrm>
              <a:off x="10454153" y="3850044"/>
              <a:ext cx="183240" cy="170280"/>
            </p14:xfrm>
          </p:contentPart>
        </mc:Choice>
        <mc:Fallback xmlns="">
          <p:pic>
            <p:nvPicPr>
              <p:cNvPr id="39" name="Rukopis 38">
                <a:extLst>
                  <a:ext uri="{FF2B5EF4-FFF2-40B4-BE49-F238E27FC236}">
                    <a16:creationId xmlns:a16="http://schemas.microsoft.com/office/drawing/2014/main" id="{BAB8BF04-4319-C23F-1601-26444D833CF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23493" y="3819444"/>
                <a:ext cx="244921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2" name="Rukopis 41">
                <a:extLst>
                  <a:ext uri="{FF2B5EF4-FFF2-40B4-BE49-F238E27FC236}">
                    <a16:creationId xmlns:a16="http://schemas.microsoft.com/office/drawing/2014/main" id="{E238D3D7-C641-629C-8EDE-3E6FBD15AB7C}"/>
                  </a:ext>
                </a:extLst>
              </p14:cNvPr>
              <p14:cNvContentPartPr/>
              <p14:nvPr/>
            </p14:nvContentPartPr>
            <p14:xfrm>
              <a:off x="10730273" y="3843564"/>
              <a:ext cx="147960" cy="172080"/>
            </p14:xfrm>
          </p:contentPart>
        </mc:Choice>
        <mc:Fallback xmlns="">
          <p:pic>
            <p:nvPicPr>
              <p:cNvPr id="42" name="Rukopis 41">
                <a:extLst>
                  <a:ext uri="{FF2B5EF4-FFF2-40B4-BE49-F238E27FC236}">
                    <a16:creationId xmlns:a16="http://schemas.microsoft.com/office/drawing/2014/main" id="{E238D3D7-C641-629C-8EDE-3E6FBD15AB7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699388" y="3812604"/>
                <a:ext cx="209011" cy="23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054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SDS - PAGE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995" y="1541846"/>
            <a:ext cx="10515600" cy="4985974"/>
          </a:xfrm>
        </p:spPr>
        <p:txBody>
          <a:bodyPr>
            <a:normAutofit/>
          </a:bodyPr>
          <a:lstStyle/>
          <a:p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identified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lactase</a:t>
            </a:r>
            <a:r>
              <a:rPr lang="sk-SK" dirty="0"/>
              <a:t> </a:t>
            </a:r>
            <a:r>
              <a:rPr lang="sk-SK" dirty="0" err="1"/>
              <a:t>subunit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(116 </a:t>
            </a:r>
            <a:r>
              <a:rPr lang="sk-SK" dirty="0" err="1"/>
              <a:t>kDa</a:t>
            </a:r>
            <a:r>
              <a:rPr lang="sk-SK" dirty="0"/>
              <a:t>) in </a:t>
            </a: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gel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marker</a:t>
            </a:r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lactase</a:t>
            </a:r>
            <a:r>
              <a:rPr lang="sk-SK" dirty="0"/>
              <a:t> band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little</a:t>
            </a:r>
            <a:r>
              <a:rPr lang="sk-SK" dirty="0"/>
              <a:t> </a:t>
            </a:r>
            <a:r>
              <a:rPr lang="sk-SK" dirty="0" err="1"/>
              <a:t>above</a:t>
            </a:r>
            <a:r>
              <a:rPr lang="sk-SK" dirty="0"/>
              <a:t> </a:t>
            </a:r>
          </a:p>
          <a:p>
            <a:pPr marL="0" indent="0">
              <a:buNone/>
            </a:pPr>
            <a:r>
              <a:rPr lang="sk-SK" dirty="0"/>
              <a:t>100 marker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53843A4-5594-823D-EC2A-D39216387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954" y="679010"/>
            <a:ext cx="4908641" cy="514839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Rukopis 8">
                <a:extLst>
                  <a:ext uri="{FF2B5EF4-FFF2-40B4-BE49-F238E27FC236}">
                    <a16:creationId xmlns:a16="http://schemas.microsoft.com/office/drawing/2014/main" id="{D6D9F8FB-22E2-55D0-C7D8-01CB4D67A834}"/>
                  </a:ext>
                </a:extLst>
              </p14:cNvPr>
              <p14:cNvContentPartPr/>
              <p14:nvPr/>
            </p14:nvContentPartPr>
            <p14:xfrm>
              <a:off x="7083360" y="5272154"/>
              <a:ext cx="120960" cy="160560"/>
            </p14:xfrm>
          </p:contentPart>
        </mc:Choice>
        <mc:Fallback xmlns="">
          <p:pic>
            <p:nvPicPr>
              <p:cNvPr id="9" name="Rukopis 8">
                <a:extLst>
                  <a:ext uri="{FF2B5EF4-FFF2-40B4-BE49-F238E27FC236}">
                    <a16:creationId xmlns:a16="http://schemas.microsoft.com/office/drawing/2014/main" id="{D6D9F8FB-22E2-55D0-C7D8-01CB4D67A83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52492" y="5241554"/>
                <a:ext cx="181978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Rukopis 13">
                <a:extLst>
                  <a:ext uri="{FF2B5EF4-FFF2-40B4-BE49-F238E27FC236}">
                    <a16:creationId xmlns:a16="http://schemas.microsoft.com/office/drawing/2014/main" id="{1AA04CE4-EE37-8936-7E3A-14DD971F3F4F}"/>
                  </a:ext>
                </a:extLst>
              </p14:cNvPr>
              <p14:cNvContentPartPr/>
              <p14:nvPr/>
            </p14:nvContentPartPr>
            <p14:xfrm>
              <a:off x="7608960" y="5220314"/>
              <a:ext cx="298440" cy="316800"/>
            </p14:xfrm>
          </p:contentPart>
        </mc:Choice>
        <mc:Fallback xmlns="">
          <p:pic>
            <p:nvPicPr>
              <p:cNvPr id="14" name="Rukopis 13">
                <a:extLst>
                  <a:ext uri="{FF2B5EF4-FFF2-40B4-BE49-F238E27FC236}">
                    <a16:creationId xmlns:a16="http://schemas.microsoft.com/office/drawing/2014/main" id="{1AA04CE4-EE37-8936-7E3A-14DD971F3F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578360" y="5189679"/>
                <a:ext cx="359640" cy="378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Rukopis 17">
                <a:extLst>
                  <a:ext uri="{FF2B5EF4-FFF2-40B4-BE49-F238E27FC236}">
                    <a16:creationId xmlns:a16="http://schemas.microsoft.com/office/drawing/2014/main" id="{29ECEEC3-B0AA-DC35-EC03-0D17D675E785}"/>
                  </a:ext>
                </a:extLst>
              </p14:cNvPr>
              <p14:cNvContentPartPr/>
              <p14:nvPr/>
            </p14:nvContentPartPr>
            <p14:xfrm>
              <a:off x="8123760" y="5230034"/>
              <a:ext cx="90360" cy="129600"/>
            </p14:xfrm>
          </p:contentPart>
        </mc:Choice>
        <mc:Fallback xmlns="">
          <p:pic>
            <p:nvPicPr>
              <p:cNvPr id="18" name="Rukopis 17">
                <a:extLst>
                  <a:ext uri="{FF2B5EF4-FFF2-40B4-BE49-F238E27FC236}">
                    <a16:creationId xmlns:a16="http://schemas.microsoft.com/office/drawing/2014/main" id="{29ECEEC3-B0AA-DC35-EC03-0D17D675E78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092800" y="5199434"/>
                <a:ext cx="15156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Rukopis 18">
                <a:extLst>
                  <a:ext uri="{FF2B5EF4-FFF2-40B4-BE49-F238E27FC236}">
                    <a16:creationId xmlns:a16="http://schemas.microsoft.com/office/drawing/2014/main" id="{0EF2CB82-912A-1F43-3D5D-B6F0E83A3D9B}"/>
                  </a:ext>
                </a:extLst>
              </p14:cNvPr>
              <p14:cNvContentPartPr/>
              <p14:nvPr/>
            </p14:nvContentPartPr>
            <p14:xfrm>
              <a:off x="8272800" y="5224634"/>
              <a:ext cx="8640" cy="150480"/>
            </p14:xfrm>
          </p:contentPart>
        </mc:Choice>
        <mc:Fallback xmlns="">
          <p:pic>
            <p:nvPicPr>
              <p:cNvPr id="19" name="Rukopis 18">
                <a:extLst>
                  <a:ext uri="{FF2B5EF4-FFF2-40B4-BE49-F238E27FC236}">
                    <a16:creationId xmlns:a16="http://schemas.microsoft.com/office/drawing/2014/main" id="{0EF2CB82-912A-1F43-3D5D-B6F0E83A3D9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241840" y="5193674"/>
                <a:ext cx="702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5" name="Rukopis 24">
                <a:extLst>
                  <a:ext uri="{FF2B5EF4-FFF2-40B4-BE49-F238E27FC236}">
                    <a16:creationId xmlns:a16="http://schemas.microsoft.com/office/drawing/2014/main" id="{F95B5A41-453E-47DA-3DD4-F651D6C36FBB}"/>
                  </a:ext>
                </a:extLst>
              </p14:cNvPr>
              <p14:cNvContentPartPr/>
              <p14:nvPr/>
            </p14:nvContentPartPr>
            <p14:xfrm>
              <a:off x="8627556" y="5136394"/>
              <a:ext cx="352800" cy="211320"/>
            </p14:xfrm>
          </p:contentPart>
        </mc:Choice>
        <mc:Fallback xmlns="">
          <p:pic>
            <p:nvPicPr>
              <p:cNvPr id="25" name="Rukopis 24">
                <a:extLst>
                  <a:ext uri="{FF2B5EF4-FFF2-40B4-BE49-F238E27FC236}">
                    <a16:creationId xmlns:a16="http://schemas.microsoft.com/office/drawing/2014/main" id="{F95B5A41-453E-47DA-3DD4-F651D6C36FB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596956" y="5105742"/>
                <a:ext cx="414000" cy="2729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DA3345BC-F01B-13CB-6AF0-BF7DB2CDFAE8}"/>
                  </a:ext>
                </a:extLst>
              </p14:cNvPr>
              <p14:cNvContentPartPr/>
              <p14:nvPr/>
            </p14:nvContentPartPr>
            <p14:xfrm>
              <a:off x="9175476" y="5130634"/>
              <a:ext cx="361440" cy="189360"/>
            </p14:xfrm>
          </p:contentPart>
        </mc:Choice>
        <mc:Fallback xmlns=""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id="{DA3345BC-F01B-13CB-6AF0-BF7DB2CDFAE8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144516" y="5100034"/>
                <a:ext cx="42300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6" name="Rukopis 35">
                <a:extLst>
                  <a:ext uri="{FF2B5EF4-FFF2-40B4-BE49-F238E27FC236}">
                    <a16:creationId xmlns:a16="http://schemas.microsoft.com/office/drawing/2014/main" id="{2579496C-8897-5F85-BEB0-80376B462B26}"/>
                  </a:ext>
                </a:extLst>
              </p14:cNvPr>
              <p14:cNvContentPartPr/>
              <p14:nvPr/>
            </p14:nvContentPartPr>
            <p14:xfrm>
              <a:off x="9769116" y="5160874"/>
              <a:ext cx="291240" cy="103680"/>
            </p14:xfrm>
          </p:contentPart>
        </mc:Choice>
        <mc:Fallback xmlns="">
          <p:pic>
            <p:nvPicPr>
              <p:cNvPr id="36" name="Rukopis 35">
                <a:extLst>
                  <a:ext uri="{FF2B5EF4-FFF2-40B4-BE49-F238E27FC236}">
                    <a16:creationId xmlns:a16="http://schemas.microsoft.com/office/drawing/2014/main" id="{2579496C-8897-5F85-BEB0-80376B462B2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738478" y="5130274"/>
                <a:ext cx="352876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0" name="Rukopis 39">
                <a:extLst>
                  <a:ext uri="{FF2B5EF4-FFF2-40B4-BE49-F238E27FC236}">
                    <a16:creationId xmlns:a16="http://schemas.microsoft.com/office/drawing/2014/main" id="{72D23AD7-DE8C-4D13-1E43-A8AA4804616A}"/>
                  </a:ext>
                </a:extLst>
              </p14:cNvPr>
              <p14:cNvContentPartPr/>
              <p14:nvPr/>
            </p14:nvContentPartPr>
            <p14:xfrm>
              <a:off x="10112916" y="5115514"/>
              <a:ext cx="156600" cy="194400"/>
            </p14:xfrm>
          </p:contentPart>
        </mc:Choice>
        <mc:Fallback xmlns="">
          <p:pic>
            <p:nvPicPr>
              <p:cNvPr id="40" name="Rukopis 39">
                <a:extLst>
                  <a:ext uri="{FF2B5EF4-FFF2-40B4-BE49-F238E27FC236}">
                    <a16:creationId xmlns:a16="http://schemas.microsoft.com/office/drawing/2014/main" id="{72D23AD7-DE8C-4D13-1E43-A8AA4804616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082316" y="5084857"/>
                <a:ext cx="217800" cy="2560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3" name="Rukopis 42">
                <a:extLst>
                  <a:ext uri="{FF2B5EF4-FFF2-40B4-BE49-F238E27FC236}">
                    <a16:creationId xmlns:a16="http://schemas.microsoft.com/office/drawing/2014/main" id="{E2ACDD63-72C2-3CBD-2D5D-F99BA6601CEA}"/>
                  </a:ext>
                </a:extLst>
              </p14:cNvPr>
              <p14:cNvContentPartPr/>
              <p14:nvPr/>
            </p14:nvContentPartPr>
            <p14:xfrm>
              <a:off x="8227156" y="5237709"/>
              <a:ext cx="143280" cy="141480"/>
            </p14:xfrm>
          </p:contentPart>
        </mc:Choice>
        <mc:Fallback xmlns="">
          <p:pic>
            <p:nvPicPr>
              <p:cNvPr id="43" name="Rukopis 42">
                <a:extLst>
                  <a:ext uri="{FF2B5EF4-FFF2-40B4-BE49-F238E27FC236}">
                    <a16:creationId xmlns:a16="http://schemas.microsoft.com/office/drawing/2014/main" id="{E2ACDD63-72C2-3CBD-2D5D-F99BA6601CE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196633" y="5207109"/>
                <a:ext cx="204327" cy="20268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BlokTextu 3">
            <a:extLst>
              <a:ext uri="{FF2B5EF4-FFF2-40B4-BE49-F238E27FC236}">
                <a16:creationId xmlns:a16="http://schemas.microsoft.com/office/drawing/2014/main" id="{273D62E3-23D5-1377-A296-1DE754067C2E}"/>
              </a:ext>
            </a:extLst>
          </p:cNvPr>
          <p:cNvSpPr txBox="1"/>
          <p:nvPr/>
        </p:nvSpPr>
        <p:spPr>
          <a:xfrm>
            <a:off x="6454832" y="2067190"/>
            <a:ext cx="6251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250</a:t>
            </a:r>
          </a:p>
          <a:p>
            <a:endParaRPr lang="sk-SK" dirty="0"/>
          </a:p>
          <a:p>
            <a:r>
              <a:rPr lang="sk-SK" sz="1400" dirty="0"/>
              <a:t>150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0F71CAE5-33EE-0102-6D3E-D2B0D128ECE1}"/>
              </a:ext>
            </a:extLst>
          </p:cNvPr>
          <p:cNvSpPr txBox="1"/>
          <p:nvPr/>
        </p:nvSpPr>
        <p:spPr>
          <a:xfrm>
            <a:off x="6454832" y="2964115"/>
            <a:ext cx="696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100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D6C750A-5E85-EB97-02DA-59C257AC1205}"/>
              </a:ext>
            </a:extLst>
          </p:cNvPr>
          <p:cNvSpPr txBox="1"/>
          <p:nvPr/>
        </p:nvSpPr>
        <p:spPr>
          <a:xfrm>
            <a:off x="6508864" y="3252770"/>
            <a:ext cx="6964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75</a:t>
            </a:r>
          </a:p>
          <a:p>
            <a:endParaRPr lang="sk-SK" sz="1400" dirty="0"/>
          </a:p>
          <a:p>
            <a:r>
              <a:rPr lang="sk-SK" sz="1400" dirty="0"/>
              <a:t>50</a:t>
            </a:r>
          </a:p>
        </p:txBody>
      </p:sp>
      <p:sp>
        <p:nvSpPr>
          <p:cNvPr id="8" name="BlokTextu 7">
            <a:extLst>
              <a:ext uri="{FF2B5EF4-FFF2-40B4-BE49-F238E27FC236}">
                <a16:creationId xmlns:a16="http://schemas.microsoft.com/office/drawing/2014/main" id="{098FE551-921D-1F8D-5707-169E999FB6DB}"/>
              </a:ext>
            </a:extLst>
          </p:cNvPr>
          <p:cNvSpPr txBox="1"/>
          <p:nvPr/>
        </p:nvSpPr>
        <p:spPr>
          <a:xfrm>
            <a:off x="6508864" y="3972312"/>
            <a:ext cx="4517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37</a:t>
            </a:r>
          </a:p>
          <a:p>
            <a:endParaRPr lang="sk-SK" sz="1400" dirty="0"/>
          </a:p>
          <a:p>
            <a:r>
              <a:rPr lang="sk-SK" sz="1400" dirty="0"/>
              <a:t>25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B0AAFB51-620D-2DD6-FCC0-733B1C647BEF}"/>
              </a:ext>
            </a:extLst>
          </p:cNvPr>
          <p:cNvSpPr txBox="1"/>
          <p:nvPr/>
        </p:nvSpPr>
        <p:spPr>
          <a:xfrm>
            <a:off x="6508863" y="4590989"/>
            <a:ext cx="451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20</a:t>
            </a:r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80230860-774A-EB29-D6CD-4185F262D37E}"/>
              </a:ext>
            </a:extLst>
          </p:cNvPr>
          <p:cNvSpPr txBox="1"/>
          <p:nvPr/>
        </p:nvSpPr>
        <p:spPr>
          <a:xfrm>
            <a:off x="6505485" y="4784456"/>
            <a:ext cx="451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15</a:t>
            </a:r>
          </a:p>
        </p:txBody>
      </p:sp>
      <p:sp>
        <p:nvSpPr>
          <p:cNvPr id="12" name="BlokTextu 11">
            <a:extLst>
              <a:ext uri="{FF2B5EF4-FFF2-40B4-BE49-F238E27FC236}">
                <a16:creationId xmlns:a16="http://schemas.microsoft.com/office/drawing/2014/main" id="{CD9B9685-7190-30E3-F7A3-0A4FB9FA21D9}"/>
              </a:ext>
            </a:extLst>
          </p:cNvPr>
          <p:cNvSpPr txBox="1"/>
          <p:nvPr/>
        </p:nvSpPr>
        <p:spPr>
          <a:xfrm>
            <a:off x="6502107" y="4962096"/>
            <a:ext cx="445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2430431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2433</TotalTime>
  <Words>776</Words>
  <Application>Microsoft Office PowerPoint</Application>
  <PresentationFormat>Širokouhlá</PresentationFormat>
  <Paragraphs>122</Paragraphs>
  <Slides>15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Symbol</vt:lpstr>
      <vt:lpstr>Motív Office</vt:lpstr>
      <vt:lpstr>Summary of Results from  Group 16 Lactase Downstream Processing</vt:lpstr>
      <vt:lpstr>Group X + presentation of group members</vt:lpstr>
      <vt:lpstr>Evaluation Steps of our Experiment</vt:lpstr>
      <vt:lpstr>O-NPG-TEST of 1:10 diluted Particle Free Lysate</vt:lpstr>
      <vt:lpstr>Evaluation Steps of our Experiment</vt:lpstr>
      <vt:lpstr>ANION EXCHANGE CHROMATOGRAPHY</vt:lpstr>
      <vt:lpstr>Evaluation Steps of our Experiment</vt:lpstr>
      <vt:lpstr>SDS - PAGE</vt:lpstr>
      <vt:lpstr>SDS - PAGE</vt:lpstr>
      <vt:lpstr>Evaluation of the SDS – PAGE </vt:lpstr>
      <vt:lpstr>Evaluation Steps of our Experiment</vt:lpstr>
      <vt:lpstr>RAW MILK TEST</vt:lpstr>
      <vt:lpstr>Evaluation Steps of our Experiment</vt:lpstr>
      <vt:lpstr>EVALUATION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 of 1. experiment – starch metabolism</dc:title>
  <dc:creator>Učiteľ</dc:creator>
  <cp:lastModifiedBy>Olejárová Daniela</cp:lastModifiedBy>
  <cp:revision>35</cp:revision>
  <dcterms:created xsi:type="dcterms:W3CDTF">2024-01-19T12:02:57Z</dcterms:created>
  <dcterms:modified xsi:type="dcterms:W3CDTF">2026-03-26T23:41:13Z</dcterms:modified>
</cp:coreProperties>
</file>