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Zástupný text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Zástupný text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83" name="Zástupný objekt pre obrázok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Nadpis 1"/>
          <p:cNvSpPr txBox="1">
            <a:spLocks noGrp="1"/>
          </p:cNvSpPr>
          <p:nvPr>
            <p:ph type="ctrTitle"/>
          </p:nvPr>
        </p:nvSpPr>
        <p:spPr>
          <a:xfrm>
            <a:off x="1488385" y="1572107"/>
            <a:ext cx="9144001" cy="2387601"/>
          </a:xfrm>
          <a:prstGeom prst="rect">
            <a:avLst/>
          </a:prstGeom>
        </p:spPr>
        <p:txBody>
          <a:bodyPr/>
          <a:lstStyle/>
          <a:p>
            <a:pPr>
              <a:defRPr sz="5400"/>
            </a:pPr>
            <a:r>
              <a:t>Summary of Results from </a:t>
            </a:r>
            <a:br/>
            <a:r>
              <a:t>Group 15</a:t>
            </a:r>
            <a:br/>
            <a:r>
              <a:t>Lactase Downstream Processing</a:t>
            </a:r>
          </a:p>
        </p:txBody>
      </p:sp>
      <p:sp>
        <p:nvSpPr>
          <p:cNvPr id="95" name="Podnadpis 2"/>
          <p:cNvSpPr txBox="1">
            <a:spLocks noGrp="1"/>
          </p:cNvSpPr>
          <p:nvPr>
            <p:ph type="subTitle" sz="quarter" idx="1"/>
          </p:nvPr>
        </p:nvSpPr>
        <p:spPr>
          <a:xfrm>
            <a:off x="1512425" y="4227071"/>
            <a:ext cx="9144001" cy="1655762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t>Evreux 23. – 27.03.2026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Nadpis 1"/>
          <p:cNvSpPr txBox="1">
            <a:spLocks noGrp="1"/>
          </p:cNvSpPr>
          <p:nvPr>
            <p:ph type="title"/>
          </p:nvPr>
        </p:nvSpPr>
        <p:spPr>
          <a:xfrm>
            <a:off x="625033" y="365125"/>
            <a:ext cx="10728767" cy="1325563"/>
          </a:xfrm>
          <a:prstGeom prst="rect">
            <a:avLst/>
          </a:prstGeom>
        </p:spPr>
        <p:txBody>
          <a:bodyPr/>
          <a:lstStyle/>
          <a:p>
            <a:r>
              <a:t>Evaluation Steps of our Experiment</a:t>
            </a:r>
          </a:p>
        </p:txBody>
      </p:sp>
      <p:sp>
        <p:nvSpPr>
          <p:cNvPr id="149" name="Zástupný symbol obsahu 2"/>
          <p:cNvSpPr txBox="1">
            <a:spLocks noGrp="1"/>
          </p:cNvSpPr>
          <p:nvPr>
            <p:ph type="body" idx="1"/>
          </p:nvPr>
        </p:nvSpPr>
        <p:spPr>
          <a:xfrm>
            <a:off x="544008" y="1825625"/>
            <a:ext cx="11331617" cy="4351338"/>
          </a:xfrm>
          <a:prstGeom prst="rect">
            <a:avLst/>
          </a:prstGeom>
        </p:spPr>
        <p:txBody>
          <a:bodyPr/>
          <a:lstStyle/>
          <a:p>
            <a:pPr marL="514350" indent="-514350">
              <a:buFontTx/>
              <a:buAutoNum type="arabicPeriod"/>
            </a:pPr>
            <a:r>
              <a:t>PARTICLE FREE LYSATE – o-NPG-test (enzymatic activity assay)</a:t>
            </a:r>
          </a:p>
          <a:p>
            <a:pPr marL="514350" indent="-514350">
              <a:buFontTx/>
              <a:buAutoNum type="arabicPeriod"/>
            </a:pPr>
            <a:r>
              <a:t>ANION EXCHANGE CHROMATOGRAPHY (AEXC) – o-NPG + photometer (enzymatic activity assay)</a:t>
            </a:r>
          </a:p>
          <a:p>
            <a:pPr marL="514350" indent="-514350">
              <a:buFontTx/>
              <a:buAutoNum type="arabicPeriod"/>
            </a:pPr>
            <a:r>
              <a:t>SDS – PAGE – gel + calibration line (purity, molecular weight – lactase)</a:t>
            </a:r>
          </a:p>
          <a:p>
            <a:pPr marL="514350" indent="-514350">
              <a:buFontTx/>
              <a:buAutoNum type="arabicPeriod"/>
              <a:defRPr b="1"/>
            </a:pPr>
            <a:r>
              <a:t>RAW MILK TEST – colour change (conc. of glucose)</a:t>
            </a:r>
          </a:p>
          <a:p>
            <a:pPr marL="514350" indent="-514350">
              <a:buFontTx/>
              <a:buAutoNum type="arabicPeriod"/>
            </a:pPr>
            <a:r>
              <a:t>EVALUATION 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Nadpis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RAW MILK TEST</a:t>
            </a:r>
          </a:p>
        </p:txBody>
      </p:sp>
      <p:sp>
        <p:nvSpPr>
          <p:cNvPr id="152" name="Zástupný symbol obsahu 2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4637641" cy="4637641"/>
          </a:xfrm>
          <a:prstGeom prst="rect">
            <a:avLst/>
          </a:prstGeom>
        </p:spPr>
        <p:txBody>
          <a:bodyPr/>
          <a:lstStyle/>
          <a:p>
            <a:pPr marL="166878" indent="-166878" defTabSz="667512">
              <a:spcBef>
                <a:spcPts val="700"/>
              </a:spcBef>
              <a:defRPr sz="2044" b="1"/>
            </a:pPr>
            <a:r>
              <a:t>Observation: </a:t>
            </a:r>
            <a:r>
              <a:rPr b="0"/>
              <a:t>colour of the stripe after 0/20/40/70 was yellow, and after 110 min it was light green.</a:t>
            </a:r>
          </a:p>
          <a:p>
            <a:pPr marL="166878" indent="-166878" defTabSz="667512">
              <a:spcBef>
                <a:spcPts val="700"/>
              </a:spcBef>
              <a:defRPr sz="2044" b="1"/>
            </a:pPr>
            <a:r>
              <a:rPr b="0"/>
              <a:t>We were heating our sample after 40 minutes of checking the glucose concentration.</a:t>
            </a:r>
          </a:p>
          <a:p>
            <a:pPr marL="166878" indent="-166878" defTabSz="667512">
              <a:spcBef>
                <a:spcPts val="700"/>
              </a:spcBef>
              <a:defRPr sz="2044"/>
            </a:pPr>
            <a:endParaRPr b="0"/>
          </a:p>
          <a:p>
            <a:pPr marL="166878" indent="-166878" defTabSz="667512">
              <a:spcBef>
                <a:spcPts val="700"/>
              </a:spcBef>
              <a:defRPr sz="2044" b="1"/>
            </a:pPr>
            <a:r>
              <a:t>Evaluation: </a:t>
            </a:r>
            <a:r>
              <a:rPr b="0"/>
              <a:t>value of glucose (mmol/L) is norm. after 110 min (After 0/20/40/70 min it was negative)</a:t>
            </a:r>
          </a:p>
          <a:p>
            <a:pPr marL="166878" indent="-166878" defTabSz="667512">
              <a:spcBef>
                <a:spcPts val="700"/>
              </a:spcBef>
              <a:defRPr sz="2044"/>
            </a:pPr>
            <a:endParaRPr b="0"/>
          </a:p>
          <a:p>
            <a:pPr marL="166878" indent="-166878" defTabSz="667512">
              <a:spcBef>
                <a:spcPts val="700"/>
              </a:spcBef>
              <a:defRPr sz="2044" b="1"/>
            </a:pPr>
            <a:r>
              <a:t>Conclusion: </a:t>
            </a:r>
            <a:r>
              <a:rPr b="0"/>
              <a:t>our isolated lactase could change raw milk containing lactose into lactose-free raw milk</a:t>
            </a:r>
          </a:p>
        </p:txBody>
      </p:sp>
      <p:pic>
        <p:nvPicPr>
          <p:cNvPr id="153" name="IMG_8868.heic" descr="IMG_8868.heic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2214" y="722520"/>
            <a:ext cx="2013271" cy="11994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IMG_8870.heic" descr="IMG_8870.heic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1858" y="738188"/>
            <a:ext cx="2086179" cy="11681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68341746-ffe7-4518-82f6-7718a0787988.jpeg" descr="68341746-ffe7-4518-82f6-7718a0787988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2214" y="2472162"/>
            <a:ext cx="2104181" cy="10309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IMG_8872.heic" descr="IMG_8872.heic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2768" y="2475441"/>
            <a:ext cx="1904360" cy="10243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IMG_8875.heic" descr="IMG_8875.heic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2214" y="3890173"/>
            <a:ext cx="4829638" cy="25884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Nadpis 1"/>
          <p:cNvSpPr txBox="1">
            <a:spLocks noGrp="1"/>
          </p:cNvSpPr>
          <p:nvPr>
            <p:ph type="title"/>
          </p:nvPr>
        </p:nvSpPr>
        <p:spPr>
          <a:xfrm>
            <a:off x="625033" y="365125"/>
            <a:ext cx="10728767" cy="1325563"/>
          </a:xfrm>
          <a:prstGeom prst="rect">
            <a:avLst/>
          </a:prstGeom>
        </p:spPr>
        <p:txBody>
          <a:bodyPr/>
          <a:lstStyle/>
          <a:p>
            <a:r>
              <a:t>Evaluation Steps of our Experiment</a:t>
            </a:r>
          </a:p>
        </p:txBody>
      </p:sp>
      <p:sp>
        <p:nvSpPr>
          <p:cNvPr id="160" name="Zástupný symbol obsahu 2"/>
          <p:cNvSpPr txBox="1">
            <a:spLocks noGrp="1"/>
          </p:cNvSpPr>
          <p:nvPr>
            <p:ph type="body" idx="1"/>
          </p:nvPr>
        </p:nvSpPr>
        <p:spPr>
          <a:xfrm>
            <a:off x="544008" y="1825625"/>
            <a:ext cx="11331617" cy="4351338"/>
          </a:xfrm>
          <a:prstGeom prst="rect">
            <a:avLst/>
          </a:prstGeom>
        </p:spPr>
        <p:txBody>
          <a:bodyPr/>
          <a:lstStyle/>
          <a:p>
            <a:pPr marL="514350" indent="-514350">
              <a:buFontTx/>
              <a:buAutoNum type="arabicPeriod"/>
            </a:pPr>
            <a:r>
              <a:t>PARTICLE FREE LYSATE – o-NPG-test (enzymatic activity assay)</a:t>
            </a:r>
          </a:p>
          <a:p>
            <a:pPr marL="514350" indent="-514350">
              <a:buFontTx/>
              <a:buAutoNum type="arabicPeriod"/>
            </a:pPr>
            <a:r>
              <a:t>ANION EXCHANGE CHROMATOGRAPHY (AEXC) – o-NPG + photometer (enzymatic activity assay)</a:t>
            </a:r>
          </a:p>
          <a:p>
            <a:pPr marL="514350" indent="-514350">
              <a:buFontTx/>
              <a:buAutoNum type="arabicPeriod"/>
            </a:pPr>
            <a:r>
              <a:t>SDS – PAGE – gel + calibration line (purity, molecular weight – lactase)</a:t>
            </a:r>
          </a:p>
          <a:p>
            <a:pPr marL="514350" indent="-514350">
              <a:buFontTx/>
              <a:buAutoNum type="arabicPeriod"/>
            </a:pPr>
            <a:r>
              <a:t>RAW MILK TEST – colour change (conc. of glucose)</a:t>
            </a:r>
          </a:p>
          <a:p>
            <a:pPr marL="514350" indent="-514350">
              <a:buFontTx/>
              <a:buAutoNum type="arabicPeriod"/>
              <a:defRPr b="1"/>
            </a:pPr>
            <a:r>
              <a:t>EVALUATION 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Nadpis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EVALUATION</a:t>
            </a:r>
          </a:p>
        </p:txBody>
      </p:sp>
      <p:sp>
        <p:nvSpPr>
          <p:cNvPr id="163" name="Zástupný objekt pre obsah 2"/>
          <p:cNvSpPr txBox="1">
            <a:spLocks noGrp="1"/>
          </p:cNvSpPr>
          <p:nvPr>
            <p:ph type="body" idx="1"/>
          </p:nvPr>
        </p:nvSpPr>
        <p:spPr>
          <a:xfrm>
            <a:off x="838198" y="1825625"/>
            <a:ext cx="11180888" cy="4795893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b="1"/>
            </a:pPr>
            <a:r>
              <a:t>1. TASK: </a:t>
            </a:r>
            <a:r>
              <a:rPr b="0"/>
              <a:t>Compare your results of AEXC according to the highest lactase activity and the highest amount of lactase in SDS – PAGE.</a:t>
            </a:r>
          </a:p>
          <a:p>
            <a:pPr marL="0" indent="0">
              <a:buSzTx/>
              <a:buNone/>
            </a:pPr>
            <a:r>
              <a:t>What can we conclude from the TASK 1?</a:t>
            </a:r>
          </a:p>
          <a:p>
            <a:pPr marL="0" indent="0">
              <a:buSzTx/>
              <a:buNone/>
              <a:defRPr b="1"/>
            </a:pPr>
            <a:r>
              <a:t>We saw the highest lactase activity (o-NPG + photometer) in the eluate 25% and SDS-PAGE proved that the lactase band was in the eluate 25%.</a:t>
            </a:r>
          </a:p>
          <a:p>
            <a:pPr marL="0" indent="0">
              <a:buSzTx/>
              <a:buNone/>
            </a:pPr>
            <a:endParaRPr/>
          </a:p>
          <a:p>
            <a:pPr marL="0" indent="0">
              <a:buSzTx/>
              <a:buNone/>
              <a:defRPr b="1"/>
            </a:pPr>
            <a:r>
              <a:t>2. TASK: </a:t>
            </a:r>
            <a:r>
              <a:rPr b="0"/>
              <a:t>Choose a sample suitable for downstream process and further purification of lactase.</a:t>
            </a:r>
          </a:p>
          <a:p>
            <a:pPr marL="0" indent="0">
              <a:buSzTx/>
              <a:buNone/>
              <a:defRPr b="1"/>
            </a:pPr>
            <a:r>
              <a:t>The sample we can actually use is eluate 25%.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Nadpis 1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Thank you for your attention!</a:t>
            </a:r>
          </a:p>
        </p:txBody>
      </p:sp>
      <p:sp>
        <p:nvSpPr>
          <p:cNvPr id="166" name="Podnadpis 2"/>
          <p:cNvSpPr txBox="1">
            <a:spLocks noGrp="1"/>
          </p:cNvSpPr>
          <p:nvPr>
            <p:ph type="subTitle" sz="quarter" idx="1"/>
          </p:nvPr>
        </p:nvSpPr>
        <p:spPr>
          <a:xfrm>
            <a:off x="1524000" y="3602037"/>
            <a:ext cx="9144000" cy="1655762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Nadpis 1"/>
          <p:cNvSpPr txBox="1">
            <a:spLocks noGrp="1"/>
          </p:cNvSpPr>
          <p:nvPr>
            <p:ph type="title"/>
          </p:nvPr>
        </p:nvSpPr>
        <p:spPr>
          <a:xfrm>
            <a:off x="849109" y="145317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Group 15 + presentation of group members</a:t>
            </a:r>
          </a:p>
        </p:txBody>
      </p:sp>
      <p:sp>
        <p:nvSpPr>
          <p:cNvPr id="98" name="Zástupný symbol obsahu 2"/>
          <p:cNvSpPr txBox="1">
            <a:spLocks noGrp="1"/>
          </p:cNvSpPr>
          <p:nvPr>
            <p:ph type="body" idx="1"/>
          </p:nvPr>
        </p:nvSpPr>
        <p:spPr>
          <a:xfrm>
            <a:off x="838200" y="1442784"/>
            <a:ext cx="9911890" cy="4734179"/>
          </a:xfrm>
          <a:prstGeom prst="rect">
            <a:avLst/>
          </a:prstGeom>
        </p:spPr>
        <p:txBody>
          <a:bodyPr/>
          <a:lstStyle/>
          <a:p>
            <a:pPr marL="0" indent="0" defTabSz="813816">
              <a:spcBef>
                <a:spcPts val="800"/>
              </a:spcBef>
              <a:buSzTx/>
              <a:buNone/>
              <a:defRPr sz="2492"/>
            </a:pPr>
            <a:r>
              <a:t>Angeliki Chalepli</a:t>
            </a:r>
          </a:p>
          <a:p>
            <a:pPr marL="0" indent="0" defTabSz="813816">
              <a:spcBef>
                <a:spcPts val="800"/>
              </a:spcBef>
              <a:buSzTx/>
              <a:buNone/>
              <a:defRPr sz="2492"/>
            </a:pPr>
            <a:r>
              <a:t>Greece </a:t>
            </a:r>
          </a:p>
          <a:p>
            <a:pPr marL="0" indent="0" defTabSz="813816">
              <a:spcBef>
                <a:spcPts val="800"/>
              </a:spcBef>
              <a:buSzTx/>
              <a:buNone/>
              <a:defRPr sz="2492"/>
            </a:pPr>
            <a:endParaRPr/>
          </a:p>
          <a:p>
            <a:pPr marL="0" indent="0" defTabSz="813816">
              <a:lnSpc>
                <a:spcPct val="100000"/>
              </a:lnSpc>
              <a:spcBef>
                <a:spcPts val="0"/>
              </a:spcBef>
              <a:buSzTx/>
              <a:buNone/>
              <a:defRPr sz="2492"/>
            </a:pPr>
            <a:r>
              <a:t>Stanislava Piňosová</a:t>
            </a:r>
          </a:p>
          <a:p>
            <a:pPr marL="0" indent="0" defTabSz="813816">
              <a:lnSpc>
                <a:spcPct val="100000"/>
              </a:lnSpc>
              <a:spcBef>
                <a:spcPts val="0"/>
              </a:spcBef>
              <a:buSzTx/>
              <a:buNone/>
              <a:defRPr sz="2492"/>
            </a:pPr>
            <a:r>
              <a:t>The Czech Republic</a:t>
            </a:r>
          </a:p>
          <a:p>
            <a:pPr marL="0" indent="0" defTabSz="813816">
              <a:lnSpc>
                <a:spcPct val="100000"/>
              </a:lnSpc>
              <a:spcBef>
                <a:spcPts val="0"/>
              </a:spcBef>
              <a:buSzTx/>
              <a:buNone/>
              <a:defRPr sz="2492"/>
            </a:pPr>
            <a:r>
              <a:t>(Mentor) </a:t>
            </a:r>
          </a:p>
          <a:p>
            <a:pPr marL="0" indent="0" defTabSz="813816">
              <a:lnSpc>
                <a:spcPct val="100000"/>
              </a:lnSpc>
              <a:spcBef>
                <a:spcPts val="0"/>
              </a:spcBef>
              <a:buSzTx/>
              <a:buNone/>
              <a:defRPr sz="2492"/>
            </a:pPr>
            <a:endParaRPr/>
          </a:p>
          <a:p>
            <a:pPr marL="0" indent="0" defTabSz="813816">
              <a:lnSpc>
                <a:spcPct val="100000"/>
              </a:lnSpc>
              <a:spcBef>
                <a:spcPts val="0"/>
              </a:spcBef>
              <a:buSzTx/>
              <a:buNone/>
              <a:defRPr sz="2492"/>
            </a:pPr>
            <a:r>
              <a:t>Antoine Sciarretta</a:t>
            </a:r>
          </a:p>
          <a:p>
            <a:pPr marL="0" indent="0" defTabSz="813816">
              <a:lnSpc>
                <a:spcPct val="100000"/>
              </a:lnSpc>
              <a:spcBef>
                <a:spcPts val="0"/>
              </a:spcBef>
              <a:buSzTx/>
              <a:buNone/>
              <a:defRPr sz="2492"/>
            </a:pPr>
            <a:r>
              <a:t>France (Mentor)</a:t>
            </a:r>
          </a:p>
          <a:p>
            <a:pPr marL="0" indent="0" defTabSz="813816">
              <a:lnSpc>
                <a:spcPct val="100000"/>
              </a:lnSpc>
              <a:spcBef>
                <a:spcPts val="0"/>
              </a:spcBef>
              <a:buSzTx/>
              <a:buNone/>
              <a:defRPr sz="2492"/>
            </a:pPr>
            <a:endParaRPr/>
          </a:p>
          <a:p>
            <a:pPr marL="0" indent="0" defTabSz="813816">
              <a:lnSpc>
                <a:spcPct val="100000"/>
              </a:lnSpc>
              <a:spcBef>
                <a:spcPts val="0"/>
              </a:spcBef>
              <a:buSzTx/>
              <a:buNone/>
              <a:defRPr sz="2492"/>
            </a:pPr>
            <a:r>
              <a:t>Ainė Rimavičiūtė</a:t>
            </a:r>
          </a:p>
          <a:p>
            <a:pPr marL="0" indent="0" defTabSz="813816">
              <a:lnSpc>
                <a:spcPct val="100000"/>
              </a:lnSpc>
              <a:spcBef>
                <a:spcPts val="0"/>
              </a:spcBef>
              <a:buSzTx/>
              <a:buNone/>
              <a:defRPr sz="2492"/>
            </a:pPr>
            <a:r>
              <a:t>Lithuania</a:t>
            </a:r>
          </a:p>
        </p:txBody>
      </p:sp>
      <p:pic>
        <p:nvPicPr>
          <p:cNvPr id="99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1530" y="1067482"/>
            <a:ext cx="1897304" cy="9883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8366" y="2489868"/>
            <a:ext cx="1603631" cy="10690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3832" y="3993036"/>
            <a:ext cx="1652700" cy="1101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6145" y="5528917"/>
            <a:ext cx="1728511" cy="10371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IMG_8810.heic" descr="IMG_8810.heic"/>
          <p:cNvPicPr>
            <a:picLocks noChangeAspect="1"/>
          </p:cNvPicPr>
          <p:nvPr/>
        </p:nvPicPr>
        <p:blipFill>
          <a:blip r:embed="rId6"/>
          <a:srcRect l="23917" t="36367" r="30940" b="18491"/>
          <a:stretch>
            <a:fillRect/>
          </a:stretch>
        </p:blipFill>
        <p:spPr>
          <a:xfrm>
            <a:off x="6628282" y="1502568"/>
            <a:ext cx="5137365" cy="38530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Nadpis 1"/>
          <p:cNvSpPr txBox="1">
            <a:spLocks noGrp="1"/>
          </p:cNvSpPr>
          <p:nvPr>
            <p:ph type="title"/>
          </p:nvPr>
        </p:nvSpPr>
        <p:spPr>
          <a:xfrm>
            <a:off x="625033" y="365125"/>
            <a:ext cx="10728767" cy="1325563"/>
          </a:xfrm>
          <a:prstGeom prst="rect">
            <a:avLst/>
          </a:prstGeom>
        </p:spPr>
        <p:txBody>
          <a:bodyPr/>
          <a:lstStyle/>
          <a:p>
            <a:r>
              <a:t>Evaluation Steps of our Experiment</a:t>
            </a:r>
          </a:p>
        </p:txBody>
      </p:sp>
      <p:sp>
        <p:nvSpPr>
          <p:cNvPr id="106" name="Zástupný symbol obsahu 2"/>
          <p:cNvSpPr txBox="1">
            <a:spLocks noGrp="1"/>
          </p:cNvSpPr>
          <p:nvPr>
            <p:ph type="body" idx="1"/>
          </p:nvPr>
        </p:nvSpPr>
        <p:spPr>
          <a:xfrm>
            <a:off x="323608" y="1943422"/>
            <a:ext cx="11331617" cy="4351338"/>
          </a:xfrm>
          <a:prstGeom prst="rect">
            <a:avLst/>
          </a:prstGeom>
        </p:spPr>
        <p:txBody>
          <a:bodyPr/>
          <a:lstStyle/>
          <a:p>
            <a:pPr marL="514350" indent="-514350">
              <a:buFontTx/>
              <a:buAutoNum type="arabicPeriod"/>
              <a:defRPr b="1"/>
            </a:pPr>
            <a:r>
              <a:t>PARTICLE FREE LYSATE – o-NPG-test (enzymatic activity assay)</a:t>
            </a:r>
          </a:p>
          <a:p>
            <a:pPr marL="514350" indent="-514350">
              <a:buFontTx/>
              <a:buAutoNum type="arabicPeriod"/>
            </a:pPr>
            <a:r>
              <a:t>ANION EXCHANGE CHROMATOGRAPHY (AEXC) – o-NPG + photometer (enzymatic activity assay)</a:t>
            </a:r>
          </a:p>
          <a:p>
            <a:pPr marL="514350" indent="-514350">
              <a:buFontTx/>
              <a:buAutoNum type="arabicPeriod"/>
            </a:pPr>
            <a:r>
              <a:t>SDS – PAGE – gel + calibration line (purity, molecular weight – lactase)</a:t>
            </a:r>
          </a:p>
          <a:p>
            <a:pPr marL="514350" indent="-514350">
              <a:buFontTx/>
              <a:buAutoNum type="arabicPeriod"/>
            </a:pPr>
            <a:r>
              <a:t>RAW MILK TEST – colour change (conc. of glucose)</a:t>
            </a:r>
          </a:p>
          <a:p>
            <a:pPr marL="514350" indent="-514350">
              <a:buFontTx/>
              <a:buAutoNum type="arabicPeriod"/>
            </a:pPr>
            <a:r>
              <a:t>EVALUATION 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Nadpis 1"/>
          <p:cNvSpPr txBox="1">
            <a:spLocks noGrp="1"/>
          </p:cNvSpPr>
          <p:nvPr>
            <p:ph type="title"/>
          </p:nvPr>
        </p:nvSpPr>
        <p:spPr>
          <a:xfrm>
            <a:off x="838199" y="365125"/>
            <a:ext cx="10758856" cy="1325563"/>
          </a:xfrm>
          <a:prstGeom prst="rect">
            <a:avLst/>
          </a:prstGeom>
        </p:spPr>
        <p:txBody>
          <a:bodyPr/>
          <a:lstStyle/>
          <a:p>
            <a:r>
              <a:t>O-NPG-TEST of 1:10 diluted Particle Free Lysate</a:t>
            </a:r>
          </a:p>
        </p:txBody>
      </p:sp>
      <p:sp>
        <p:nvSpPr>
          <p:cNvPr id="109" name="BlokTextu 3"/>
          <p:cNvSpPr txBox="1"/>
          <p:nvPr/>
        </p:nvSpPr>
        <p:spPr>
          <a:xfrm>
            <a:off x="894920" y="1984821"/>
            <a:ext cx="9503973" cy="4383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800"/>
            </a:pPr>
            <a:r>
              <a:t>Test 50 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m</a:t>
            </a:r>
            <a:r>
              <a:t>L supernatant + 500 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m</a:t>
            </a:r>
            <a:r>
              <a:t>L o-NPG-solution.</a:t>
            </a:r>
          </a:p>
          <a:p>
            <a:pPr>
              <a:defRPr sz="2800" b="1"/>
            </a:pPr>
            <a:endParaRPr/>
          </a:p>
          <a:p>
            <a:pPr marL="285750" indent="-285750">
              <a:buSzPct val="100000"/>
              <a:buFont typeface="Arial"/>
              <a:buChar char="•"/>
              <a:defRPr sz="2800" b="1"/>
            </a:pPr>
            <a:r>
              <a:t>Observation: </a:t>
            </a:r>
            <a:r>
              <a:rPr b="0"/>
              <a:t>bright yellow</a:t>
            </a:r>
          </a:p>
          <a:p>
            <a:pPr marL="285750" indent="-285750">
              <a:buSzPct val="100000"/>
              <a:buFont typeface="Arial"/>
              <a:buChar char="•"/>
              <a:defRPr sz="2800" b="1"/>
            </a:pPr>
            <a:endParaRPr b="0"/>
          </a:p>
          <a:p>
            <a:pPr marL="285750" indent="-285750">
              <a:buSzPct val="100000"/>
              <a:buFont typeface="Arial"/>
              <a:buChar char="•"/>
              <a:defRPr sz="2800" b="1"/>
            </a:pPr>
            <a:r>
              <a:t>Evaluation: </a:t>
            </a:r>
            <a:r>
              <a:rPr b="0">
                <a:latin typeface="Symbol"/>
                <a:ea typeface="Symbol"/>
                <a:cs typeface="Symbol"/>
                <a:sym typeface="Symbol"/>
              </a:rPr>
              <a:t>b</a:t>
            </a:r>
            <a:r>
              <a:rPr b="0"/>
              <a:t>(1</a:t>
            </a:r>
            <a:r>
              <a:rPr b="0">
                <a:latin typeface="Symbol"/>
                <a:ea typeface="Symbol"/>
                <a:cs typeface="Symbol"/>
                <a:sym typeface="Symbol"/>
              </a:rPr>
              <a:t>®</a:t>
            </a:r>
            <a:r>
              <a:rPr b="0"/>
              <a:t>4) bond was broken down</a:t>
            </a:r>
          </a:p>
          <a:p>
            <a:pPr marL="285750" indent="-285750">
              <a:buSzPct val="100000"/>
              <a:buFont typeface="Arial"/>
              <a:buChar char="•"/>
              <a:defRPr sz="2800" b="1"/>
            </a:pPr>
            <a:endParaRPr b="0"/>
          </a:p>
          <a:p>
            <a:pPr marL="285750" indent="-285750">
              <a:buSzPct val="100000"/>
              <a:buFont typeface="Arial"/>
              <a:buChar char="•"/>
              <a:defRPr sz="2800" b="1"/>
            </a:pPr>
            <a:r>
              <a:t>Conclusion: </a:t>
            </a:r>
            <a:r>
              <a:rPr b="0"/>
              <a:t>lactase is present. </a:t>
            </a:r>
          </a:p>
          <a:p>
            <a:pPr>
              <a:defRPr sz="2800"/>
            </a:pPr>
            <a:r>
              <a:rPr>
                <a:latin typeface="Symbol"/>
                <a:ea typeface="Symbol"/>
                <a:cs typeface="Symbol"/>
                <a:sym typeface="Symbol"/>
              </a:rPr>
              <a:t>® </a:t>
            </a:r>
            <a:r>
              <a:t>We can start AEXC.</a:t>
            </a:r>
            <a:endParaRPr b="1"/>
          </a:p>
          <a:p>
            <a:pPr marL="285750" indent="-285750">
              <a:buSzPct val="100000"/>
              <a:buFont typeface="Arial"/>
              <a:buChar char="•"/>
              <a:defRPr sz="2800" b="1"/>
            </a:pPr>
            <a:endParaRPr b="1"/>
          </a:p>
        </p:txBody>
      </p:sp>
      <p:sp>
        <p:nvSpPr>
          <p:cNvPr id="110" name="Obdĺžnik 5"/>
          <p:cNvSpPr/>
          <p:nvPr/>
        </p:nvSpPr>
        <p:spPr>
          <a:xfrm>
            <a:off x="9355015" y="2453053"/>
            <a:ext cx="2417885" cy="3446584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11" name="BlokTextu 6"/>
          <p:cNvSpPr txBox="1"/>
          <p:nvPr/>
        </p:nvSpPr>
        <p:spPr>
          <a:xfrm>
            <a:off x="9657306" y="3886875"/>
            <a:ext cx="1743632" cy="333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Picture of cuvette</a:t>
            </a:r>
          </a:p>
        </p:txBody>
      </p:sp>
      <p:grpSp>
        <p:nvGrpSpPr>
          <p:cNvPr id="114" name="Image Gallery"/>
          <p:cNvGrpSpPr/>
          <p:nvPr/>
        </p:nvGrpSpPr>
        <p:grpSpPr>
          <a:xfrm>
            <a:off x="9166957" y="2346945"/>
            <a:ext cx="2794001" cy="4129049"/>
            <a:chOff x="0" y="0"/>
            <a:chExt cx="2794000" cy="4129047"/>
          </a:xfrm>
        </p:grpSpPr>
        <p:pic>
          <p:nvPicPr>
            <p:cNvPr id="112" name="onpg.JPG" descr="onpg.JPG"/>
            <p:cNvPicPr>
              <a:picLocks noChangeAspect="1"/>
            </p:cNvPicPr>
            <p:nvPr/>
          </p:nvPicPr>
          <p:blipFill>
            <a:blip r:embed="rId2"/>
            <a:srcRect t="729" b="729"/>
            <a:stretch>
              <a:fillRect/>
            </a:stretch>
          </p:blipFill>
          <p:spPr>
            <a:xfrm>
              <a:off x="0" y="0"/>
              <a:ext cx="2794000" cy="3658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3" name="Caption"/>
            <p:cNvSpPr/>
            <p:nvPr/>
          </p:nvSpPr>
          <p:spPr>
            <a:xfrm>
              <a:off x="0" y="3735000"/>
              <a:ext cx="2794000" cy="3940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/>
            <a:p>
              <a:r>
                <a:t>Caption</a:t>
              </a:r>
            </a:p>
          </p:txBody>
        </p:sp>
      </p:grp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Nadpis 1"/>
          <p:cNvSpPr txBox="1">
            <a:spLocks noGrp="1"/>
          </p:cNvSpPr>
          <p:nvPr>
            <p:ph type="title"/>
          </p:nvPr>
        </p:nvSpPr>
        <p:spPr>
          <a:xfrm>
            <a:off x="625033" y="365125"/>
            <a:ext cx="10728767" cy="1325563"/>
          </a:xfrm>
          <a:prstGeom prst="rect">
            <a:avLst/>
          </a:prstGeom>
        </p:spPr>
        <p:txBody>
          <a:bodyPr/>
          <a:lstStyle/>
          <a:p>
            <a:r>
              <a:t>Evaluation Steps of our Experiment</a:t>
            </a:r>
          </a:p>
        </p:txBody>
      </p:sp>
      <p:sp>
        <p:nvSpPr>
          <p:cNvPr id="117" name="Zástupný symbol obsahu 2"/>
          <p:cNvSpPr txBox="1">
            <a:spLocks noGrp="1"/>
          </p:cNvSpPr>
          <p:nvPr>
            <p:ph type="body" idx="1"/>
          </p:nvPr>
        </p:nvSpPr>
        <p:spPr>
          <a:xfrm>
            <a:off x="544008" y="1825625"/>
            <a:ext cx="11331617" cy="4351338"/>
          </a:xfrm>
          <a:prstGeom prst="rect">
            <a:avLst/>
          </a:prstGeom>
        </p:spPr>
        <p:txBody>
          <a:bodyPr/>
          <a:lstStyle/>
          <a:p>
            <a:pPr marL="514350" indent="-514350">
              <a:buFontTx/>
              <a:buAutoNum type="arabicPeriod"/>
            </a:pPr>
            <a:r>
              <a:t>PARTICLE FREE LYSATE – o-NPG-test (enzymatic activity assay)</a:t>
            </a:r>
          </a:p>
          <a:p>
            <a:pPr marL="514350" indent="-514350">
              <a:buFontTx/>
              <a:buAutoNum type="arabicPeriod"/>
              <a:defRPr b="1"/>
            </a:pPr>
            <a:r>
              <a:t>ANION EXCHANGE CHROMATOGRAPHY (AEXC) – o-NPG + photometer (enzymatic activity assay)</a:t>
            </a:r>
          </a:p>
          <a:p>
            <a:pPr marL="514350" indent="-514350">
              <a:buFontTx/>
              <a:buAutoNum type="arabicPeriod"/>
            </a:pPr>
            <a:r>
              <a:t>SDS – PAGE – gel + calibration line (purity, molecular weight – lactase)</a:t>
            </a:r>
          </a:p>
          <a:p>
            <a:pPr marL="514350" indent="-514350">
              <a:buFontTx/>
              <a:buAutoNum type="arabicPeriod"/>
            </a:pPr>
            <a:r>
              <a:t>RAW MILK TEST – colour change (conc. of glucose)</a:t>
            </a:r>
          </a:p>
          <a:p>
            <a:pPr marL="514350" indent="-514350">
              <a:buFontTx/>
              <a:buAutoNum type="arabicPeriod"/>
            </a:pPr>
            <a:r>
              <a:t>EVALUATION 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Nadpis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ANION EXCHANGE CHROMATOGRAPHY</a:t>
            </a:r>
          </a:p>
        </p:txBody>
      </p:sp>
      <p:sp>
        <p:nvSpPr>
          <p:cNvPr id="120" name="Zástupný symbol obsahu 2"/>
          <p:cNvSpPr txBox="1">
            <a:spLocks noGrp="1"/>
          </p:cNvSpPr>
          <p:nvPr>
            <p:ph type="body" sz="half" idx="1"/>
          </p:nvPr>
        </p:nvSpPr>
        <p:spPr>
          <a:xfrm>
            <a:off x="826623" y="1478384"/>
            <a:ext cx="11006953" cy="2230991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r>
              <a:t>O-NPG-test measured by photometer – enzymatic activity measurement</a:t>
            </a:r>
          </a:p>
          <a:p>
            <a:pPr marL="0" indent="0">
              <a:buSzTx/>
              <a:buNone/>
            </a:pPr>
            <a:r>
              <a:t>Test 50 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m</a:t>
            </a:r>
            <a:r>
              <a:t>L eluate + 800 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m</a:t>
            </a:r>
            <a:r>
              <a:t>L o-NPG-solution.</a:t>
            </a:r>
          </a:p>
        </p:txBody>
      </p:sp>
      <p:pic>
        <p:nvPicPr>
          <p:cNvPr id="121" name="att.z6B8oXZ9JpT6EtQYnFPQMEUVXigQnU_YnQCtRX1Mn4k.jpeg" descr="att.z6B8oXZ9JpT6EtQYnFPQMEUVXigQnU_YnQCtRX1Mn4k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6288" y="2677525"/>
            <a:ext cx="6044621" cy="3605929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Observation: with photometric results we saw that the curve of eluate 25% was increasing, the loading had some really small changes and other curves were straight.…"/>
          <p:cNvSpPr txBox="1"/>
          <p:nvPr/>
        </p:nvSpPr>
        <p:spPr>
          <a:xfrm>
            <a:off x="713723" y="2679971"/>
            <a:ext cx="5931296" cy="3601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800" b="1"/>
            </a:pPr>
            <a:r>
              <a:t>Observation: </a:t>
            </a:r>
            <a:r>
              <a:rPr b="0"/>
              <a:t>with</a:t>
            </a:r>
            <a:r>
              <a:t> </a:t>
            </a:r>
            <a:r>
              <a:rPr b="0"/>
              <a:t>photometric results we saw that the curve of eluate 25% was increasing, the loading had some really small changes and other curves were straight.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800" b="1"/>
            </a:pPr>
            <a:r>
              <a:t>Evaluation: </a:t>
            </a:r>
            <a:r>
              <a:rPr b="0"/>
              <a:t>our</a:t>
            </a:r>
            <a:r>
              <a:t> </a:t>
            </a:r>
            <a:r>
              <a:rPr b="0"/>
              <a:t>own Excel diagram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800" b="1"/>
            </a:pPr>
            <a:r>
              <a:t>Conclusion: </a:t>
            </a:r>
            <a:r>
              <a:rPr b="0"/>
              <a:t>the highest </a:t>
            </a:r>
          </a:p>
          <a:p>
            <a:pPr>
              <a:lnSpc>
                <a:spcPct val="90000"/>
              </a:lnSpc>
              <a:spcBef>
                <a:spcPts val="1000"/>
              </a:spcBef>
              <a:buFont typeface="Arial"/>
              <a:defRPr sz="2800"/>
            </a:pPr>
            <a:r>
              <a:t>lactase activity was in eluate 25%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Nadpis 1"/>
          <p:cNvSpPr txBox="1">
            <a:spLocks noGrp="1"/>
          </p:cNvSpPr>
          <p:nvPr>
            <p:ph type="title"/>
          </p:nvPr>
        </p:nvSpPr>
        <p:spPr>
          <a:xfrm>
            <a:off x="625033" y="365125"/>
            <a:ext cx="10728767" cy="1325563"/>
          </a:xfrm>
          <a:prstGeom prst="rect">
            <a:avLst/>
          </a:prstGeom>
        </p:spPr>
        <p:txBody>
          <a:bodyPr/>
          <a:lstStyle/>
          <a:p>
            <a:r>
              <a:t>Evaluation Steps of our Experiment</a:t>
            </a:r>
          </a:p>
        </p:txBody>
      </p:sp>
      <p:sp>
        <p:nvSpPr>
          <p:cNvPr id="125" name="Zástupný symbol obsahu 2"/>
          <p:cNvSpPr txBox="1">
            <a:spLocks noGrp="1"/>
          </p:cNvSpPr>
          <p:nvPr>
            <p:ph type="body" idx="1"/>
          </p:nvPr>
        </p:nvSpPr>
        <p:spPr>
          <a:xfrm>
            <a:off x="544008" y="1825625"/>
            <a:ext cx="11331617" cy="4351338"/>
          </a:xfrm>
          <a:prstGeom prst="rect">
            <a:avLst/>
          </a:prstGeom>
        </p:spPr>
        <p:txBody>
          <a:bodyPr/>
          <a:lstStyle/>
          <a:p>
            <a:pPr marL="514350" indent="-514350">
              <a:buFontTx/>
              <a:buAutoNum type="arabicPeriod"/>
            </a:pPr>
            <a:r>
              <a:t>PARTICLE FREE LYSATE – o-NPG-test (enzymatic activity assay)</a:t>
            </a:r>
          </a:p>
          <a:p>
            <a:pPr marL="514350" indent="-514350">
              <a:buFontTx/>
              <a:buAutoNum type="arabicPeriod"/>
            </a:pPr>
            <a:r>
              <a:t>ANION EXCHANGE CHROMATOGRAPHY (AEXC) – o-NPG + photometer (enzymatic activity assay)</a:t>
            </a:r>
          </a:p>
          <a:p>
            <a:pPr marL="514350" indent="-514350">
              <a:buFontTx/>
              <a:buAutoNum type="arabicPeriod"/>
              <a:defRPr b="1"/>
            </a:pPr>
            <a:r>
              <a:t>SDS – PAGE – gel + calibration line (purity, molecular weight – lactase)</a:t>
            </a:r>
          </a:p>
          <a:p>
            <a:pPr marL="514350" indent="-514350">
              <a:buFontTx/>
              <a:buAutoNum type="arabicPeriod"/>
            </a:pPr>
            <a:r>
              <a:t>RAW MILK TEST – colour change (conc. of glucose)</a:t>
            </a:r>
          </a:p>
          <a:p>
            <a:pPr marL="514350" indent="-514350">
              <a:buFontTx/>
              <a:buAutoNum type="arabicPeriod"/>
            </a:pPr>
            <a:r>
              <a:t>EVALUATION 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Nadpis 1"/>
          <p:cNvSpPr txBox="1">
            <a:spLocks noGrp="1"/>
          </p:cNvSpPr>
          <p:nvPr>
            <p:ph type="title"/>
          </p:nvPr>
        </p:nvSpPr>
        <p:spPr>
          <a:xfrm>
            <a:off x="798994" y="284535"/>
            <a:ext cx="10515601" cy="1325564"/>
          </a:xfrm>
          <a:prstGeom prst="rect">
            <a:avLst/>
          </a:prstGeom>
        </p:spPr>
        <p:txBody>
          <a:bodyPr/>
          <a:lstStyle/>
          <a:p>
            <a:r>
              <a:t>SDS - PAGE</a:t>
            </a:r>
          </a:p>
        </p:txBody>
      </p:sp>
      <p:sp>
        <p:nvSpPr>
          <p:cNvPr id="128" name="Zástupný symbol obsahu 2"/>
          <p:cNvSpPr txBox="1">
            <a:spLocks noGrp="1"/>
          </p:cNvSpPr>
          <p:nvPr>
            <p:ph type="body" sz="half" idx="1"/>
          </p:nvPr>
        </p:nvSpPr>
        <p:spPr>
          <a:xfrm>
            <a:off x="400122" y="1495795"/>
            <a:ext cx="5710288" cy="4869543"/>
          </a:xfrm>
          <a:prstGeom prst="rect">
            <a:avLst/>
          </a:prstGeom>
        </p:spPr>
        <p:txBody>
          <a:bodyPr/>
          <a:lstStyle/>
          <a:p>
            <a:pPr marL="0" indent="0" defTabSz="704087">
              <a:lnSpc>
                <a:spcPct val="81000"/>
              </a:lnSpc>
              <a:spcBef>
                <a:spcPts val="700"/>
              </a:spcBef>
              <a:buSzTx/>
              <a:buNone/>
              <a:defRPr sz="1925" b="1"/>
            </a:pPr>
            <a:r>
              <a:t>MARKER</a:t>
            </a:r>
          </a:p>
          <a:p>
            <a:pPr marL="0" indent="0" defTabSz="704087">
              <a:lnSpc>
                <a:spcPct val="81000"/>
              </a:lnSpc>
              <a:spcBef>
                <a:spcPts val="700"/>
              </a:spcBef>
              <a:buSzTx/>
              <a:buNone/>
              <a:defRPr sz="1925" b="1"/>
            </a:pPr>
            <a:r>
              <a:t>S1: </a:t>
            </a:r>
            <a:r>
              <a:rPr b="0"/>
              <a:t>lysate (dilution factor 10)</a:t>
            </a:r>
          </a:p>
          <a:p>
            <a:pPr marL="0" indent="0" defTabSz="704087">
              <a:lnSpc>
                <a:spcPct val="81000"/>
              </a:lnSpc>
              <a:spcBef>
                <a:spcPts val="700"/>
              </a:spcBef>
              <a:buSzTx/>
              <a:buNone/>
              <a:defRPr sz="1925" b="1"/>
            </a:pPr>
            <a:r>
              <a:t>S2: </a:t>
            </a:r>
            <a:r>
              <a:rPr b="0"/>
              <a:t>loading flow through</a:t>
            </a:r>
          </a:p>
          <a:p>
            <a:pPr marL="0" indent="0" defTabSz="704087">
              <a:lnSpc>
                <a:spcPct val="81000"/>
              </a:lnSpc>
              <a:spcBef>
                <a:spcPts val="700"/>
              </a:spcBef>
              <a:buSzTx/>
              <a:buNone/>
              <a:defRPr sz="1925" b="1"/>
            </a:pPr>
            <a:r>
              <a:t>S3: </a:t>
            </a:r>
            <a:r>
              <a:rPr b="0"/>
              <a:t>washing step</a:t>
            </a:r>
          </a:p>
          <a:p>
            <a:pPr marL="0" indent="0" defTabSz="704087">
              <a:lnSpc>
                <a:spcPct val="81000"/>
              </a:lnSpc>
              <a:spcBef>
                <a:spcPts val="700"/>
              </a:spcBef>
              <a:buSzTx/>
              <a:buNone/>
              <a:defRPr sz="1925" b="1"/>
            </a:pPr>
            <a:r>
              <a:t>S4: </a:t>
            </a:r>
            <a:r>
              <a:rPr b="0"/>
              <a:t>eluate 10%</a:t>
            </a:r>
          </a:p>
          <a:p>
            <a:pPr marL="0" indent="0" defTabSz="704087">
              <a:lnSpc>
                <a:spcPct val="81000"/>
              </a:lnSpc>
              <a:spcBef>
                <a:spcPts val="700"/>
              </a:spcBef>
              <a:buSzTx/>
              <a:buNone/>
              <a:defRPr sz="1925" b="1"/>
            </a:pPr>
            <a:r>
              <a:t>S5: </a:t>
            </a:r>
            <a:r>
              <a:rPr b="0"/>
              <a:t>eluate 25%</a:t>
            </a:r>
          </a:p>
          <a:p>
            <a:pPr marL="0" indent="0" defTabSz="704087">
              <a:lnSpc>
                <a:spcPct val="81000"/>
              </a:lnSpc>
              <a:spcBef>
                <a:spcPts val="700"/>
              </a:spcBef>
              <a:buSzTx/>
              <a:buNone/>
              <a:defRPr sz="1925" b="1"/>
            </a:pPr>
            <a:r>
              <a:t>S6: </a:t>
            </a:r>
            <a:r>
              <a:rPr b="0"/>
              <a:t>eluate 100%</a:t>
            </a:r>
          </a:p>
          <a:p>
            <a:pPr marL="176021" indent="-176021" defTabSz="704087">
              <a:lnSpc>
                <a:spcPct val="81000"/>
              </a:lnSpc>
              <a:spcBef>
                <a:spcPts val="700"/>
              </a:spcBef>
              <a:defRPr sz="1925"/>
            </a:pPr>
            <a:r>
              <a:t>In eluate 25% there were about 6 solid bands and too many overlapping bands so we couldn’t count it accurately.</a:t>
            </a:r>
          </a:p>
          <a:p>
            <a:pPr marL="176021" indent="-176021" defTabSz="704087">
              <a:lnSpc>
                <a:spcPct val="81000"/>
              </a:lnSpc>
              <a:spcBef>
                <a:spcPts val="700"/>
              </a:spcBef>
              <a:defRPr sz="1925"/>
            </a:pPr>
            <a:r>
              <a:t>Conclusion: by AEXC we should have reduced the number of proteins in our sample, but we couldn’t compare it to our lysate (technical problems: the cassette was screwed tightly). We couldn’t count the proteins in eluate 25% properly because we only could see 6 solid bands. </a:t>
            </a:r>
          </a:p>
        </p:txBody>
      </p:sp>
      <p:grpSp>
        <p:nvGrpSpPr>
          <p:cNvPr id="131" name="Image Gallery"/>
          <p:cNvGrpSpPr/>
          <p:nvPr/>
        </p:nvGrpSpPr>
        <p:grpSpPr>
          <a:xfrm>
            <a:off x="6662814" y="212606"/>
            <a:ext cx="5399809" cy="6903035"/>
            <a:chOff x="0" y="0"/>
            <a:chExt cx="5399808" cy="6903034"/>
          </a:xfrm>
        </p:grpSpPr>
        <p:pic>
          <p:nvPicPr>
            <p:cNvPr id="129" name="sds.jpg" descr="sds.jp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61539" y="0"/>
              <a:ext cx="5276730" cy="64327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0" name="Caption"/>
            <p:cNvSpPr/>
            <p:nvPr/>
          </p:nvSpPr>
          <p:spPr>
            <a:xfrm>
              <a:off x="0" y="6508987"/>
              <a:ext cx="5399809" cy="3940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/>
            <a:p>
              <a:r>
                <a:t>Caption</a:t>
              </a:r>
            </a:p>
          </p:txBody>
        </p:sp>
      </p:grpSp>
      <p:sp>
        <p:nvSpPr>
          <p:cNvPr id="132" name="S2"/>
          <p:cNvSpPr txBox="1"/>
          <p:nvPr/>
        </p:nvSpPr>
        <p:spPr>
          <a:xfrm>
            <a:off x="9309306" y="1409263"/>
            <a:ext cx="325040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S2</a:t>
            </a:r>
          </a:p>
        </p:txBody>
      </p:sp>
      <p:sp>
        <p:nvSpPr>
          <p:cNvPr id="133" name="S1"/>
          <p:cNvSpPr txBox="1"/>
          <p:nvPr/>
        </p:nvSpPr>
        <p:spPr>
          <a:xfrm>
            <a:off x="8695525" y="1409263"/>
            <a:ext cx="325039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S1</a:t>
            </a:r>
          </a:p>
        </p:txBody>
      </p:sp>
      <p:sp>
        <p:nvSpPr>
          <p:cNvPr id="134" name="S3"/>
          <p:cNvSpPr txBox="1"/>
          <p:nvPr/>
        </p:nvSpPr>
        <p:spPr>
          <a:xfrm>
            <a:off x="9923088" y="1409263"/>
            <a:ext cx="325040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S3</a:t>
            </a:r>
          </a:p>
        </p:txBody>
      </p:sp>
      <p:sp>
        <p:nvSpPr>
          <p:cNvPr id="135" name="S4"/>
          <p:cNvSpPr txBox="1"/>
          <p:nvPr/>
        </p:nvSpPr>
        <p:spPr>
          <a:xfrm>
            <a:off x="10435937" y="1409263"/>
            <a:ext cx="325039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S4</a:t>
            </a:r>
          </a:p>
        </p:txBody>
      </p:sp>
      <p:sp>
        <p:nvSpPr>
          <p:cNvPr id="136" name="S5"/>
          <p:cNvSpPr txBox="1"/>
          <p:nvPr/>
        </p:nvSpPr>
        <p:spPr>
          <a:xfrm>
            <a:off x="10948785" y="1409263"/>
            <a:ext cx="325040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S5</a:t>
            </a:r>
          </a:p>
        </p:txBody>
      </p:sp>
      <p:sp>
        <p:nvSpPr>
          <p:cNvPr id="137" name="S6"/>
          <p:cNvSpPr txBox="1"/>
          <p:nvPr/>
        </p:nvSpPr>
        <p:spPr>
          <a:xfrm>
            <a:off x="11461634" y="1409263"/>
            <a:ext cx="325039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S6</a:t>
            </a:r>
          </a:p>
        </p:txBody>
      </p:sp>
      <p:sp>
        <p:nvSpPr>
          <p:cNvPr id="138" name="Oval"/>
          <p:cNvSpPr/>
          <p:nvPr/>
        </p:nvSpPr>
        <p:spPr>
          <a:xfrm>
            <a:off x="10873067" y="3357742"/>
            <a:ext cx="406275" cy="391299"/>
          </a:xfrm>
          <a:prstGeom prst="ellipse">
            <a:avLst/>
          </a:prstGeom>
          <a:ln w="38100">
            <a:solidFill>
              <a:srgbClr val="DE5138"/>
            </a:solidFill>
            <a:miter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9" name="Line"/>
          <p:cNvSpPr/>
          <p:nvPr/>
        </p:nvSpPr>
        <p:spPr>
          <a:xfrm>
            <a:off x="8089999" y="3680481"/>
            <a:ext cx="3991219" cy="1"/>
          </a:xfrm>
          <a:prstGeom prst="line">
            <a:avLst/>
          </a:prstGeom>
          <a:ln w="25400">
            <a:solidFill>
              <a:srgbClr val="DF5138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0" name="M"/>
          <p:cNvSpPr txBox="1"/>
          <p:nvPr/>
        </p:nvSpPr>
        <p:spPr>
          <a:xfrm>
            <a:off x="8207425" y="1409263"/>
            <a:ext cx="813139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t>M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" grpId="2" animBg="1" advAuto="0"/>
      <p:bldP spid="139" grpId="1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Nadpis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Evaluation of the SDS – PAGE </a:t>
            </a:r>
          </a:p>
        </p:txBody>
      </p:sp>
      <p:sp>
        <p:nvSpPr>
          <p:cNvPr id="143" name="BlokTextu 6"/>
          <p:cNvSpPr txBox="1"/>
          <p:nvPr/>
        </p:nvSpPr>
        <p:spPr>
          <a:xfrm rot="16200000">
            <a:off x="7021188" y="2649088"/>
            <a:ext cx="1790246" cy="392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400" b="1">
                <a:solidFill>
                  <a:srgbClr val="FFFFFF"/>
                </a:solidFill>
              </a:defRPr>
            </a:lvl1pPr>
          </a:lstStyle>
          <a:p>
            <a:r>
              <a:t>Log (kDa)</a:t>
            </a:r>
          </a:p>
        </p:txBody>
      </p:sp>
      <p:sp>
        <p:nvSpPr>
          <p:cNvPr id="144" name="BlokTextu 7"/>
          <p:cNvSpPr txBox="1"/>
          <p:nvPr/>
        </p:nvSpPr>
        <p:spPr>
          <a:xfrm>
            <a:off x="10487414" y="5854527"/>
            <a:ext cx="1790246" cy="392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400" b="1">
                <a:solidFill>
                  <a:srgbClr val="FFFFFF"/>
                </a:solidFill>
              </a:defRPr>
            </a:lvl1pPr>
          </a:lstStyle>
          <a:p>
            <a:r>
              <a:t>cm</a:t>
            </a:r>
          </a:p>
        </p:txBody>
      </p:sp>
      <p:sp>
        <p:nvSpPr>
          <p:cNvPr id="145" name="BlokTextu 4"/>
          <p:cNvSpPr txBox="1"/>
          <p:nvPr/>
        </p:nvSpPr>
        <p:spPr>
          <a:xfrm>
            <a:off x="1306959" y="1904481"/>
            <a:ext cx="5285512" cy="30355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457200" indent="-457200">
              <a:buSzPct val="100000"/>
              <a:buFont typeface="Arial"/>
              <a:buChar char="•"/>
              <a:defRPr sz="2800"/>
            </a:pPr>
            <a:r>
              <a:t>Identification of molecular weight of lactase subunit with your calibration line</a:t>
            </a:r>
          </a:p>
          <a:p>
            <a:pPr marL="457200" indent="-457200">
              <a:buSzPct val="100000"/>
              <a:buFont typeface="Arial"/>
              <a:buChar char="•"/>
              <a:defRPr sz="2800"/>
            </a:pPr>
            <a:endParaRPr/>
          </a:p>
          <a:p>
            <a:pPr marL="285750" indent="-285750">
              <a:buSzPct val="100000"/>
              <a:buFont typeface="Arial"/>
              <a:buChar char="•"/>
              <a:defRPr sz="2800" b="1"/>
            </a:pPr>
            <a:r>
              <a:t>Migration rate: </a:t>
            </a:r>
            <a:r>
              <a:rPr b="0"/>
              <a:t>1,65</a:t>
            </a:r>
            <a:r>
              <a:t> </a:t>
            </a:r>
            <a:r>
              <a:rPr b="0"/>
              <a:t>cm</a:t>
            </a:r>
          </a:p>
          <a:p>
            <a:pPr marL="285750" indent="-285750">
              <a:buSzPct val="100000"/>
              <a:buFont typeface="Arial"/>
              <a:buChar char="•"/>
              <a:defRPr sz="2800" b="1"/>
            </a:pPr>
            <a:r>
              <a:t>Log (kDa) = </a:t>
            </a:r>
            <a:r>
              <a:rPr b="0"/>
              <a:t>x</a:t>
            </a:r>
          </a:p>
          <a:p>
            <a:pPr marL="285750" indent="-285750">
              <a:buSzPct val="100000"/>
              <a:buFont typeface="Arial"/>
              <a:buChar char="•"/>
              <a:defRPr sz="2800" b="1"/>
            </a:pPr>
            <a:r>
              <a:t>Molecular weight: </a:t>
            </a:r>
            <a:r>
              <a:rPr b="0"/>
              <a:t>116</a:t>
            </a:r>
            <a:r>
              <a:t> </a:t>
            </a:r>
            <a:r>
              <a:rPr b="0"/>
              <a:t>kDa</a:t>
            </a:r>
          </a:p>
        </p:txBody>
      </p:sp>
      <p:pic>
        <p:nvPicPr>
          <p:cNvPr id="146" name="att.S2DUdpDyUeaS03ZWBlGTUzJXm4KQxCWGQwzr-POCvX4.jpeg" descr="att.S2DUdpDyUeaS03ZWBlGTUzJXm4KQxCWGQwzr-POCvX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2015" y="2974832"/>
            <a:ext cx="6161443" cy="32899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Motív Office">
  <a:themeElements>
    <a:clrScheme name="Motív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Motív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Motív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Motív Office">
  <a:themeElements>
    <a:clrScheme name="Motív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Motív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Motív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782</Words>
  <Application>Microsoft Office PowerPoint</Application>
  <PresentationFormat>Širokouhlá</PresentationFormat>
  <Paragraphs>104</Paragraphs>
  <Slides>14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Symbol</vt:lpstr>
      <vt:lpstr>Motív Office</vt:lpstr>
      <vt:lpstr>Summary of Results from  Group 15 Lactase Downstream Processing</vt:lpstr>
      <vt:lpstr>Group 15 + presentation of group members</vt:lpstr>
      <vt:lpstr>Evaluation Steps of our Experiment</vt:lpstr>
      <vt:lpstr>O-NPG-TEST of 1:10 diluted Particle Free Lysate</vt:lpstr>
      <vt:lpstr>Evaluation Steps of our Experiment</vt:lpstr>
      <vt:lpstr>ANION EXCHANGE CHROMATOGRAPHY</vt:lpstr>
      <vt:lpstr>Evaluation Steps of our Experiment</vt:lpstr>
      <vt:lpstr>SDS - PAGE</vt:lpstr>
      <vt:lpstr>Evaluation of the SDS – PAGE </vt:lpstr>
      <vt:lpstr>Evaluation Steps of our Experiment</vt:lpstr>
      <vt:lpstr>RAW MILK TEST</vt:lpstr>
      <vt:lpstr>Evaluation Steps of our Experiment</vt:lpstr>
      <vt:lpstr>EVALUATION</vt:lpstr>
      <vt:lpstr>Thank you for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Olejárová Daniela</cp:lastModifiedBy>
  <cp:revision>1</cp:revision>
  <dcterms:modified xsi:type="dcterms:W3CDTF">2026-03-26T23:34:36Z</dcterms:modified>
</cp:coreProperties>
</file>