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9" r:id="rId3"/>
    <p:sldId id="270" r:id="rId4"/>
    <p:sldId id="271" r:id="rId5"/>
    <p:sldId id="278" r:id="rId6"/>
    <p:sldId id="272" r:id="rId7"/>
    <p:sldId id="281" r:id="rId8"/>
    <p:sldId id="273" r:id="rId9"/>
    <p:sldId id="274" r:id="rId10"/>
    <p:sldId id="282" r:id="rId11"/>
    <p:sldId id="275" r:id="rId12"/>
    <p:sldId id="284" r:id="rId13"/>
    <p:sldId id="280" r:id="rId14"/>
    <p:sldId id="276" r:id="rId1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6" autoAdjust="0"/>
    <p:restoredTop sz="94660"/>
  </p:normalViewPr>
  <p:slideViewPr>
    <p:cSldViewPr snapToGrid="0">
      <p:cViewPr>
        <p:scale>
          <a:sx n="66" d="100"/>
          <a:sy n="66" d="100"/>
        </p:scale>
        <p:origin x="1358" y="40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659662-D438-F60A-0708-5876F9D71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7F1351A-E0C4-2338-B7F9-7F2858A0D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5D96B97-22A5-3386-C8EA-A79731C9D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26. 3. 2026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0F24C2C-7010-8127-E326-CE34C125B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E55B7DC-B08A-172C-6C57-67A49D71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393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ECD9B5-2111-828F-FFD4-A582C611A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A6DC3AD-6FE1-38F3-C2C6-AA68C96B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F188DB0-E2F8-1632-72C5-1304BE2F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26. 3. 2026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58CC06A-CA89-4E55-ADB5-50ADDD7AF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9042C33-8523-C825-9244-26C3F877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36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DDE46922-8E9F-3B1F-1214-6044E16957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56B67E7-17C3-E64A-AC2C-6994F7D5F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4FA8054-4163-2C98-CB06-6059E8E18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26. 3. 2026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BE2A851-3F32-6026-3400-3AE97A18B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404C11D-7F62-477C-9636-588562185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74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633B98-F4D4-831C-D636-85F2576DA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A5DEAAA-72F7-5D89-A7E9-3AC4F4A12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FCDA320-4D5E-A81D-E02B-96B62FDEE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26. 3. 2026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A0FE1C7-8AB2-72AC-3AC0-AB81E8B5E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BE890BD-E694-E573-C8D8-37D2927F1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5674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99A257-69E0-B66E-B802-AE6D0F47E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A693638-F25A-6C06-BDF0-3EE2FFAF6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943D7BA-38C2-D1AC-78E2-A7030BEBC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26. 3. 2026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1094413-EB3E-BD23-5E87-4B652BE5D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CB41B0A-E423-7BF3-D91C-68491E770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831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4ACC68-3B4B-DD93-4BC6-68A325191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757EE97-EE0F-44D9-5820-F10208F4A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CB2F875-FAC9-C887-3BDD-2F7459310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C37A898-76D7-2594-B757-B99E9FC60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26. 3. 2026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9C4B311-EB67-093D-E6CC-DA3E91B3A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24446BA-97FD-A1E4-DEBE-7F12BE8DB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007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6C8A67-E882-E249-43D9-4459887DF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3A66D2-F945-E1EA-5003-EBEAF3DBD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198EEDD-6EF2-EE0A-A804-88AA667E0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C843712-B3F9-8177-BE22-D0256BAB29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7870058-4602-453A-9477-C3F73A6DAE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40EC69A2-183F-42E6-4938-3FF06061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26. 3. 2026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DA6012A0-24A7-E8DC-5E6D-1B1C94C36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00573FED-4694-E102-E78C-908FA25B4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635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718D63-C229-AFA2-4A71-BD4FD1BA0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E39F92C2-814A-C52A-A041-E74759BCB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26. 3. 2026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9073FEC5-6977-3E7E-4B01-351597977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D600579-54C0-A5DD-0AFA-FC47D9041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172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076489F4-2E81-1C17-0E1E-3BA9BC090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26. 3. 2026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40FA73BB-AE8E-08C5-7396-937ED388D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393275D-1580-71F2-D89A-1B09059DB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202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EC96C9-8D0F-4BC4-200D-DBE9D70A0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19FF9EE-3B99-2645-DD65-BD39720D8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AF59ABF-C5EF-0363-C9FD-E14F3D178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7454DFA-FB63-4CC0-3DA5-07A1C34BC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26. 3. 2026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C37CBD0-15D3-2152-D7EB-689403E1B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6EBA7F6-AD33-FFC2-7D83-FDD4B2CED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506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945B1-280C-B36C-325C-9D606DEA8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257767A9-5B87-D3B9-ED7C-6FC47F0B5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3B2B73C-0E77-8C19-AB67-A0C7054AB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09046E5-8E6E-D419-BCAC-6C5CC9496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26. 3. 2026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B18CC69-EDE0-6123-EBA1-B7CE27855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8753206-CE27-93A4-7F66-C7B883E8D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850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1AEDB1F9-328C-809D-CC5C-40EC2C06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139836-F1F9-2BE2-3A98-6F4C5419F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4EDCB50-E407-A7C3-304B-3D3E0E59A9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DF9F9-1DCA-4FC1-A67C-47280118E555}" type="datetimeFigureOut">
              <a:rPr lang="sk-SK" smtClean="0"/>
              <a:t>26. 3. 2026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49B29B6-DFAA-6A32-E1C0-C794E8A53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F625457-7BC5-23B5-519F-997068A44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363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80DABA-CA52-889C-D94F-24D235EEA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8386" y="157210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sk-SK" b="1" dirty="0" err="1"/>
              <a:t>Summary</a:t>
            </a:r>
            <a:r>
              <a:rPr lang="sk-SK" b="1" dirty="0"/>
              <a:t> of </a:t>
            </a:r>
            <a:r>
              <a:rPr lang="sk-SK" b="1" dirty="0" err="1"/>
              <a:t>Results</a:t>
            </a:r>
            <a:r>
              <a:rPr lang="sk-SK" b="1" dirty="0"/>
              <a:t> </a:t>
            </a:r>
            <a:r>
              <a:rPr lang="sk-SK" b="1" dirty="0" err="1"/>
              <a:t>from</a:t>
            </a:r>
            <a:r>
              <a:rPr lang="sk-SK" b="1" dirty="0"/>
              <a:t> </a:t>
            </a:r>
            <a:br>
              <a:rPr lang="sk-SK" b="1" dirty="0"/>
            </a:br>
            <a:r>
              <a:rPr lang="sk-SK" b="1" dirty="0"/>
              <a:t>Group 11</a:t>
            </a:r>
            <a:br>
              <a:rPr lang="sk-SK" b="1" dirty="0"/>
            </a:br>
            <a:r>
              <a:rPr lang="sk-SK" b="1" dirty="0" err="1"/>
              <a:t>Lactase</a:t>
            </a:r>
            <a:r>
              <a:rPr lang="sk-SK" b="1" dirty="0"/>
              <a:t> </a:t>
            </a:r>
            <a:r>
              <a:rPr lang="sk-SK" b="1" dirty="0" err="1"/>
              <a:t>Downstream</a:t>
            </a:r>
            <a:r>
              <a:rPr lang="sk-SK" b="1" dirty="0"/>
              <a:t> </a:t>
            </a:r>
            <a:r>
              <a:rPr lang="sk-SK" b="1" dirty="0" err="1"/>
              <a:t>Processing</a:t>
            </a:r>
            <a:endParaRPr lang="sk-SK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A89C2A8-DEB0-BC76-08B8-601137E65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2425" y="4227071"/>
            <a:ext cx="9144000" cy="1655762"/>
          </a:xfrm>
        </p:spPr>
        <p:txBody>
          <a:bodyPr>
            <a:normAutofit/>
          </a:bodyPr>
          <a:lstStyle/>
          <a:p>
            <a:r>
              <a:rPr lang="sk-SK" sz="3600" dirty="0" err="1"/>
              <a:t>Evreux</a:t>
            </a:r>
            <a:r>
              <a:rPr lang="sk-SK" sz="3600" dirty="0"/>
              <a:t> 23. – 27.03.2026</a:t>
            </a:r>
          </a:p>
        </p:txBody>
      </p:sp>
    </p:spTree>
    <p:extLst>
      <p:ext uri="{BB962C8B-B14F-4D97-AF65-F5344CB8AC3E}">
        <p14:creationId xmlns:p14="http://schemas.microsoft.com/office/powerpoint/2010/main" val="1585583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5033" y="365125"/>
            <a:ext cx="10728767" cy="1325563"/>
          </a:xfrm>
        </p:spPr>
        <p:txBody>
          <a:bodyPr/>
          <a:lstStyle/>
          <a:p>
            <a:r>
              <a:rPr lang="sk-SK" b="1" dirty="0" err="1"/>
              <a:t>Evaluation</a:t>
            </a:r>
            <a:r>
              <a:rPr lang="sk-SK" b="1" dirty="0"/>
              <a:t> </a:t>
            </a:r>
            <a:r>
              <a:rPr lang="sk-SK" b="1" dirty="0" err="1"/>
              <a:t>Steps</a:t>
            </a:r>
            <a:r>
              <a:rPr lang="sk-SK" b="1" dirty="0"/>
              <a:t> </a:t>
            </a:r>
            <a:r>
              <a:rPr lang="sk-SK" b="1" dirty="0" err="1"/>
              <a:t>of</a:t>
            </a:r>
            <a:r>
              <a:rPr lang="sk-SK" b="1" dirty="0"/>
              <a:t> </a:t>
            </a:r>
            <a:r>
              <a:rPr lang="sk-SK" b="1" dirty="0" err="1"/>
              <a:t>our</a:t>
            </a:r>
            <a:r>
              <a:rPr lang="sk-SK" b="1" dirty="0"/>
              <a:t> Experiment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4009" y="1825625"/>
            <a:ext cx="11331615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k-SK" dirty="0"/>
              <a:t>PARTICLE FREE LYSATE – </a:t>
            </a:r>
            <a:r>
              <a:rPr lang="sk-SK" dirty="0" err="1"/>
              <a:t>o-NPG-test</a:t>
            </a:r>
            <a:r>
              <a:rPr lang="sk-SK" dirty="0"/>
              <a:t> (</a:t>
            </a:r>
            <a:r>
              <a:rPr lang="sk-SK" dirty="0" err="1"/>
              <a:t>enzymatic</a:t>
            </a:r>
            <a:r>
              <a:rPr lang="sk-SK" dirty="0"/>
              <a:t> </a:t>
            </a:r>
            <a:r>
              <a:rPr lang="sk-SK" dirty="0" err="1"/>
              <a:t>activity</a:t>
            </a:r>
            <a:r>
              <a:rPr lang="sk-SK" dirty="0"/>
              <a:t> </a:t>
            </a:r>
            <a:r>
              <a:rPr lang="sk-SK" dirty="0" err="1"/>
              <a:t>assay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ANION EXCHANGE CHROMATOGRAPHY (AEXC) – </a:t>
            </a:r>
            <a:r>
              <a:rPr lang="sk-SK" dirty="0" err="1"/>
              <a:t>o-NPG</a:t>
            </a:r>
            <a:r>
              <a:rPr lang="sk-SK" dirty="0"/>
              <a:t> + </a:t>
            </a:r>
            <a:r>
              <a:rPr lang="sk-SK" dirty="0" err="1"/>
              <a:t>photometer</a:t>
            </a:r>
            <a:r>
              <a:rPr lang="sk-SK" dirty="0"/>
              <a:t> (</a:t>
            </a:r>
            <a:r>
              <a:rPr lang="sk-SK" dirty="0" err="1"/>
              <a:t>enzymatic</a:t>
            </a:r>
            <a:r>
              <a:rPr lang="sk-SK" dirty="0"/>
              <a:t> </a:t>
            </a:r>
            <a:r>
              <a:rPr lang="sk-SK" dirty="0" err="1"/>
              <a:t>activity</a:t>
            </a:r>
            <a:r>
              <a:rPr lang="sk-SK" dirty="0"/>
              <a:t> </a:t>
            </a:r>
            <a:r>
              <a:rPr lang="sk-SK" dirty="0" err="1"/>
              <a:t>assay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SDS – PAGE – </a:t>
            </a:r>
            <a:r>
              <a:rPr lang="sk-SK" dirty="0" err="1"/>
              <a:t>gel</a:t>
            </a:r>
            <a:r>
              <a:rPr lang="sk-SK" dirty="0"/>
              <a:t> + </a:t>
            </a:r>
            <a:r>
              <a:rPr lang="sk-SK" dirty="0" err="1"/>
              <a:t>calibration</a:t>
            </a:r>
            <a:r>
              <a:rPr lang="sk-SK" dirty="0"/>
              <a:t> </a:t>
            </a:r>
            <a:r>
              <a:rPr lang="sk-SK" dirty="0" err="1"/>
              <a:t>line</a:t>
            </a:r>
            <a:r>
              <a:rPr lang="sk-SK" dirty="0"/>
              <a:t> (</a:t>
            </a:r>
            <a:r>
              <a:rPr lang="sk-SK" dirty="0" err="1"/>
              <a:t>purity</a:t>
            </a:r>
            <a:r>
              <a:rPr lang="sk-SK" dirty="0"/>
              <a:t>, </a:t>
            </a:r>
            <a:r>
              <a:rPr lang="sk-SK" dirty="0" err="1"/>
              <a:t>molecular</a:t>
            </a:r>
            <a:r>
              <a:rPr lang="sk-SK" dirty="0"/>
              <a:t> </a:t>
            </a:r>
            <a:r>
              <a:rPr lang="sk-SK" dirty="0" err="1"/>
              <a:t>weight</a:t>
            </a:r>
            <a:r>
              <a:rPr lang="sk-SK" dirty="0"/>
              <a:t> – </a:t>
            </a:r>
            <a:r>
              <a:rPr lang="sk-SK" dirty="0" err="1"/>
              <a:t>lactase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b="1" dirty="0"/>
              <a:t>RAW MILK TEST – </a:t>
            </a:r>
            <a:r>
              <a:rPr lang="sk-SK" b="1" dirty="0" err="1"/>
              <a:t>colour</a:t>
            </a:r>
            <a:r>
              <a:rPr lang="sk-SK" b="1" dirty="0"/>
              <a:t> </a:t>
            </a:r>
            <a:r>
              <a:rPr lang="sk-SK" b="1" dirty="0" err="1"/>
              <a:t>change</a:t>
            </a:r>
            <a:r>
              <a:rPr lang="sk-SK" b="1" dirty="0"/>
              <a:t> (</a:t>
            </a:r>
            <a:r>
              <a:rPr lang="sk-SK" b="1" dirty="0" err="1"/>
              <a:t>conc</a:t>
            </a:r>
            <a:r>
              <a:rPr lang="sk-SK" b="1" dirty="0"/>
              <a:t>. </a:t>
            </a:r>
            <a:r>
              <a:rPr lang="sk-SK" b="1" dirty="0" err="1"/>
              <a:t>of</a:t>
            </a:r>
            <a:r>
              <a:rPr lang="sk-SK" b="1" dirty="0"/>
              <a:t> </a:t>
            </a:r>
            <a:r>
              <a:rPr lang="sk-SK" b="1" dirty="0" err="1"/>
              <a:t>glucose</a:t>
            </a:r>
            <a:r>
              <a:rPr lang="sk-SK" b="1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EVALUATION </a:t>
            </a:r>
          </a:p>
        </p:txBody>
      </p:sp>
    </p:spTree>
    <p:extLst>
      <p:ext uri="{BB962C8B-B14F-4D97-AF65-F5344CB8AC3E}">
        <p14:creationId xmlns:p14="http://schemas.microsoft.com/office/powerpoint/2010/main" val="4280730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RAW MILK TEST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 err="1"/>
              <a:t>Observation</a:t>
            </a:r>
            <a:r>
              <a:rPr lang="sk-SK" b="1" dirty="0"/>
              <a:t>: </a:t>
            </a:r>
            <a:r>
              <a:rPr lang="sk-SK" dirty="0" err="1"/>
              <a:t>colour</a:t>
            </a:r>
            <a:r>
              <a:rPr lang="sk-SK" dirty="0"/>
              <a:t> of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stripe</a:t>
            </a:r>
            <a:r>
              <a:rPr lang="sk-SK" dirty="0"/>
              <a:t> </a:t>
            </a:r>
            <a:r>
              <a:rPr lang="sk-SK" dirty="0" err="1"/>
              <a:t>after</a:t>
            </a:r>
            <a:r>
              <a:rPr lang="sk-SK" dirty="0"/>
              <a:t> 0/20/40/60 min                                   </a:t>
            </a:r>
            <a:r>
              <a:rPr lang="sk-SK" dirty="0" err="1"/>
              <a:t>was</a:t>
            </a:r>
            <a:r>
              <a:rPr lang="sk-SK" dirty="0"/>
              <a:t> </a:t>
            </a:r>
            <a:r>
              <a:rPr lang="sk-SK" dirty="0" err="1"/>
              <a:t>yellow</a:t>
            </a:r>
            <a:r>
              <a:rPr lang="sk-SK" dirty="0"/>
              <a:t>, </a:t>
            </a:r>
            <a:r>
              <a:rPr lang="sk-SK" dirty="0" err="1"/>
              <a:t>after</a:t>
            </a:r>
            <a:r>
              <a:rPr lang="sk-SK" dirty="0"/>
              <a:t> 90 </a:t>
            </a:r>
            <a:r>
              <a:rPr lang="sk-SK" dirty="0" err="1"/>
              <a:t>minutes</a:t>
            </a:r>
            <a:r>
              <a:rPr lang="sk-SK" dirty="0"/>
              <a:t> </a:t>
            </a:r>
            <a:r>
              <a:rPr lang="sk-SK" dirty="0" err="1"/>
              <a:t>it</a:t>
            </a:r>
            <a:r>
              <a:rPr lang="sk-SK" dirty="0"/>
              <a:t> </a:t>
            </a:r>
            <a:r>
              <a:rPr lang="sk-SK" dirty="0" err="1"/>
              <a:t>started</a:t>
            </a:r>
            <a:r>
              <a:rPr lang="sk-SK" dirty="0"/>
              <a:t> </a:t>
            </a:r>
            <a:r>
              <a:rPr lang="sk-SK" dirty="0" err="1"/>
              <a:t>turning</a:t>
            </a:r>
            <a:r>
              <a:rPr lang="sk-SK" dirty="0"/>
              <a:t> </a:t>
            </a:r>
            <a:r>
              <a:rPr lang="sk-SK" dirty="0" err="1"/>
              <a:t>green</a:t>
            </a:r>
            <a:r>
              <a:rPr lang="sk-SK" dirty="0"/>
              <a:t>                                         and </a:t>
            </a:r>
            <a:r>
              <a:rPr lang="sk-SK" dirty="0" err="1"/>
              <a:t>after</a:t>
            </a:r>
            <a:r>
              <a:rPr lang="sk-SK" dirty="0"/>
              <a:t> 120 </a:t>
            </a:r>
            <a:r>
              <a:rPr lang="sk-SK" dirty="0" err="1"/>
              <a:t>it</a:t>
            </a:r>
            <a:r>
              <a:rPr lang="sk-SK" dirty="0"/>
              <a:t> </a:t>
            </a:r>
            <a:r>
              <a:rPr lang="sk-SK" dirty="0" err="1"/>
              <a:t>was</a:t>
            </a:r>
            <a:r>
              <a:rPr lang="sk-SK" dirty="0"/>
              <a:t> </a:t>
            </a:r>
            <a:r>
              <a:rPr lang="sk-SK" dirty="0" err="1"/>
              <a:t>green</a:t>
            </a:r>
            <a:r>
              <a:rPr lang="sk-SK" dirty="0"/>
              <a:t> </a:t>
            </a:r>
          </a:p>
          <a:p>
            <a:r>
              <a:rPr lang="sk-SK" b="1" dirty="0" err="1"/>
              <a:t>Evaluation</a:t>
            </a:r>
            <a:r>
              <a:rPr lang="sk-SK" b="1" dirty="0"/>
              <a:t>: </a:t>
            </a:r>
            <a:r>
              <a:rPr lang="sk-SK" dirty="0" err="1"/>
              <a:t>value</a:t>
            </a:r>
            <a:r>
              <a:rPr lang="sk-SK" dirty="0"/>
              <a:t> of </a:t>
            </a:r>
            <a:r>
              <a:rPr lang="sk-SK" dirty="0" err="1"/>
              <a:t>glucose</a:t>
            </a:r>
            <a:r>
              <a:rPr lang="sk-SK" dirty="0"/>
              <a:t> </a:t>
            </a:r>
            <a:r>
              <a:rPr lang="sk-SK" dirty="0" err="1"/>
              <a:t>was</a:t>
            </a:r>
            <a:r>
              <a:rPr lang="sk-SK" dirty="0"/>
              <a:t> </a:t>
            </a:r>
            <a:r>
              <a:rPr lang="sk-SK" dirty="0" err="1"/>
              <a:t>first</a:t>
            </a:r>
            <a:r>
              <a:rPr lang="sk-SK" dirty="0"/>
              <a:t> 60 </a:t>
            </a:r>
            <a:r>
              <a:rPr lang="sk-SK" dirty="0" err="1"/>
              <a:t>minutes</a:t>
            </a:r>
            <a:r>
              <a:rPr lang="sk-SK" dirty="0"/>
              <a:t>                                         </a:t>
            </a:r>
            <a:r>
              <a:rPr lang="sk-SK" dirty="0" err="1"/>
              <a:t>negative</a:t>
            </a:r>
            <a:r>
              <a:rPr lang="sk-SK" dirty="0"/>
              <a:t>, </a:t>
            </a:r>
            <a:r>
              <a:rPr lang="sk-SK" dirty="0" err="1"/>
              <a:t>after</a:t>
            </a:r>
            <a:r>
              <a:rPr lang="sk-SK" dirty="0"/>
              <a:t> 90 </a:t>
            </a:r>
            <a:r>
              <a:rPr lang="sk-SK" dirty="0" err="1"/>
              <a:t>minutes</a:t>
            </a:r>
            <a:r>
              <a:rPr lang="sk-SK" dirty="0"/>
              <a:t> </a:t>
            </a:r>
            <a:r>
              <a:rPr lang="sk-SK" dirty="0" err="1"/>
              <a:t>it</a:t>
            </a:r>
            <a:r>
              <a:rPr lang="sk-SK" dirty="0"/>
              <a:t> </a:t>
            </a:r>
            <a:r>
              <a:rPr lang="sk-SK" dirty="0" err="1"/>
              <a:t>was</a:t>
            </a:r>
            <a:r>
              <a:rPr lang="sk-SK" dirty="0"/>
              <a:t> norm. and </a:t>
            </a:r>
            <a:r>
              <a:rPr lang="sk-SK" dirty="0" err="1"/>
              <a:t>after</a:t>
            </a:r>
            <a:r>
              <a:rPr lang="sk-SK" dirty="0"/>
              <a:t>                                             120 </a:t>
            </a:r>
            <a:r>
              <a:rPr lang="sk-SK" dirty="0" err="1"/>
              <a:t>it</a:t>
            </a:r>
            <a:r>
              <a:rPr lang="sk-SK" dirty="0"/>
              <a:t> had 2,8 (mmol/L) of </a:t>
            </a:r>
            <a:r>
              <a:rPr lang="sk-SK" dirty="0" err="1"/>
              <a:t>glucose</a:t>
            </a:r>
            <a:r>
              <a:rPr lang="sk-SK" dirty="0"/>
              <a:t> in </a:t>
            </a:r>
            <a:r>
              <a:rPr lang="sk-SK" dirty="0" err="1"/>
              <a:t>it</a:t>
            </a:r>
            <a:r>
              <a:rPr lang="sk-SK" dirty="0"/>
              <a:t>.</a:t>
            </a:r>
          </a:p>
          <a:p>
            <a:endParaRPr lang="sk-SK" dirty="0"/>
          </a:p>
          <a:p>
            <a:r>
              <a:rPr lang="sk-SK" b="1" dirty="0" err="1"/>
              <a:t>Conclusion</a:t>
            </a:r>
            <a:r>
              <a:rPr lang="sk-SK" b="1" dirty="0"/>
              <a:t>: </a:t>
            </a:r>
            <a:r>
              <a:rPr lang="sk-SK" dirty="0" err="1"/>
              <a:t>our</a:t>
            </a:r>
            <a:r>
              <a:rPr lang="sk-SK" dirty="0"/>
              <a:t> </a:t>
            </a:r>
            <a:r>
              <a:rPr lang="sk-SK" dirty="0" err="1"/>
              <a:t>isolated</a:t>
            </a:r>
            <a:r>
              <a:rPr lang="sk-SK" dirty="0"/>
              <a:t> </a:t>
            </a:r>
            <a:r>
              <a:rPr lang="sk-SK" dirty="0" err="1"/>
              <a:t>lactase</a:t>
            </a:r>
            <a:r>
              <a:rPr lang="sk-SK" dirty="0"/>
              <a:t> </a:t>
            </a:r>
            <a:r>
              <a:rPr lang="sk-SK" dirty="0" err="1"/>
              <a:t>could</a:t>
            </a:r>
            <a:r>
              <a:rPr lang="sk-SK" dirty="0"/>
              <a:t> </a:t>
            </a:r>
            <a:r>
              <a:rPr lang="sk-SK" dirty="0" err="1"/>
              <a:t>change</a:t>
            </a:r>
            <a:r>
              <a:rPr lang="sk-SK" dirty="0"/>
              <a:t> </a:t>
            </a:r>
            <a:r>
              <a:rPr lang="sk-SK" dirty="0" err="1"/>
              <a:t>raw</a:t>
            </a:r>
            <a:r>
              <a:rPr lang="sk-SK" dirty="0"/>
              <a:t> </a:t>
            </a:r>
            <a:r>
              <a:rPr lang="sk-SK" dirty="0" err="1"/>
              <a:t>milk</a:t>
            </a:r>
            <a:r>
              <a:rPr lang="sk-SK" dirty="0"/>
              <a:t> </a:t>
            </a:r>
          </a:p>
          <a:p>
            <a:pPr marL="0" indent="0">
              <a:buNone/>
            </a:pPr>
            <a:r>
              <a:rPr lang="sk-SK" dirty="0"/>
              <a:t>		  </a:t>
            </a:r>
            <a:r>
              <a:rPr lang="sk-SK" dirty="0" err="1"/>
              <a:t>containing</a:t>
            </a:r>
            <a:r>
              <a:rPr lang="sk-SK" dirty="0"/>
              <a:t> </a:t>
            </a:r>
            <a:r>
              <a:rPr lang="sk-SK" dirty="0" err="1"/>
              <a:t>lactose</a:t>
            </a:r>
            <a:r>
              <a:rPr lang="sk-SK" dirty="0"/>
              <a:t> </a:t>
            </a:r>
            <a:r>
              <a:rPr lang="sk-SK" dirty="0" err="1"/>
              <a:t>into</a:t>
            </a:r>
            <a:r>
              <a:rPr lang="sk-SK" dirty="0"/>
              <a:t> </a:t>
            </a:r>
            <a:r>
              <a:rPr lang="sk-SK" dirty="0" err="1"/>
              <a:t>lactose-free</a:t>
            </a:r>
            <a:r>
              <a:rPr lang="sk-SK" dirty="0"/>
              <a:t> </a:t>
            </a:r>
            <a:r>
              <a:rPr lang="sk-SK" dirty="0" err="1"/>
              <a:t>raw</a:t>
            </a:r>
            <a:r>
              <a:rPr lang="sk-SK" dirty="0"/>
              <a:t> </a:t>
            </a:r>
            <a:r>
              <a:rPr lang="sk-SK" dirty="0" err="1"/>
              <a:t>milk</a:t>
            </a: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F38F15C9-CD00-413E-388D-AA97DFB85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811" y="632675"/>
            <a:ext cx="1660989" cy="5860200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A6ADF45D-B3B4-CAF0-4707-70D9120FFE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50" t="43851" r="-8" b="42401"/>
          <a:stretch>
            <a:fillRect/>
          </a:stretch>
        </p:blipFill>
        <p:spPr>
          <a:xfrm>
            <a:off x="4780345" y="248072"/>
            <a:ext cx="4352082" cy="133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68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5033" y="365125"/>
            <a:ext cx="10728767" cy="1325563"/>
          </a:xfrm>
        </p:spPr>
        <p:txBody>
          <a:bodyPr/>
          <a:lstStyle/>
          <a:p>
            <a:r>
              <a:rPr lang="sk-SK" b="1" dirty="0" err="1"/>
              <a:t>Evaluation</a:t>
            </a:r>
            <a:r>
              <a:rPr lang="sk-SK" b="1" dirty="0"/>
              <a:t> </a:t>
            </a:r>
            <a:r>
              <a:rPr lang="sk-SK" b="1" dirty="0" err="1"/>
              <a:t>Steps</a:t>
            </a:r>
            <a:r>
              <a:rPr lang="sk-SK" b="1" dirty="0"/>
              <a:t> </a:t>
            </a:r>
            <a:r>
              <a:rPr lang="sk-SK" b="1" dirty="0" err="1"/>
              <a:t>of</a:t>
            </a:r>
            <a:r>
              <a:rPr lang="sk-SK" b="1" dirty="0"/>
              <a:t> </a:t>
            </a:r>
            <a:r>
              <a:rPr lang="sk-SK" b="1" dirty="0" err="1"/>
              <a:t>our</a:t>
            </a:r>
            <a:r>
              <a:rPr lang="sk-SK" b="1" dirty="0"/>
              <a:t> Experiment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4009" y="1825625"/>
            <a:ext cx="11331615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k-SK" dirty="0"/>
              <a:t>PARTICLE FREE LYSATE – </a:t>
            </a:r>
            <a:r>
              <a:rPr lang="sk-SK" dirty="0" err="1"/>
              <a:t>o-NPG-test</a:t>
            </a:r>
            <a:r>
              <a:rPr lang="sk-SK" dirty="0"/>
              <a:t> (</a:t>
            </a:r>
            <a:r>
              <a:rPr lang="sk-SK" dirty="0" err="1"/>
              <a:t>enzymatic</a:t>
            </a:r>
            <a:r>
              <a:rPr lang="sk-SK" dirty="0"/>
              <a:t> </a:t>
            </a:r>
            <a:r>
              <a:rPr lang="sk-SK" dirty="0" err="1"/>
              <a:t>activity</a:t>
            </a:r>
            <a:r>
              <a:rPr lang="sk-SK" dirty="0"/>
              <a:t> </a:t>
            </a:r>
            <a:r>
              <a:rPr lang="sk-SK" dirty="0" err="1"/>
              <a:t>assay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ANION EXCHANGE CHROMATOGRAPHY (AEXC) – </a:t>
            </a:r>
            <a:r>
              <a:rPr lang="sk-SK" dirty="0" err="1"/>
              <a:t>o-NPG</a:t>
            </a:r>
            <a:r>
              <a:rPr lang="sk-SK" dirty="0"/>
              <a:t> + </a:t>
            </a:r>
            <a:r>
              <a:rPr lang="sk-SK" dirty="0" err="1"/>
              <a:t>photometer</a:t>
            </a:r>
            <a:r>
              <a:rPr lang="sk-SK" dirty="0"/>
              <a:t> (</a:t>
            </a:r>
            <a:r>
              <a:rPr lang="sk-SK" dirty="0" err="1"/>
              <a:t>enzymatic</a:t>
            </a:r>
            <a:r>
              <a:rPr lang="sk-SK" dirty="0"/>
              <a:t> </a:t>
            </a:r>
            <a:r>
              <a:rPr lang="sk-SK" dirty="0" err="1"/>
              <a:t>activity</a:t>
            </a:r>
            <a:r>
              <a:rPr lang="sk-SK" dirty="0"/>
              <a:t> </a:t>
            </a:r>
            <a:r>
              <a:rPr lang="sk-SK" dirty="0" err="1"/>
              <a:t>assay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SDS – PAGE – </a:t>
            </a:r>
            <a:r>
              <a:rPr lang="sk-SK" dirty="0" err="1"/>
              <a:t>gel</a:t>
            </a:r>
            <a:r>
              <a:rPr lang="sk-SK" dirty="0"/>
              <a:t> + </a:t>
            </a:r>
            <a:r>
              <a:rPr lang="sk-SK" dirty="0" err="1"/>
              <a:t>calibration</a:t>
            </a:r>
            <a:r>
              <a:rPr lang="sk-SK" dirty="0"/>
              <a:t> </a:t>
            </a:r>
            <a:r>
              <a:rPr lang="sk-SK" dirty="0" err="1"/>
              <a:t>line</a:t>
            </a:r>
            <a:r>
              <a:rPr lang="sk-SK" dirty="0"/>
              <a:t> (</a:t>
            </a:r>
            <a:r>
              <a:rPr lang="sk-SK" dirty="0" err="1"/>
              <a:t>purity</a:t>
            </a:r>
            <a:r>
              <a:rPr lang="sk-SK" dirty="0"/>
              <a:t>, </a:t>
            </a:r>
            <a:r>
              <a:rPr lang="sk-SK" dirty="0" err="1"/>
              <a:t>molecular</a:t>
            </a:r>
            <a:r>
              <a:rPr lang="sk-SK" dirty="0"/>
              <a:t> </a:t>
            </a:r>
            <a:r>
              <a:rPr lang="sk-SK" dirty="0" err="1"/>
              <a:t>weight</a:t>
            </a:r>
            <a:r>
              <a:rPr lang="sk-SK" dirty="0"/>
              <a:t> – </a:t>
            </a:r>
            <a:r>
              <a:rPr lang="sk-SK" dirty="0" err="1"/>
              <a:t>lactase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RAW MILK TEST – </a:t>
            </a:r>
            <a:r>
              <a:rPr lang="sk-SK" dirty="0" err="1"/>
              <a:t>colour</a:t>
            </a:r>
            <a:r>
              <a:rPr lang="sk-SK" dirty="0"/>
              <a:t> </a:t>
            </a:r>
            <a:r>
              <a:rPr lang="sk-SK" dirty="0" err="1"/>
              <a:t>change</a:t>
            </a:r>
            <a:r>
              <a:rPr lang="sk-SK" dirty="0"/>
              <a:t> (</a:t>
            </a:r>
            <a:r>
              <a:rPr lang="sk-SK" dirty="0" err="1"/>
              <a:t>conc</a:t>
            </a:r>
            <a:r>
              <a:rPr lang="sk-SK" dirty="0"/>
              <a:t>.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glucose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b="1" dirty="0"/>
              <a:t>EVALUATION </a:t>
            </a:r>
          </a:p>
        </p:txBody>
      </p:sp>
    </p:spTree>
    <p:extLst>
      <p:ext uri="{BB962C8B-B14F-4D97-AF65-F5344CB8AC3E}">
        <p14:creationId xmlns:p14="http://schemas.microsoft.com/office/powerpoint/2010/main" val="3262827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F53C5F-AA4B-6E8C-25F6-ADED8D2AA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EVALUATION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95AE83C-9156-5800-CF00-39DE04349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80886" cy="47958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b="1" dirty="0"/>
              <a:t>1. TASK: </a:t>
            </a:r>
            <a:r>
              <a:rPr lang="sk-SK" dirty="0" err="1"/>
              <a:t>Compare</a:t>
            </a:r>
            <a:r>
              <a:rPr lang="sk-SK" dirty="0"/>
              <a:t> </a:t>
            </a:r>
            <a:r>
              <a:rPr lang="sk-SK" dirty="0" err="1"/>
              <a:t>your</a:t>
            </a:r>
            <a:r>
              <a:rPr lang="sk-SK" dirty="0"/>
              <a:t> </a:t>
            </a:r>
            <a:r>
              <a:rPr lang="sk-SK" dirty="0" err="1"/>
              <a:t>results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AEXC </a:t>
            </a:r>
            <a:r>
              <a:rPr lang="sk-SK" dirty="0" err="1"/>
              <a:t>according</a:t>
            </a:r>
            <a:r>
              <a:rPr lang="sk-SK" dirty="0"/>
              <a:t> to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highest</a:t>
            </a:r>
            <a:r>
              <a:rPr lang="sk-SK" dirty="0"/>
              <a:t> </a:t>
            </a:r>
            <a:r>
              <a:rPr lang="sk-SK" dirty="0" err="1"/>
              <a:t>lactase</a:t>
            </a:r>
            <a:r>
              <a:rPr lang="sk-SK" dirty="0"/>
              <a:t> </a:t>
            </a:r>
            <a:r>
              <a:rPr lang="sk-SK" dirty="0" err="1"/>
              <a:t>activity</a:t>
            </a:r>
            <a:r>
              <a:rPr lang="sk-SK" dirty="0"/>
              <a:t> and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highest</a:t>
            </a:r>
            <a:r>
              <a:rPr lang="sk-SK" dirty="0"/>
              <a:t> </a:t>
            </a:r>
            <a:r>
              <a:rPr lang="sk-SK" dirty="0" err="1"/>
              <a:t>amount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lactase</a:t>
            </a:r>
            <a:r>
              <a:rPr lang="sk-SK" dirty="0"/>
              <a:t> in SDS – PAGE.</a:t>
            </a:r>
            <a:endParaRPr lang="sk-SK" b="1" dirty="0"/>
          </a:p>
          <a:p>
            <a:pPr marL="0" indent="0">
              <a:buNone/>
            </a:pPr>
            <a:r>
              <a:rPr lang="sk-SK" dirty="0" err="1"/>
              <a:t>What</a:t>
            </a:r>
            <a:r>
              <a:rPr lang="sk-SK" dirty="0"/>
              <a:t> </a:t>
            </a:r>
            <a:r>
              <a:rPr lang="sk-SK" dirty="0" err="1"/>
              <a:t>can</a:t>
            </a:r>
            <a:r>
              <a:rPr lang="sk-SK" dirty="0"/>
              <a:t> </a:t>
            </a:r>
            <a:r>
              <a:rPr lang="sk-SK" dirty="0" err="1"/>
              <a:t>we</a:t>
            </a:r>
            <a:r>
              <a:rPr lang="sk-SK" dirty="0"/>
              <a:t> </a:t>
            </a:r>
            <a:r>
              <a:rPr lang="sk-SK" dirty="0" err="1"/>
              <a:t>conclude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TASK 1?</a:t>
            </a:r>
          </a:p>
          <a:p>
            <a:pPr marL="0" indent="0">
              <a:buNone/>
            </a:pP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highest</a:t>
            </a:r>
            <a:r>
              <a:rPr lang="sk-SK" dirty="0"/>
              <a:t> </a:t>
            </a:r>
            <a:r>
              <a:rPr lang="sk-SK" dirty="0" err="1"/>
              <a:t>lactase</a:t>
            </a:r>
            <a:r>
              <a:rPr lang="sk-SK" dirty="0"/>
              <a:t> </a:t>
            </a:r>
            <a:r>
              <a:rPr lang="sk-SK" dirty="0" err="1"/>
              <a:t>activity</a:t>
            </a:r>
            <a:r>
              <a:rPr lang="sk-SK" dirty="0"/>
              <a:t> in AEXC </a:t>
            </a:r>
            <a:r>
              <a:rPr lang="sk-SK" dirty="0" err="1"/>
              <a:t>was</a:t>
            </a:r>
            <a:r>
              <a:rPr lang="sk-SK" dirty="0"/>
              <a:t> </a:t>
            </a:r>
            <a:r>
              <a:rPr lang="sk-SK" dirty="0" err="1"/>
              <a:t>observed</a:t>
            </a:r>
            <a:r>
              <a:rPr lang="sk-SK" dirty="0"/>
              <a:t> in </a:t>
            </a:r>
            <a:r>
              <a:rPr lang="sk-SK" dirty="0" err="1"/>
              <a:t>the</a:t>
            </a:r>
            <a:r>
              <a:rPr lang="sk-SK" dirty="0"/>
              <a:t> 25% </a:t>
            </a:r>
            <a:r>
              <a:rPr lang="sk-SK" dirty="0" err="1"/>
              <a:t>elulate</a:t>
            </a:r>
            <a:r>
              <a:rPr lang="sk-SK" dirty="0"/>
              <a:t>, </a:t>
            </a:r>
            <a:r>
              <a:rPr lang="sk-SK" dirty="0" err="1"/>
              <a:t>while</a:t>
            </a:r>
            <a:r>
              <a:rPr lang="sk-SK" dirty="0"/>
              <a:t> SDS-PAGE </a:t>
            </a:r>
            <a:r>
              <a:rPr lang="sk-SK" dirty="0" err="1"/>
              <a:t>showed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highest</a:t>
            </a:r>
            <a:r>
              <a:rPr lang="sk-SK" dirty="0"/>
              <a:t> </a:t>
            </a:r>
            <a:r>
              <a:rPr lang="sk-SK" dirty="0" err="1"/>
              <a:t>amount</a:t>
            </a:r>
            <a:r>
              <a:rPr lang="sk-SK" dirty="0"/>
              <a:t> of </a:t>
            </a:r>
            <a:r>
              <a:rPr lang="sk-SK" dirty="0" err="1"/>
              <a:t>lactase</a:t>
            </a:r>
            <a:r>
              <a:rPr lang="sk-SK" dirty="0"/>
              <a:t> in </a:t>
            </a:r>
            <a:r>
              <a:rPr lang="sk-SK" dirty="0" err="1"/>
              <a:t>E.coli</a:t>
            </a:r>
            <a:r>
              <a:rPr lang="sk-SK" dirty="0"/>
              <a:t> </a:t>
            </a:r>
            <a:r>
              <a:rPr lang="sk-SK" dirty="0" err="1"/>
              <a:t>lysate</a:t>
            </a:r>
            <a:r>
              <a:rPr lang="sk-SK" dirty="0"/>
              <a:t>.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b="1" dirty="0"/>
              <a:t>2. TASK: </a:t>
            </a:r>
            <a:r>
              <a:rPr lang="sk-SK" dirty="0" err="1"/>
              <a:t>Choose</a:t>
            </a:r>
            <a:r>
              <a:rPr lang="sk-SK" dirty="0"/>
              <a:t> a </a:t>
            </a:r>
            <a:r>
              <a:rPr lang="sk-SK" dirty="0" err="1"/>
              <a:t>sample</a:t>
            </a:r>
            <a:r>
              <a:rPr lang="sk-SK" dirty="0"/>
              <a:t> </a:t>
            </a:r>
            <a:r>
              <a:rPr lang="sk-SK" dirty="0" err="1"/>
              <a:t>suitable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downstream</a:t>
            </a:r>
            <a:r>
              <a:rPr lang="sk-SK" dirty="0"/>
              <a:t> </a:t>
            </a:r>
            <a:r>
              <a:rPr lang="sk-SK" dirty="0" err="1"/>
              <a:t>process</a:t>
            </a:r>
            <a:r>
              <a:rPr lang="sk-SK" dirty="0"/>
              <a:t> and </a:t>
            </a:r>
            <a:r>
              <a:rPr lang="sk-SK" dirty="0" err="1"/>
              <a:t>further</a:t>
            </a:r>
            <a:r>
              <a:rPr lang="sk-SK" dirty="0"/>
              <a:t> </a:t>
            </a:r>
            <a:r>
              <a:rPr lang="sk-SK" dirty="0" err="1"/>
              <a:t>purification</a:t>
            </a:r>
            <a:r>
              <a:rPr lang="sk-SK" dirty="0"/>
              <a:t> of </a:t>
            </a:r>
            <a:r>
              <a:rPr lang="sk-SK" dirty="0" err="1"/>
              <a:t>lactase</a:t>
            </a:r>
            <a:r>
              <a:rPr lang="sk-SK" dirty="0"/>
              <a:t>.</a:t>
            </a:r>
          </a:p>
          <a:p>
            <a:pPr marL="0" indent="0">
              <a:buNone/>
            </a:pPr>
            <a:r>
              <a:rPr lang="sk-SK" dirty="0" err="1"/>
              <a:t>The</a:t>
            </a:r>
            <a:r>
              <a:rPr lang="sk-SK" dirty="0"/>
              <a:t> most </a:t>
            </a:r>
            <a:r>
              <a:rPr lang="sk-SK" dirty="0" err="1"/>
              <a:t>suitable</a:t>
            </a:r>
            <a:r>
              <a:rPr lang="sk-SK" dirty="0"/>
              <a:t> </a:t>
            </a:r>
            <a:r>
              <a:rPr lang="sk-SK" dirty="0" err="1"/>
              <a:t>sample</a:t>
            </a:r>
            <a:r>
              <a:rPr lang="sk-SK" dirty="0"/>
              <a:t> </a:t>
            </a:r>
            <a:r>
              <a:rPr lang="sk-SK"/>
              <a:t>for </a:t>
            </a:r>
            <a:r>
              <a:rPr lang="sk-SK" dirty="0" err="1"/>
              <a:t>downstream</a:t>
            </a:r>
            <a:r>
              <a:rPr lang="sk-SK" dirty="0"/>
              <a:t> </a:t>
            </a:r>
            <a:r>
              <a:rPr lang="sk-SK" dirty="0" err="1"/>
              <a:t>process</a:t>
            </a:r>
            <a:r>
              <a:rPr lang="sk-SK" dirty="0"/>
              <a:t> and </a:t>
            </a:r>
            <a:r>
              <a:rPr lang="sk-SK" dirty="0" err="1"/>
              <a:t>further</a:t>
            </a:r>
            <a:r>
              <a:rPr lang="sk-SK" dirty="0"/>
              <a:t> </a:t>
            </a:r>
            <a:r>
              <a:rPr lang="sk-SK" dirty="0" err="1"/>
              <a:t>purification</a:t>
            </a:r>
            <a:r>
              <a:rPr lang="sk-SK" dirty="0"/>
              <a:t> of </a:t>
            </a:r>
            <a:r>
              <a:rPr lang="sk-SK" dirty="0" err="1"/>
              <a:t>lactase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25% </a:t>
            </a:r>
            <a:r>
              <a:rPr lang="sk-SK" dirty="0" err="1"/>
              <a:t>elulate</a:t>
            </a:r>
            <a:r>
              <a:rPr lang="sk-S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2737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err="1"/>
              <a:t>Thank</a:t>
            </a:r>
            <a:r>
              <a:rPr lang="sk-SK" b="1" dirty="0"/>
              <a:t> </a:t>
            </a:r>
            <a:r>
              <a:rPr lang="sk-SK" b="1" dirty="0" err="1"/>
              <a:t>you</a:t>
            </a:r>
            <a:r>
              <a:rPr lang="sk-SK" b="1" dirty="0"/>
              <a:t> </a:t>
            </a:r>
            <a:r>
              <a:rPr lang="sk-SK" b="1" dirty="0" err="1"/>
              <a:t>for</a:t>
            </a:r>
            <a:r>
              <a:rPr lang="sk-SK" b="1" dirty="0"/>
              <a:t> </a:t>
            </a:r>
            <a:r>
              <a:rPr lang="sk-SK" b="1" dirty="0" err="1"/>
              <a:t>your</a:t>
            </a:r>
            <a:r>
              <a:rPr lang="sk-SK" b="1" dirty="0"/>
              <a:t> </a:t>
            </a:r>
            <a:r>
              <a:rPr lang="sk-SK" b="1" dirty="0" err="1"/>
              <a:t>attention</a:t>
            </a:r>
            <a:r>
              <a:rPr lang="sk-SK" b="1" dirty="0"/>
              <a:t>!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3143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9110" y="145317"/>
            <a:ext cx="10515600" cy="1325563"/>
          </a:xfrm>
        </p:spPr>
        <p:txBody>
          <a:bodyPr/>
          <a:lstStyle/>
          <a:p>
            <a:r>
              <a:rPr lang="sk-SK" b="1" dirty="0"/>
              <a:t>G</a:t>
            </a:r>
            <a:r>
              <a:rPr lang="en-US" b="1" dirty="0" err="1"/>
              <a:t>roup</a:t>
            </a:r>
            <a:r>
              <a:rPr lang="sk-SK" b="1" dirty="0"/>
              <a:t> 11</a:t>
            </a:r>
            <a:r>
              <a:rPr lang="en-US" b="1" dirty="0"/>
              <a:t> + presentation of group members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>
                <a:solidFill>
                  <a:srgbClr val="000000"/>
                </a:solidFill>
                <a:sym typeface="Calibri"/>
              </a:rPr>
              <a:t>Adriána Nemcová</a:t>
            </a: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>
                <a:solidFill>
                  <a:srgbClr val="000000"/>
                </a:solidFill>
                <a:sym typeface="Calibri"/>
              </a:rPr>
              <a:t>Slovak</a:t>
            </a:r>
          </a:p>
          <a:p>
            <a:pPr marL="0" indent="0">
              <a:buNone/>
            </a:pPr>
            <a:endParaRPr lang="sk-SK" dirty="0"/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err="1"/>
              <a:t>Sara</a:t>
            </a:r>
            <a:r>
              <a:rPr lang="sk-SK" dirty="0"/>
              <a:t> </a:t>
            </a:r>
            <a:r>
              <a:rPr lang="sk-SK" dirty="0" err="1"/>
              <a:t>yen</a:t>
            </a:r>
            <a:r>
              <a:rPr lang="sk-SK" dirty="0"/>
              <a:t> Vy </a:t>
            </a:r>
            <a:r>
              <a:rPr lang="sk-SK" dirty="0" err="1"/>
              <a:t>Nguyen</a:t>
            </a:r>
            <a:endParaRPr lang="sk-SK" dirty="0"/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err="1">
                <a:solidFill>
                  <a:srgbClr val="000000"/>
                </a:solidFill>
                <a:sym typeface="Calibri"/>
              </a:rPr>
              <a:t>German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 err="1"/>
              <a:t>Agnieszka</a:t>
            </a:r>
            <a:r>
              <a:rPr lang="sk-SK" dirty="0"/>
              <a:t> </a:t>
            </a:r>
            <a:r>
              <a:rPr lang="sk-SK" dirty="0" err="1"/>
              <a:t>Nowak</a:t>
            </a:r>
            <a:r>
              <a:rPr lang="sk-SK" dirty="0"/>
              <a:t> </a:t>
            </a:r>
          </a:p>
          <a:p>
            <a:pPr marL="0" indent="0">
              <a:buNone/>
            </a:pPr>
            <a:r>
              <a:rPr lang="sk-SK" dirty="0" err="1"/>
              <a:t>Polish</a:t>
            </a:r>
            <a:endParaRPr lang="sk-SK" dirty="0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FF0BB34E-8558-D733-972D-CA0943DB3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125" y="1710157"/>
            <a:ext cx="7163421" cy="39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98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5033" y="365125"/>
            <a:ext cx="10728767" cy="1325563"/>
          </a:xfrm>
        </p:spPr>
        <p:txBody>
          <a:bodyPr/>
          <a:lstStyle/>
          <a:p>
            <a:r>
              <a:rPr lang="sk-SK" b="1" dirty="0" err="1"/>
              <a:t>Evaluation</a:t>
            </a:r>
            <a:r>
              <a:rPr lang="sk-SK" b="1" dirty="0"/>
              <a:t> </a:t>
            </a:r>
            <a:r>
              <a:rPr lang="sk-SK" b="1" dirty="0" err="1"/>
              <a:t>Steps</a:t>
            </a:r>
            <a:r>
              <a:rPr lang="sk-SK" b="1" dirty="0"/>
              <a:t> </a:t>
            </a:r>
            <a:r>
              <a:rPr lang="sk-SK" b="1" dirty="0" err="1"/>
              <a:t>of</a:t>
            </a:r>
            <a:r>
              <a:rPr lang="sk-SK" b="1" dirty="0"/>
              <a:t> </a:t>
            </a:r>
            <a:r>
              <a:rPr lang="sk-SK" b="1" dirty="0" err="1"/>
              <a:t>our</a:t>
            </a:r>
            <a:r>
              <a:rPr lang="sk-SK" b="1" dirty="0"/>
              <a:t> Experiment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4009" y="1825625"/>
            <a:ext cx="11331615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k-SK" b="1" dirty="0"/>
              <a:t>PARTICLE FREE LYSATE – </a:t>
            </a:r>
            <a:r>
              <a:rPr lang="sk-SK" b="1" dirty="0" err="1"/>
              <a:t>o-NPG-test</a:t>
            </a:r>
            <a:r>
              <a:rPr lang="sk-SK" b="1" dirty="0"/>
              <a:t> (</a:t>
            </a:r>
            <a:r>
              <a:rPr lang="sk-SK" b="1" dirty="0" err="1"/>
              <a:t>enzymatic</a:t>
            </a:r>
            <a:r>
              <a:rPr lang="sk-SK" b="1" dirty="0"/>
              <a:t> </a:t>
            </a:r>
            <a:r>
              <a:rPr lang="sk-SK" b="1" dirty="0" err="1"/>
              <a:t>activity</a:t>
            </a:r>
            <a:r>
              <a:rPr lang="sk-SK" b="1" dirty="0"/>
              <a:t> </a:t>
            </a:r>
            <a:r>
              <a:rPr lang="sk-SK" b="1" dirty="0" err="1"/>
              <a:t>assay</a:t>
            </a:r>
            <a:r>
              <a:rPr lang="sk-SK" b="1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ANION EXCHANGE CHROMATOGRAPHY (AEXC) – </a:t>
            </a:r>
            <a:r>
              <a:rPr lang="sk-SK" dirty="0" err="1"/>
              <a:t>o-NPG</a:t>
            </a:r>
            <a:r>
              <a:rPr lang="sk-SK" dirty="0"/>
              <a:t> + </a:t>
            </a:r>
            <a:r>
              <a:rPr lang="sk-SK" dirty="0" err="1"/>
              <a:t>photometer</a:t>
            </a:r>
            <a:r>
              <a:rPr lang="sk-SK" dirty="0"/>
              <a:t> (</a:t>
            </a:r>
            <a:r>
              <a:rPr lang="sk-SK" dirty="0" err="1"/>
              <a:t>enzymatic</a:t>
            </a:r>
            <a:r>
              <a:rPr lang="sk-SK" dirty="0"/>
              <a:t> </a:t>
            </a:r>
            <a:r>
              <a:rPr lang="sk-SK" dirty="0" err="1"/>
              <a:t>activity</a:t>
            </a:r>
            <a:r>
              <a:rPr lang="sk-SK" dirty="0"/>
              <a:t> </a:t>
            </a:r>
            <a:r>
              <a:rPr lang="sk-SK" dirty="0" err="1"/>
              <a:t>assay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SDS – PAGE – </a:t>
            </a:r>
            <a:r>
              <a:rPr lang="sk-SK" dirty="0" err="1"/>
              <a:t>gel</a:t>
            </a:r>
            <a:r>
              <a:rPr lang="sk-SK" dirty="0"/>
              <a:t> + </a:t>
            </a:r>
            <a:r>
              <a:rPr lang="sk-SK" dirty="0" err="1"/>
              <a:t>calibration</a:t>
            </a:r>
            <a:r>
              <a:rPr lang="sk-SK" dirty="0"/>
              <a:t> </a:t>
            </a:r>
            <a:r>
              <a:rPr lang="sk-SK" dirty="0" err="1"/>
              <a:t>line</a:t>
            </a:r>
            <a:r>
              <a:rPr lang="sk-SK" dirty="0"/>
              <a:t> (</a:t>
            </a:r>
            <a:r>
              <a:rPr lang="sk-SK" dirty="0" err="1"/>
              <a:t>purity</a:t>
            </a:r>
            <a:r>
              <a:rPr lang="sk-SK" dirty="0"/>
              <a:t>, </a:t>
            </a:r>
            <a:r>
              <a:rPr lang="sk-SK" dirty="0" err="1"/>
              <a:t>molecular</a:t>
            </a:r>
            <a:r>
              <a:rPr lang="sk-SK" dirty="0"/>
              <a:t> </a:t>
            </a:r>
            <a:r>
              <a:rPr lang="sk-SK" dirty="0" err="1"/>
              <a:t>weight</a:t>
            </a:r>
            <a:r>
              <a:rPr lang="sk-SK" dirty="0"/>
              <a:t> – </a:t>
            </a:r>
            <a:r>
              <a:rPr lang="sk-SK" dirty="0" err="1"/>
              <a:t>lactase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RAW MILK TEST – </a:t>
            </a:r>
            <a:r>
              <a:rPr lang="sk-SK" dirty="0" err="1"/>
              <a:t>colour</a:t>
            </a:r>
            <a:r>
              <a:rPr lang="sk-SK" dirty="0"/>
              <a:t> </a:t>
            </a:r>
            <a:r>
              <a:rPr lang="sk-SK" dirty="0" err="1"/>
              <a:t>change</a:t>
            </a:r>
            <a:r>
              <a:rPr lang="sk-SK" dirty="0"/>
              <a:t> (</a:t>
            </a:r>
            <a:r>
              <a:rPr lang="sk-SK" dirty="0" err="1"/>
              <a:t>conc</a:t>
            </a:r>
            <a:r>
              <a:rPr lang="sk-SK" dirty="0"/>
              <a:t>.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glucose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EVALUATION </a:t>
            </a:r>
          </a:p>
        </p:txBody>
      </p:sp>
    </p:spTree>
    <p:extLst>
      <p:ext uri="{BB962C8B-B14F-4D97-AF65-F5344CB8AC3E}">
        <p14:creationId xmlns:p14="http://schemas.microsoft.com/office/powerpoint/2010/main" val="567358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8854" cy="1325563"/>
          </a:xfrm>
        </p:spPr>
        <p:txBody>
          <a:bodyPr/>
          <a:lstStyle/>
          <a:p>
            <a:r>
              <a:rPr lang="sk-SK" b="1" dirty="0"/>
              <a:t>O-NPG-TEST </a:t>
            </a:r>
            <a:r>
              <a:rPr lang="sk-SK" b="1" dirty="0" err="1"/>
              <a:t>of</a:t>
            </a:r>
            <a:r>
              <a:rPr lang="sk-SK" b="1" dirty="0"/>
              <a:t> 1:10 </a:t>
            </a:r>
            <a:r>
              <a:rPr lang="sk-SK" b="1" dirty="0" err="1"/>
              <a:t>diluted</a:t>
            </a:r>
            <a:r>
              <a:rPr lang="sk-SK" b="1" dirty="0"/>
              <a:t> </a:t>
            </a:r>
            <a:r>
              <a:rPr lang="sk-SK" b="1" dirty="0" err="1"/>
              <a:t>Particle</a:t>
            </a:r>
            <a:r>
              <a:rPr lang="sk-SK" b="1" dirty="0"/>
              <a:t> </a:t>
            </a:r>
            <a:r>
              <a:rPr lang="sk-SK" b="1" dirty="0" err="1"/>
              <a:t>Free</a:t>
            </a:r>
            <a:r>
              <a:rPr lang="sk-SK" b="1" dirty="0"/>
              <a:t> </a:t>
            </a:r>
            <a:r>
              <a:rPr lang="sk-SK" b="1" dirty="0" err="1"/>
              <a:t>Lysate</a:t>
            </a:r>
            <a:endParaRPr lang="sk-SK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937548" y="1692843"/>
            <a:ext cx="959541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Test 50 </a:t>
            </a:r>
            <a:r>
              <a:rPr lang="sk-SK" sz="2800" dirty="0">
                <a:sym typeface="Symbol"/>
              </a:rPr>
              <a:t>L </a:t>
            </a:r>
            <a:r>
              <a:rPr lang="sk-SK" sz="2800" dirty="0" err="1">
                <a:sym typeface="Symbol"/>
              </a:rPr>
              <a:t>supernatant</a:t>
            </a:r>
            <a:r>
              <a:rPr lang="sk-SK" sz="2800" dirty="0">
                <a:sym typeface="Symbol"/>
              </a:rPr>
              <a:t> + 500 L </a:t>
            </a:r>
            <a:r>
              <a:rPr lang="sk-SK" sz="2800" dirty="0" err="1">
                <a:sym typeface="Symbol"/>
              </a:rPr>
              <a:t>o-NPG-solution</a:t>
            </a:r>
            <a:r>
              <a:rPr lang="sk-SK" sz="2800" dirty="0">
                <a:sym typeface="Symbol"/>
              </a:rPr>
              <a:t>.</a:t>
            </a:r>
          </a:p>
          <a:p>
            <a:endParaRPr lang="sk-SK" sz="28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sk-SK" sz="2800" b="1" dirty="0" err="1"/>
              <a:t>Observation</a:t>
            </a:r>
            <a:r>
              <a:rPr lang="sk-SK" sz="2800" b="1" dirty="0"/>
              <a:t>: </a:t>
            </a:r>
            <a:r>
              <a:rPr lang="sk-SK" sz="2800" dirty="0" err="1"/>
              <a:t>yellow</a:t>
            </a:r>
            <a:endParaRPr lang="sk-SK" sz="2800" dirty="0"/>
          </a:p>
          <a:p>
            <a:pPr marL="285750" indent="-285750">
              <a:buFont typeface="Arial" pitchFamily="34" charset="0"/>
              <a:buChar char="•"/>
            </a:pPr>
            <a:endParaRPr lang="sk-SK" sz="28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sk-SK" sz="2800" b="1" dirty="0" err="1"/>
              <a:t>Evaluation</a:t>
            </a:r>
            <a:r>
              <a:rPr lang="sk-SK" sz="2800" b="1" dirty="0"/>
              <a:t>: </a:t>
            </a:r>
            <a:r>
              <a:rPr lang="sk-SK" sz="2800" dirty="0">
                <a:sym typeface="Symbol"/>
              </a:rPr>
              <a:t>(14) </a:t>
            </a:r>
            <a:r>
              <a:rPr lang="sk-SK" sz="2800" dirty="0" err="1">
                <a:sym typeface="Symbol"/>
              </a:rPr>
              <a:t>bond</a:t>
            </a:r>
            <a:r>
              <a:rPr lang="sk-SK" sz="2800" dirty="0">
                <a:sym typeface="Symbol"/>
              </a:rPr>
              <a:t> </a:t>
            </a:r>
            <a:r>
              <a:rPr lang="sk-SK" sz="2800" dirty="0" err="1">
                <a:sym typeface="Symbol"/>
              </a:rPr>
              <a:t>was</a:t>
            </a:r>
            <a:r>
              <a:rPr lang="sk-SK" sz="2800" dirty="0">
                <a:sym typeface="Symbol"/>
              </a:rPr>
              <a:t> </a:t>
            </a:r>
            <a:r>
              <a:rPr lang="sk-SK" sz="2800" dirty="0" err="1">
                <a:sym typeface="Symbol"/>
              </a:rPr>
              <a:t>broken</a:t>
            </a:r>
            <a:r>
              <a:rPr lang="sk-SK" sz="2800" dirty="0">
                <a:sym typeface="Symbol"/>
              </a:rPr>
              <a:t> </a:t>
            </a:r>
            <a:r>
              <a:rPr lang="sk-SK" sz="2800" dirty="0" err="1">
                <a:sym typeface="Symbol"/>
              </a:rPr>
              <a:t>down</a:t>
            </a:r>
            <a:endParaRPr lang="sk-SK" sz="2800" dirty="0">
              <a:sym typeface="Symbol"/>
            </a:endParaRPr>
          </a:p>
          <a:p>
            <a:pPr marL="285750" indent="-285750">
              <a:buFont typeface="Arial" pitchFamily="34" charset="0"/>
              <a:buChar char="•"/>
            </a:pPr>
            <a:endParaRPr lang="sk-SK" sz="28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sk-SK" sz="2800" b="1" dirty="0" err="1"/>
              <a:t>Conclusion</a:t>
            </a:r>
            <a:r>
              <a:rPr lang="sk-SK" sz="2800" b="1" dirty="0"/>
              <a:t>: </a:t>
            </a:r>
            <a:r>
              <a:rPr lang="sk-SK" sz="2800" dirty="0" err="1"/>
              <a:t>lactase</a:t>
            </a:r>
            <a:r>
              <a:rPr lang="sk-SK" sz="2800" dirty="0"/>
              <a:t> </a:t>
            </a:r>
            <a:r>
              <a:rPr lang="sk-SK" sz="2800" dirty="0" err="1"/>
              <a:t>is</a:t>
            </a:r>
            <a:r>
              <a:rPr lang="sk-SK" sz="2800" dirty="0"/>
              <a:t> </a:t>
            </a:r>
            <a:r>
              <a:rPr lang="sk-SK" sz="2800" dirty="0" err="1"/>
              <a:t>present</a:t>
            </a:r>
            <a:r>
              <a:rPr lang="sk-SK" sz="2800" dirty="0"/>
              <a:t>. </a:t>
            </a:r>
          </a:p>
          <a:p>
            <a:r>
              <a:rPr lang="sk-SK" sz="2800" dirty="0">
                <a:sym typeface="Symbol"/>
              </a:rPr>
              <a:t> </a:t>
            </a:r>
            <a:r>
              <a:rPr lang="sk-SK" sz="2800" dirty="0" err="1"/>
              <a:t>We</a:t>
            </a:r>
            <a:r>
              <a:rPr lang="sk-SK" sz="2800" dirty="0"/>
              <a:t> </a:t>
            </a:r>
            <a:r>
              <a:rPr lang="sk-SK" sz="2800" dirty="0" err="1"/>
              <a:t>can</a:t>
            </a:r>
            <a:r>
              <a:rPr lang="sk-SK" sz="2800" dirty="0"/>
              <a:t> </a:t>
            </a:r>
            <a:r>
              <a:rPr lang="sk-SK" sz="2800" dirty="0" err="1"/>
              <a:t>start</a:t>
            </a:r>
            <a:r>
              <a:rPr lang="sk-SK" sz="2800" dirty="0"/>
              <a:t> AEXC.</a:t>
            </a:r>
            <a:endParaRPr lang="sk-SK" sz="2800" b="1" dirty="0"/>
          </a:p>
          <a:p>
            <a:pPr marL="285750" indent="-285750">
              <a:buFont typeface="Arial" pitchFamily="34" charset="0"/>
              <a:buChar char="•"/>
            </a:pPr>
            <a:endParaRPr lang="sk-SK" sz="2800" b="1" dirty="0"/>
          </a:p>
          <a:p>
            <a:pPr marL="285750" indent="-285750">
              <a:buFont typeface="Arial" pitchFamily="34" charset="0"/>
              <a:buChar char="•"/>
            </a:pPr>
            <a:endParaRPr lang="sk-SK" sz="2800" b="1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95F5FB98-7F44-C836-F35E-9F8DAFAE3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709" y="1812584"/>
            <a:ext cx="2280102" cy="38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7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5033" y="365125"/>
            <a:ext cx="10728767" cy="1325563"/>
          </a:xfrm>
        </p:spPr>
        <p:txBody>
          <a:bodyPr/>
          <a:lstStyle/>
          <a:p>
            <a:r>
              <a:rPr lang="sk-SK" b="1" dirty="0" err="1"/>
              <a:t>Evaluation</a:t>
            </a:r>
            <a:r>
              <a:rPr lang="sk-SK" b="1" dirty="0"/>
              <a:t> </a:t>
            </a:r>
            <a:r>
              <a:rPr lang="sk-SK" b="1" dirty="0" err="1"/>
              <a:t>Steps</a:t>
            </a:r>
            <a:r>
              <a:rPr lang="sk-SK" b="1" dirty="0"/>
              <a:t> </a:t>
            </a:r>
            <a:r>
              <a:rPr lang="sk-SK" b="1" dirty="0" err="1"/>
              <a:t>of</a:t>
            </a:r>
            <a:r>
              <a:rPr lang="sk-SK" b="1" dirty="0"/>
              <a:t> </a:t>
            </a:r>
            <a:r>
              <a:rPr lang="sk-SK" b="1" dirty="0" err="1"/>
              <a:t>our</a:t>
            </a:r>
            <a:r>
              <a:rPr lang="sk-SK" b="1" dirty="0"/>
              <a:t> Experiment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4009" y="1825625"/>
            <a:ext cx="11331615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k-SK" dirty="0"/>
              <a:t>PARTICLE FREE LYSATE – </a:t>
            </a:r>
            <a:r>
              <a:rPr lang="sk-SK" dirty="0" err="1"/>
              <a:t>o-NPG-test</a:t>
            </a:r>
            <a:r>
              <a:rPr lang="sk-SK" dirty="0"/>
              <a:t> (</a:t>
            </a:r>
            <a:r>
              <a:rPr lang="sk-SK" dirty="0" err="1"/>
              <a:t>enzymatic</a:t>
            </a:r>
            <a:r>
              <a:rPr lang="sk-SK" dirty="0"/>
              <a:t> </a:t>
            </a:r>
            <a:r>
              <a:rPr lang="sk-SK" dirty="0" err="1"/>
              <a:t>activity</a:t>
            </a:r>
            <a:r>
              <a:rPr lang="sk-SK" dirty="0"/>
              <a:t> </a:t>
            </a:r>
            <a:r>
              <a:rPr lang="sk-SK" dirty="0" err="1"/>
              <a:t>assay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b="1" dirty="0"/>
              <a:t>ANION EXCHANGE CHROMATOGRAPHY (AEXC) – </a:t>
            </a:r>
            <a:r>
              <a:rPr lang="sk-SK" b="1" dirty="0" err="1"/>
              <a:t>o-NPG</a:t>
            </a:r>
            <a:r>
              <a:rPr lang="sk-SK" b="1" dirty="0"/>
              <a:t> + </a:t>
            </a:r>
            <a:r>
              <a:rPr lang="sk-SK" b="1" dirty="0" err="1"/>
              <a:t>photometer</a:t>
            </a:r>
            <a:r>
              <a:rPr lang="sk-SK" b="1" dirty="0"/>
              <a:t> (</a:t>
            </a:r>
            <a:r>
              <a:rPr lang="sk-SK" b="1" dirty="0" err="1"/>
              <a:t>enzymatic</a:t>
            </a:r>
            <a:r>
              <a:rPr lang="sk-SK" b="1" dirty="0"/>
              <a:t> </a:t>
            </a:r>
            <a:r>
              <a:rPr lang="sk-SK" b="1" dirty="0" err="1"/>
              <a:t>activity</a:t>
            </a:r>
            <a:r>
              <a:rPr lang="sk-SK" b="1" dirty="0"/>
              <a:t> </a:t>
            </a:r>
            <a:r>
              <a:rPr lang="sk-SK" b="1" dirty="0" err="1"/>
              <a:t>assay</a:t>
            </a:r>
            <a:r>
              <a:rPr lang="sk-SK" b="1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SDS – PAGE – </a:t>
            </a:r>
            <a:r>
              <a:rPr lang="sk-SK" dirty="0" err="1"/>
              <a:t>gel</a:t>
            </a:r>
            <a:r>
              <a:rPr lang="sk-SK" dirty="0"/>
              <a:t> + </a:t>
            </a:r>
            <a:r>
              <a:rPr lang="sk-SK" dirty="0" err="1"/>
              <a:t>calibration</a:t>
            </a:r>
            <a:r>
              <a:rPr lang="sk-SK" dirty="0"/>
              <a:t> </a:t>
            </a:r>
            <a:r>
              <a:rPr lang="sk-SK" dirty="0" err="1"/>
              <a:t>line</a:t>
            </a:r>
            <a:r>
              <a:rPr lang="sk-SK" dirty="0"/>
              <a:t> (</a:t>
            </a:r>
            <a:r>
              <a:rPr lang="sk-SK" dirty="0" err="1"/>
              <a:t>purity</a:t>
            </a:r>
            <a:r>
              <a:rPr lang="sk-SK" dirty="0"/>
              <a:t>, </a:t>
            </a:r>
            <a:r>
              <a:rPr lang="sk-SK" dirty="0" err="1"/>
              <a:t>molecular</a:t>
            </a:r>
            <a:r>
              <a:rPr lang="sk-SK" dirty="0"/>
              <a:t> </a:t>
            </a:r>
            <a:r>
              <a:rPr lang="sk-SK" dirty="0" err="1"/>
              <a:t>weight</a:t>
            </a:r>
            <a:r>
              <a:rPr lang="sk-SK" dirty="0"/>
              <a:t> – </a:t>
            </a:r>
            <a:r>
              <a:rPr lang="sk-SK" dirty="0" err="1"/>
              <a:t>lactase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RAW MILK TEST – </a:t>
            </a:r>
            <a:r>
              <a:rPr lang="sk-SK" dirty="0" err="1"/>
              <a:t>colour</a:t>
            </a:r>
            <a:r>
              <a:rPr lang="sk-SK" dirty="0"/>
              <a:t> </a:t>
            </a:r>
            <a:r>
              <a:rPr lang="sk-SK" dirty="0" err="1"/>
              <a:t>change</a:t>
            </a:r>
            <a:r>
              <a:rPr lang="sk-SK" dirty="0"/>
              <a:t> (</a:t>
            </a:r>
            <a:r>
              <a:rPr lang="sk-SK" dirty="0" err="1"/>
              <a:t>conc</a:t>
            </a:r>
            <a:r>
              <a:rPr lang="sk-SK" dirty="0"/>
              <a:t>.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glucose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EVALUATION </a:t>
            </a:r>
          </a:p>
        </p:txBody>
      </p:sp>
    </p:spTree>
    <p:extLst>
      <p:ext uri="{BB962C8B-B14F-4D97-AF65-F5344CB8AC3E}">
        <p14:creationId xmlns:p14="http://schemas.microsoft.com/office/powerpoint/2010/main" val="2420449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ANION EXCHANGE CHROMATOGRAPHY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8501" y="1253331"/>
            <a:ext cx="11095299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 err="1"/>
              <a:t>O-NPG-test</a:t>
            </a:r>
            <a:r>
              <a:rPr lang="sk-SK" dirty="0"/>
              <a:t> </a:t>
            </a:r>
            <a:r>
              <a:rPr lang="sk-SK" dirty="0" err="1"/>
              <a:t>measured</a:t>
            </a:r>
            <a:r>
              <a:rPr lang="sk-SK" dirty="0"/>
              <a:t> by </a:t>
            </a:r>
            <a:r>
              <a:rPr lang="sk-SK" dirty="0" err="1"/>
              <a:t>photometer</a:t>
            </a:r>
            <a:r>
              <a:rPr lang="sk-SK" dirty="0"/>
              <a:t> – </a:t>
            </a:r>
            <a:r>
              <a:rPr lang="sk-SK" dirty="0" err="1"/>
              <a:t>enzymatic</a:t>
            </a:r>
            <a:r>
              <a:rPr lang="sk-SK" dirty="0"/>
              <a:t> </a:t>
            </a:r>
            <a:r>
              <a:rPr lang="sk-SK" dirty="0" err="1"/>
              <a:t>activity</a:t>
            </a:r>
            <a:r>
              <a:rPr lang="sk-SK" dirty="0"/>
              <a:t> </a:t>
            </a:r>
            <a:r>
              <a:rPr lang="sk-SK" dirty="0" err="1"/>
              <a:t>measurement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Test 50 </a:t>
            </a:r>
            <a:r>
              <a:rPr lang="sk-SK" dirty="0">
                <a:sym typeface="Symbol"/>
              </a:rPr>
              <a:t>L </a:t>
            </a:r>
            <a:r>
              <a:rPr lang="sk-SK" dirty="0" err="1">
                <a:sym typeface="Symbol"/>
              </a:rPr>
              <a:t>eluate</a:t>
            </a:r>
            <a:r>
              <a:rPr lang="sk-SK" dirty="0">
                <a:sym typeface="Symbol"/>
              </a:rPr>
              <a:t> + 800 L </a:t>
            </a:r>
            <a:r>
              <a:rPr lang="sk-SK" dirty="0" err="1">
                <a:sym typeface="Symbol"/>
              </a:rPr>
              <a:t>o-NPG-solution</a:t>
            </a:r>
            <a:r>
              <a:rPr lang="sk-SK" dirty="0">
                <a:sym typeface="Symbol"/>
              </a:rPr>
              <a:t>.</a:t>
            </a:r>
            <a:endParaRPr lang="sk-SK" b="1" dirty="0">
              <a:sym typeface="Symbol"/>
            </a:endParaRPr>
          </a:p>
          <a:p>
            <a:endParaRPr lang="sk-SK" b="1" dirty="0">
              <a:sym typeface="Symbol"/>
            </a:endParaRPr>
          </a:p>
          <a:p>
            <a:r>
              <a:rPr lang="sk-SK" b="1" dirty="0" err="1">
                <a:sym typeface="Symbol"/>
              </a:rPr>
              <a:t>Observation</a:t>
            </a:r>
            <a:r>
              <a:rPr lang="sk-SK" b="1" dirty="0">
                <a:sym typeface="Symbol"/>
              </a:rPr>
              <a:t>: </a:t>
            </a:r>
            <a:r>
              <a:rPr lang="sk-SK" dirty="0" err="1">
                <a:sym typeface="Symbol"/>
              </a:rPr>
              <a:t>with</a:t>
            </a:r>
            <a:r>
              <a:rPr lang="sk-SK" dirty="0">
                <a:sym typeface="Symbol"/>
              </a:rPr>
              <a:t> </a:t>
            </a:r>
            <a:r>
              <a:rPr lang="sk-SK" dirty="0" err="1">
                <a:sym typeface="Symbol"/>
              </a:rPr>
              <a:t>photometric</a:t>
            </a:r>
            <a:r>
              <a:rPr lang="sk-SK" dirty="0">
                <a:sym typeface="Symbol"/>
              </a:rPr>
              <a:t> </a:t>
            </a:r>
            <a:r>
              <a:rPr lang="sk-SK" dirty="0" err="1">
                <a:sym typeface="Symbol"/>
              </a:rPr>
              <a:t>results</a:t>
            </a:r>
            <a:r>
              <a:rPr lang="sk-SK" dirty="0">
                <a:sym typeface="Symbol"/>
              </a:rPr>
              <a:t>                                                                   </a:t>
            </a:r>
            <a:r>
              <a:rPr lang="sk-SK" dirty="0" err="1">
                <a:sym typeface="Symbol"/>
              </a:rPr>
              <a:t>we</a:t>
            </a:r>
            <a:r>
              <a:rPr lang="sk-SK" dirty="0">
                <a:sym typeface="Symbol"/>
              </a:rPr>
              <a:t> </a:t>
            </a:r>
            <a:r>
              <a:rPr lang="sk-SK" dirty="0" err="1">
                <a:sym typeface="Symbol"/>
              </a:rPr>
              <a:t>saw</a:t>
            </a:r>
            <a:r>
              <a:rPr lang="sk-SK" dirty="0">
                <a:sym typeface="Symbol"/>
              </a:rPr>
              <a:t> </a:t>
            </a:r>
            <a:r>
              <a:rPr lang="sk-SK" dirty="0" err="1">
                <a:sym typeface="Symbol"/>
              </a:rPr>
              <a:t>that</a:t>
            </a:r>
            <a:r>
              <a:rPr lang="sk-SK" dirty="0">
                <a:sym typeface="Symbol"/>
              </a:rPr>
              <a:t> </a:t>
            </a:r>
            <a:r>
              <a:rPr lang="sk-SK" dirty="0" err="1">
                <a:sym typeface="Symbol"/>
              </a:rPr>
              <a:t>the</a:t>
            </a:r>
            <a:r>
              <a:rPr lang="sk-SK" dirty="0">
                <a:sym typeface="Symbol"/>
              </a:rPr>
              <a:t> </a:t>
            </a:r>
            <a:r>
              <a:rPr lang="sk-SK" dirty="0" err="1">
                <a:sym typeface="Symbol"/>
              </a:rPr>
              <a:t>highest</a:t>
            </a:r>
            <a:r>
              <a:rPr lang="sk-SK" dirty="0">
                <a:sym typeface="Symbol"/>
              </a:rPr>
              <a:t> </a:t>
            </a:r>
            <a:r>
              <a:rPr lang="sk-SK" dirty="0" err="1">
                <a:sym typeface="Symbol"/>
              </a:rPr>
              <a:t>increasing</a:t>
            </a:r>
            <a:r>
              <a:rPr lang="sk-SK" dirty="0">
                <a:sym typeface="Symbol"/>
              </a:rPr>
              <a:t>                                                                                 of </a:t>
            </a:r>
            <a:r>
              <a:rPr lang="sk-SK" dirty="0" err="1">
                <a:sym typeface="Symbol"/>
              </a:rPr>
              <a:t>curve</a:t>
            </a:r>
            <a:r>
              <a:rPr lang="sk-SK" dirty="0">
                <a:sym typeface="Symbol"/>
              </a:rPr>
              <a:t> </a:t>
            </a:r>
            <a:r>
              <a:rPr lang="sk-SK" dirty="0" err="1">
                <a:sym typeface="Symbol"/>
              </a:rPr>
              <a:t>was</a:t>
            </a:r>
            <a:r>
              <a:rPr lang="sk-SK" dirty="0">
                <a:sym typeface="Symbol"/>
              </a:rPr>
              <a:t> in 25% </a:t>
            </a:r>
            <a:r>
              <a:rPr lang="sk-SK" dirty="0" err="1">
                <a:sym typeface="Symbol"/>
              </a:rPr>
              <a:t>elulate</a:t>
            </a:r>
            <a:r>
              <a:rPr lang="sk-SK" dirty="0">
                <a:sym typeface="Symbol"/>
              </a:rPr>
              <a:t>, and </a:t>
            </a:r>
            <a:r>
              <a:rPr lang="sk-SK" dirty="0" err="1">
                <a:sym typeface="Symbol"/>
              </a:rPr>
              <a:t>the</a:t>
            </a:r>
            <a:r>
              <a:rPr lang="sk-SK" dirty="0">
                <a:sym typeface="Symbol"/>
              </a:rPr>
              <a:t>                                                                       </a:t>
            </a:r>
            <a:r>
              <a:rPr lang="sk-SK" dirty="0" err="1">
                <a:sym typeface="Symbol"/>
              </a:rPr>
              <a:t>other</a:t>
            </a:r>
            <a:r>
              <a:rPr lang="sk-SK" dirty="0">
                <a:sym typeface="Symbol"/>
              </a:rPr>
              <a:t> </a:t>
            </a:r>
            <a:r>
              <a:rPr lang="sk-SK" dirty="0" err="1">
                <a:sym typeface="Symbol"/>
              </a:rPr>
              <a:t>curves</a:t>
            </a:r>
            <a:r>
              <a:rPr lang="sk-SK" dirty="0">
                <a:sym typeface="Symbol"/>
              </a:rPr>
              <a:t> </a:t>
            </a:r>
            <a:r>
              <a:rPr lang="sk-SK" dirty="0" err="1">
                <a:sym typeface="Symbol"/>
              </a:rPr>
              <a:t>were</a:t>
            </a:r>
            <a:r>
              <a:rPr lang="sk-SK" dirty="0">
                <a:sym typeface="Symbol"/>
              </a:rPr>
              <a:t> </a:t>
            </a:r>
            <a:r>
              <a:rPr lang="sk-SK" dirty="0" err="1">
                <a:sym typeface="Symbol"/>
              </a:rPr>
              <a:t>almost</a:t>
            </a:r>
            <a:r>
              <a:rPr lang="sk-SK" dirty="0">
                <a:sym typeface="Symbol"/>
              </a:rPr>
              <a:t> </a:t>
            </a:r>
            <a:r>
              <a:rPr lang="sk-SK" dirty="0" err="1">
                <a:sym typeface="Symbol"/>
              </a:rPr>
              <a:t>straight</a:t>
            </a:r>
            <a:r>
              <a:rPr lang="sk-SK" dirty="0">
                <a:sym typeface="Symbol"/>
              </a:rPr>
              <a:t> </a:t>
            </a:r>
            <a:r>
              <a:rPr lang="sk-SK" dirty="0" err="1">
                <a:sym typeface="Symbol"/>
              </a:rPr>
              <a:t>lines</a:t>
            </a:r>
            <a:endParaRPr lang="sk-SK" dirty="0">
              <a:sym typeface="Symbol"/>
            </a:endParaRPr>
          </a:p>
          <a:p>
            <a:r>
              <a:rPr lang="sk-SK" b="1" dirty="0" err="1">
                <a:sym typeface="Symbol"/>
              </a:rPr>
              <a:t>Evaluation</a:t>
            </a:r>
            <a:r>
              <a:rPr lang="sk-SK" b="1" dirty="0">
                <a:sym typeface="Symbol"/>
              </a:rPr>
              <a:t>: </a:t>
            </a:r>
            <a:r>
              <a:rPr lang="sk-SK" dirty="0" err="1">
                <a:sym typeface="Symbol"/>
              </a:rPr>
              <a:t>our</a:t>
            </a:r>
            <a:r>
              <a:rPr lang="sk-SK" dirty="0">
                <a:sym typeface="Symbol"/>
              </a:rPr>
              <a:t> </a:t>
            </a:r>
            <a:r>
              <a:rPr lang="sk-SK" dirty="0" err="1">
                <a:sym typeface="Symbol"/>
              </a:rPr>
              <a:t>own</a:t>
            </a:r>
            <a:r>
              <a:rPr lang="sk-SK" dirty="0">
                <a:sym typeface="Symbol"/>
              </a:rPr>
              <a:t> Excel diagram</a:t>
            </a:r>
            <a:endParaRPr lang="sk-SK" dirty="0"/>
          </a:p>
          <a:p>
            <a:r>
              <a:rPr lang="sk-SK" b="1" dirty="0" err="1"/>
              <a:t>Conclusion</a:t>
            </a:r>
            <a:r>
              <a:rPr lang="sk-SK" b="1" dirty="0"/>
              <a:t>: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highest</a:t>
            </a:r>
            <a:r>
              <a:rPr lang="sk-SK" dirty="0"/>
              <a:t> </a:t>
            </a:r>
          </a:p>
          <a:p>
            <a:pPr marL="0" indent="0">
              <a:buNone/>
            </a:pPr>
            <a:r>
              <a:rPr lang="sk-SK" dirty="0" err="1"/>
              <a:t>lactase</a:t>
            </a:r>
            <a:r>
              <a:rPr lang="sk-SK" dirty="0"/>
              <a:t> </a:t>
            </a:r>
            <a:r>
              <a:rPr lang="sk-SK" dirty="0" err="1"/>
              <a:t>activity</a:t>
            </a:r>
            <a:r>
              <a:rPr lang="sk-SK" dirty="0"/>
              <a:t> </a:t>
            </a:r>
            <a:r>
              <a:rPr lang="sk-SK" dirty="0" err="1"/>
              <a:t>was</a:t>
            </a:r>
            <a:r>
              <a:rPr lang="sk-SK" dirty="0"/>
              <a:t> in 25% </a:t>
            </a:r>
            <a:r>
              <a:rPr lang="sk-SK" dirty="0" err="1"/>
              <a:t>eluate</a:t>
            </a:r>
            <a:endParaRPr lang="sk-SK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4E5978E0-D186-0DFE-4EFB-6FCB6EDE1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469" y="1832723"/>
            <a:ext cx="5258029" cy="3312424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45C40B30-2D3D-0081-072C-054EB4023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401" y="5267699"/>
            <a:ext cx="6717599" cy="141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37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5033" y="365125"/>
            <a:ext cx="10728767" cy="1325563"/>
          </a:xfrm>
        </p:spPr>
        <p:txBody>
          <a:bodyPr/>
          <a:lstStyle/>
          <a:p>
            <a:r>
              <a:rPr lang="sk-SK" b="1" dirty="0" err="1"/>
              <a:t>Evaluation</a:t>
            </a:r>
            <a:r>
              <a:rPr lang="sk-SK" b="1" dirty="0"/>
              <a:t> </a:t>
            </a:r>
            <a:r>
              <a:rPr lang="sk-SK" b="1" dirty="0" err="1"/>
              <a:t>Steps</a:t>
            </a:r>
            <a:r>
              <a:rPr lang="sk-SK" b="1" dirty="0"/>
              <a:t> </a:t>
            </a:r>
            <a:r>
              <a:rPr lang="sk-SK" b="1" dirty="0" err="1"/>
              <a:t>of</a:t>
            </a:r>
            <a:r>
              <a:rPr lang="sk-SK" b="1" dirty="0"/>
              <a:t> </a:t>
            </a:r>
            <a:r>
              <a:rPr lang="sk-SK" b="1" dirty="0" err="1"/>
              <a:t>our</a:t>
            </a:r>
            <a:r>
              <a:rPr lang="sk-SK" b="1" dirty="0"/>
              <a:t> Experiment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4009" y="1825625"/>
            <a:ext cx="11331615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k-SK" dirty="0"/>
              <a:t>PARTICLE FREE LYSATE – </a:t>
            </a:r>
            <a:r>
              <a:rPr lang="sk-SK" dirty="0" err="1"/>
              <a:t>o-NPG-test</a:t>
            </a:r>
            <a:r>
              <a:rPr lang="sk-SK" dirty="0"/>
              <a:t> (</a:t>
            </a:r>
            <a:r>
              <a:rPr lang="sk-SK" dirty="0" err="1"/>
              <a:t>enzymatic</a:t>
            </a:r>
            <a:r>
              <a:rPr lang="sk-SK" dirty="0"/>
              <a:t> </a:t>
            </a:r>
            <a:r>
              <a:rPr lang="sk-SK" dirty="0" err="1"/>
              <a:t>activity</a:t>
            </a:r>
            <a:r>
              <a:rPr lang="sk-SK" dirty="0"/>
              <a:t> </a:t>
            </a:r>
            <a:r>
              <a:rPr lang="sk-SK" dirty="0" err="1"/>
              <a:t>assay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ANION EXCHANGE CHROMATOGRAPHY (AEXC) – </a:t>
            </a:r>
            <a:r>
              <a:rPr lang="sk-SK" dirty="0" err="1"/>
              <a:t>o-NPG</a:t>
            </a:r>
            <a:r>
              <a:rPr lang="sk-SK" dirty="0"/>
              <a:t> + </a:t>
            </a:r>
            <a:r>
              <a:rPr lang="sk-SK" dirty="0" err="1"/>
              <a:t>photometer</a:t>
            </a:r>
            <a:r>
              <a:rPr lang="sk-SK" dirty="0"/>
              <a:t> (</a:t>
            </a:r>
            <a:r>
              <a:rPr lang="sk-SK" dirty="0" err="1"/>
              <a:t>enzymatic</a:t>
            </a:r>
            <a:r>
              <a:rPr lang="sk-SK" dirty="0"/>
              <a:t> </a:t>
            </a:r>
            <a:r>
              <a:rPr lang="sk-SK" dirty="0" err="1"/>
              <a:t>activity</a:t>
            </a:r>
            <a:r>
              <a:rPr lang="sk-SK" dirty="0"/>
              <a:t> </a:t>
            </a:r>
            <a:r>
              <a:rPr lang="sk-SK" dirty="0" err="1"/>
              <a:t>assay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b="1" dirty="0"/>
              <a:t>SDS – PAGE – </a:t>
            </a:r>
            <a:r>
              <a:rPr lang="sk-SK" b="1" dirty="0" err="1"/>
              <a:t>gel</a:t>
            </a:r>
            <a:r>
              <a:rPr lang="sk-SK" b="1" dirty="0"/>
              <a:t> + </a:t>
            </a:r>
            <a:r>
              <a:rPr lang="sk-SK" b="1" dirty="0" err="1"/>
              <a:t>calibration</a:t>
            </a:r>
            <a:r>
              <a:rPr lang="sk-SK" b="1" dirty="0"/>
              <a:t> </a:t>
            </a:r>
            <a:r>
              <a:rPr lang="sk-SK" b="1" dirty="0" err="1"/>
              <a:t>line</a:t>
            </a:r>
            <a:r>
              <a:rPr lang="sk-SK" b="1" dirty="0"/>
              <a:t> (</a:t>
            </a:r>
            <a:r>
              <a:rPr lang="sk-SK" b="1" dirty="0" err="1"/>
              <a:t>purity</a:t>
            </a:r>
            <a:r>
              <a:rPr lang="sk-SK" b="1" dirty="0"/>
              <a:t>, </a:t>
            </a:r>
            <a:r>
              <a:rPr lang="sk-SK" b="1" dirty="0" err="1"/>
              <a:t>molecular</a:t>
            </a:r>
            <a:r>
              <a:rPr lang="sk-SK" b="1" dirty="0"/>
              <a:t> </a:t>
            </a:r>
            <a:r>
              <a:rPr lang="sk-SK" b="1" dirty="0" err="1"/>
              <a:t>weight</a:t>
            </a:r>
            <a:r>
              <a:rPr lang="sk-SK" b="1" dirty="0"/>
              <a:t> – </a:t>
            </a:r>
            <a:r>
              <a:rPr lang="sk-SK" b="1" dirty="0" err="1"/>
              <a:t>lactase</a:t>
            </a:r>
            <a:r>
              <a:rPr lang="sk-SK" b="1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RAW MILK TEST – </a:t>
            </a:r>
            <a:r>
              <a:rPr lang="sk-SK" dirty="0" err="1"/>
              <a:t>colour</a:t>
            </a:r>
            <a:r>
              <a:rPr lang="sk-SK" dirty="0"/>
              <a:t> </a:t>
            </a:r>
            <a:r>
              <a:rPr lang="sk-SK" dirty="0" err="1"/>
              <a:t>change</a:t>
            </a:r>
            <a:r>
              <a:rPr lang="sk-SK" dirty="0"/>
              <a:t> (</a:t>
            </a:r>
            <a:r>
              <a:rPr lang="sk-SK" dirty="0" err="1"/>
              <a:t>conc</a:t>
            </a:r>
            <a:r>
              <a:rPr lang="sk-SK" dirty="0"/>
              <a:t>.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glucose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EVALUATION </a:t>
            </a:r>
          </a:p>
        </p:txBody>
      </p:sp>
    </p:spTree>
    <p:extLst>
      <p:ext uri="{BB962C8B-B14F-4D97-AF65-F5344CB8AC3E}">
        <p14:creationId xmlns:p14="http://schemas.microsoft.com/office/powerpoint/2010/main" val="4280730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SDS - PAGE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98995" y="1541846"/>
            <a:ext cx="10515600" cy="498597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k-SK" b="1" dirty="0"/>
              <a:t>MARKER</a:t>
            </a:r>
          </a:p>
          <a:p>
            <a:pPr marL="0" indent="0">
              <a:buNone/>
            </a:pPr>
            <a:r>
              <a:rPr lang="sk-SK" b="1" dirty="0"/>
              <a:t>S1: </a:t>
            </a:r>
            <a:r>
              <a:rPr lang="sk-SK" dirty="0" err="1"/>
              <a:t>lysate</a:t>
            </a:r>
            <a:r>
              <a:rPr lang="sk-SK" dirty="0"/>
              <a:t> (</a:t>
            </a:r>
            <a:r>
              <a:rPr lang="sk-SK" dirty="0" err="1"/>
              <a:t>dilution</a:t>
            </a:r>
            <a:r>
              <a:rPr lang="sk-SK" dirty="0"/>
              <a:t> </a:t>
            </a:r>
            <a:r>
              <a:rPr lang="sk-SK" dirty="0" err="1"/>
              <a:t>factor</a:t>
            </a:r>
            <a:r>
              <a:rPr lang="sk-SK" dirty="0"/>
              <a:t> 10)</a:t>
            </a:r>
          </a:p>
          <a:p>
            <a:pPr marL="0" indent="0">
              <a:buNone/>
            </a:pPr>
            <a:r>
              <a:rPr lang="sk-SK" b="1" dirty="0"/>
              <a:t>S2: </a:t>
            </a:r>
            <a:r>
              <a:rPr lang="sk-SK" dirty="0" err="1"/>
              <a:t>loading</a:t>
            </a:r>
            <a:r>
              <a:rPr lang="sk-SK" dirty="0"/>
              <a:t> </a:t>
            </a:r>
            <a:r>
              <a:rPr lang="sk-SK" dirty="0" err="1"/>
              <a:t>flow</a:t>
            </a:r>
            <a:r>
              <a:rPr lang="sk-SK" dirty="0"/>
              <a:t> </a:t>
            </a:r>
            <a:r>
              <a:rPr lang="sk-SK" dirty="0" err="1"/>
              <a:t>through</a:t>
            </a:r>
            <a:endParaRPr lang="sk-SK" dirty="0"/>
          </a:p>
          <a:p>
            <a:pPr marL="0" indent="0">
              <a:buNone/>
            </a:pPr>
            <a:r>
              <a:rPr lang="sk-SK" b="1" dirty="0"/>
              <a:t>S3: </a:t>
            </a:r>
            <a:r>
              <a:rPr lang="sk-SK" dirty="0" err="1"/>
              <a:t>washing</a:t>
            </a:r>
            <a:r>
              <a:rPr lang="sk-SK" dirty="0"/>
              <a:t> step</a:t>
            </a:r>
          </a:p>
          <a:p>
            <a:pPr marL="0" indent="0">
              <a:buNone/>
            </a:pPr>
            <a:r>
              <a:rPr lang="sk-SK" b="1" dirty="0"/>
              <a:t>S4: </a:t>
            </a:r>
            <a:r>
              <a:rPr lang="sk-SK" dirty="0" err="1"/>
              <a:t>eluate</a:t>
            </a:r>
            <a:r>
              <a:rPr lang="sk-SK" dirty="0"/>
              <a:t> 10%</a:t>
            </a:r>
          </a:p>
          <a:p>
            <a:pPr marL="0" indent="0">
              <a:buNone/>
            </a:pPr>
            <a:r>
              <a:rPr lang="sk-SK" b="1" dirty="0"/>
              <a:t>S5: </a:t>
            </a:r>
            <a:r>
              <a:rPr lang="sk-SK" dirty="0" err="1"/>
              <a:t>eluate</a:t>
            </a:r>
            <a:r>
              <a:rPr lang="sk-SK" dirty="0"/>
              <a:t> 25%</a:t>
            </a:r>
          </a:p>
          <a:p>
            <a:pPr marL="0" indent="0">
              <a:buNone/>
            </a:pPr>
            <a:r>
              <a:rPr lang="sk-SK" b="1" dirty="0"/>
              <a:t>S6: </a:t>
            </a:r>
            <a:r>
              <a:rPr lang="sk-SK" dirty="0" err="1"/>
              <a:t>eluate</a:t>
            </a:r>
            <a:r>
              <a:rPr lang="sk-SK" dirty="0"/>
              <a:t> 100%</a:t>
            </a:r>
          </a:p>
          <a:p>
            <a:r>
              <a:rPr lang="sk-SK" dirty="0"/>
              <a:t>In 25% </a:t>
            </a:r>
            <a:r>
              <a:rPr lang="sk-SK" dirty="0" err="1"/>
              <a:t>elulate</a:t>
            </a:r>
            <a:r>
              <a:rPr lang="sk-SK" dirty="0"/>
              <a:t> </a:t>
            </a:r>
            <a:r>
              <a:rPr lang="sk-SK" dirty="0" err="1"/>
              <a:t>were</a:t>
            </a:r>
            <a:r>
              <a:rPr lang="sk-SK" dirty="0"/>
              <a:t> </a:t>
            </a:r>
            <a:r>
              <a:rPr lang="sk-SK" dirty="0" err="1"/>
              <a:t>many</a:t>
            </a:r>
            <a:r>
              <a:rPr lang="sk-SK" dirty="0"/>
              <a:t> </a:t>
            </a:r>
            <a:r>
              <a:rPr lang="sk-SK" dirty="0" err="1"/>
              <a:t>bands</a:t>
            </a:r>
            <a:r>
              <a:rPr lang="sk-SK" dirty="0"/>
              <a:t>, </a:t>
            </a:r>
            <a:r>
              <a:rPr lang="sk-SK" dirty="0" err="1"/>
              <a:t>but</a:t>
            </a:r>
            <a:r>
              <a:rPr lang="sk-SK" dirty="0"/>
              <a:t> </a:t>
            </a:r>
            <a:r>
              <a:rPr lang="sk-SK" dirty="0" err="1"/>
              <a:t>we</a:t>
            </a:r>
            <a:r>
              <a:rPr lang="sk-SK" dirty="0"/>
              <a:t> </a:t>
            </a:r>
            <a:r>
              <a:rPr lang="sk-SK" dirty="0" err="1"/>
              <a:t>can</a:t>
            </a:r>
            <a:r>
              <a:rPr lang="sk-SK" dirty="0"/>
              <a:t>                                                                            </a:t>
            </a:r>
            <a:r>
              <a:rPr lang="sk-SK" dirty="0" err="1"/>
              <a:t>not</a:t>
            </a:r>
            <a:r>
              <a:rPr lang="sk-SK" dirty="0"/>
              <a:t> </a:t>
            </a:r>
            <a:r>
              <a:rPr lang="sk-SK" dirty="0" err="1"/>
              <a:t>see</a:t>
            </a:r>
            <a:r>
              <a:rPr lang="sk-SK" dirty="0"/>
              <a:t> </a:t>
            </a:r>
            <a:r>
              <a:rPr lang="sk-SK" dirty="0" err="1"/>
              <a:t>all</a:t>
            </a:r>
            <a:r>
              <a:rPr lang="sk-SK" dirty="0"/>
              <a:t> of </a:t>
            </a:r>
            <a:r>
              <a:rPr lang="sk-SK" dirty="0" err="1"/>
              <a:t>them</a:t>
            </a:r>
            <a:r>
              <a:rPr lang="sk-SK" dirty="0"/>
              <a:t> </a:t>
            </a:r>
            <a:r>
              <a:rPr lang="sk-SK" dirty="0" err="1"/>
              <a:t>properly</a:t>
            </a:r>
            <a:r>
              <a:rPr lang="sk-SK" dirty="0"/>
              <a:t>, so </a:t>
            </a:r>
            <a:r>
              <a:rPr lang="sk-SK" dirty="0" err="1"/>
              <a:t>we</a:t>
            </a:r>
            <a:r>
              <a:rPr lang="sk-SK" dirty="0"/>
              <a:t> </a:t>
            </a:r>
            <a:r>
              <a:rPr lang="sk-SK" dirty="0" err="1"/>
              <a:t>could</a:t>
            </a:r>
            <a:r>
              <a:rPr lang="sk-SK" dirty="0"/>
              <a:t> </a:t>
            </a:r>
            <a:r>
              <a:rPr lang="sk-SK" dirty="0" err="1"/>
              <a:t>not</a:t>
            </a:r>
            <a:r>
              <a:rPr lang="sk-SK" dirty="0"/>
              <a:t>                                                                        </a:t>
            </a:r>
            <a:r>
              <a:rPr lang="sk-SK" dirty="0" err="1"/>
              <a:t>count</a:t>
            </a:r>
            <a:r>
              <a:rPr lang="sk-SK" dirty="0"/>
              <a:t> </a:t>
            </a:r>
            <a:r>
              <a:rPr lang="sk-SK" dirty="0" err="1"/>
              <a:t>it</a:t>
            </a:r>
            <a:r>
              <a:rPr lang="sk-SK" dirty="0"/>
              <a:t> </a:t>
            </a:r>
            <a:r>
              <a:rPr lang="sk-SK" dirty="0" err="1"/>
              <a:t>accurately</a:t>
            </a:r>
            <a:r>
              <a:rPr lang="sk-SK" dirty="0"/>
              <a:t>.</a:t>
            </a:r>
          </a:p>
          <a:p>
            <a:r>
              <a:rPr lang="sk-SK" b="1" dirty="0" err="1"/>
              <a:t>Conclusion</a:t>
            </a:r>
            <a:r>
              <a:rPr lang="sk-SK" b="1" dirty="0"/>
              <a:t>: </a:t>
            </a:r>
            <a:r>
              <a:rPr lang="sk-SK" dirty="0"/>
              <a:t>by AEXC </a:t>
            </a:r>
            <a:r>
              <a:rPr lang="sk-SK" dirty="0" err="1"/>
              <a:t>we</a:t>
            </a:r>
            <a:r>
              <a:rPr lang="sk-SK" dirty="0"/>
              <a:t> </a:t>
            </a:r>
            <a:r>
              <a:rPr lang="sk-SK" dirty="0" err="1"/>
              <a:t>should</a:t>
            </a:r>
            <a:r>
              <a:rPr lang="sk-SK" dirty="0"/>
              <a:t> </a:t>
            </a:r>
            <a:r>
              <a:rPr lang="sk-SK" dirty="0" err="1"/>
              <a:t>reduced</a:t>
            </a:r>
            <a:r>
              <a:rPr lang="sk-SK" dirty="0"/>
              <a:t>                                                                                             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number</a:t>
            </a:r>
            <a:r>
              <a:rPr lang="sk-SK" dirty="0"/>
              <a:t> of </a:t>
            </a:r>
            <a:r>
              <a:rPr lang="sk-SK" dirty="0" err="1"/>
              <a:t>proteins</a:t>
            </a:r>
            <a:r>
              <a:rPr lang="sk-SK" dirty="0"/>
              <a:t>, </a:t>
            </a:r>
            <a:r>
              <a:rPr lang="sk-SK" dirty="0" err="1"/>
              <a:t>but</a:t>
            </a:r>
            <a:r>
              <a:rPr lang="sk-SK" dirty="0"/>
              <a:t> </a:t>
            </a:r>
            <a:r>
              <a:rPr lang="sk-SK" dirty="0" err="1"/>
              <a:t>we</a:t>
            </a:r>
            <a:r>
              <a:rPr lang="sk-SK" dirty="0"/>
              <a:t> </a:t>
            </a:r>
            <a:r>
              <a:rPr lang="sk-SK" dirty="0" err="1"/>
              <a:t>can</a:t>
            </a:r>
            <a:r>
              <a:rPr lang="sk-SK" dirty="0"/>
              <a:t> </a:t>
            </a:r>
            <a:r>
              <a:rPr lang="sk-SK" dirty="0" err="1"/>
              <a:t>not</a:t>
            </a:r>
            <a:r>
              <a:rPr lang="sk-SK" dirty="0"/>
              <a:t>                                                                                                                   </a:t>
            </a:r>
            <a:r>
              <a:rPr lang="sk-SK" dirty="0" err="1"/>
              <a:t>judge</a:t>
            </a:r>
            <a:r>
              <a:rPr lang="sk-SK" dirty="0"/>
              <a:t> </a:t>
            </a:r>
            <a:r>
              <a:rPr lang="sk-SK" dirty="0" err="1"/>
              <a:t>it</a:t>
            </a:r>
            <a:r>
              <a:rPr lang="sk-SK" dirty="0"/>
              <a:t> </a:t>
            </a:r>
            <a:r>
              <a:rPr lang="sk-SK" dirty="0" err="1"/>
              <a:t>because</a:t>
            </a:r>
            <a:r>
              <a:rPr lang="sk-SK" dirty="0"/>
              <a:t> of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bad</a:t>
            </a:r>
            <a:r>
              <a:rPr lang="sk-SK" dirty="0"/>
              <a:t> </a:t>
            </a:r>
            <a:r>
              <a:rPr lang="sk-SK" dirty="0" err="1"/>
              <a:t>quality</a:t>
            </a:r>
            <a:r>
              <a:rPr lang="sk-SK" dirty="0"/>
              <a:t> of </a:t>
            </a:r>
            <a:r>
              <a:rPr lang="sk-SK" dirty="0" err="1"/>
              <a:t>photo</a:t>
            </a:r>
            <a:r>
              <a:rPr lang="sk-SK" dirty="0"/>
              <a:t>                                                                                     </a:t>
            </a:r>
            <a:r>
              <a:rPr lang="sk-SK" dirty="0" err="1"/>
              <a:t>we</a:t>
            </a:r>
            <a:r>
              <a:rPr lang="sk-SK" dirty="0"/>
              <a:t> </a:t>
            </a:r>
            <a:r>
              <a:rPr lang="sk-SK" dirty="0" err="1"/>
              <a:t>could</a:t>
            </a:r>
            <a:r>
              <a:rPr lang="sk-SK" dirty="0"/>
              <a:t> </a:t>
            </a:r>
            <a:r>
              <a:rPr lang="sk-SK" dirty="0" err="1"/>
              <a:t>see</a:t>
            </a:r>
            <a:r>
              <a:rPr lang="sk-SK" dirty="0"/>
              <a:t> </a:t>
            </a:r>
            <a:r>
              <a:rPr lang="sk-SK" dirty="0" err="1"/>
              <a:t>all</a:t>
            </a:r>
            <a:r>
              <a:rPr lang="sk-SK" dirty="0"/>
              <a:t> </a:t>
            </a:r>
            <a:r>
              <a:rPr lang="sk-SK" dirty="0" err="1"/>
              <a:t>bands</a:t>
            </a:r>
            <a:r>
              <a:rPr lang="sk-SK" dirty="0"/>
              <a:t>.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94702883-6E07-D38F-4CEC-8F2A6330B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692" y="624904"/>
            <a:ext cx="5020144" cy="5833898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4B667AA1-0CEA-7739-CE19-5BA49AF102BA}"/>
              </a:ext>
            </a:extLst>
          </p:cNvPr>
          <p:cNvSpPr txBox="1"/>
          <p:nvPr/>
        </p:nvSpPr>
        <p:spPr>
          <a:xfrm>
            <a:off x="7569844" y="1307947"/>
            <a:ext cx="3744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/>
              <a:t>M S1 S2 S3 S4 S5 S6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0A1FC952-1475-E56B-644F-C2F193FDC477}"/>
              </a:ext>
            </a:extLst>
          </p:cNvPr>
          <p:cNvSpPr/>
          <p:nvPr/>
        </p:nvSpPr>
        <p:spPr>
          <a:xfrm>
            <a:off x="9896354" y="3541853"/>
            <a:ext cx="682907" cy="3472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9" name="Rovná spojnica 8">
            <a:extLst>
              <a:ext uri="{FF2B5EF4-FFF2-40B4-BE49-F238E27FC236}">
                <a16:creationId xmlns:a16="http://schemas.microsoft.com/office/drawing/2014/main" id="{33A0D595-0550-E9D2-C590-8B02B806FA7F}"/>
              </a:ext>
            </a:extLst>
          </p:cNvPr>
          <p:cNvCxnSpPr>
            <a:cxnSpLocks/>
            <a:stCxn id="7" idx="2"/>
          </p:cNvCxnSpPr>
          <p:nvPr/>
        </p:nvCxnSpPr>
        <p:spPr>
          <a:xfrm flipH="1" flipV="1">
            <a:off x="7338349" y="3703899"/>
            <a:ext cx="2558005" cy="115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545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Evaluation</a:t>
            </a:r>
            <a:r>
              <a:rPr lang="sk-SK" b="1" dirty="0"/>
              <a:t> </a:t>
            </a:r>
            <a:r>
              <a:rPr lang="sk-SK" b="1" dirty="0" err="1"/>
              <a:t>of</a:t>
            </a:r>
            <a:r>
              <a:rPr lang="sk-SK" b="1" dirty="0"/>
              <a:t> </a:t>
            </a:r>
            <a:r>
              <a:rPr lang="sk-SK" b="1" dirty="0" err="1"/>
              <a:t>the</a:t>
            </a:r>
            <a:r>
              <a:rPr lang="sk-SK" b="1" dirty="0"/>
              <a:t> SDS – PAGE </a:t>
            </a:r>
          </a:p>
        </p:txBody>
      </p:sp>
      <p:sp>
        <p:nvSpPr>
          <p:cNvPr id="7" name="BlokTextu 6"/>
          <p:cNvSpPr txBox="1"/>
          <p:nvPr/>
        </p:nvSpPr>
        <p:spPr>
          <a:xfrm rot="16200000">
            <a:off x="7010067" y="2614491"/>
            <a:ext cx="1881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</a:rPr>
              <a:t>Log (</a:t>
            </a:r>
            <a:r>
              <a:rPr lang="sk-SK" sz="2400" b="1" dirty="0" err="1">
                <a:solidFill>
                  <a:schemeClr val="bg1"/>
                </a:solidFill>
              </a:rPr>
              <a:t>kDa</a:t>
            </a:r>
            <a:r>
              <a:rPr lang="sk-SK" sz="24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10441695" y="5854528"/>
            <a:ext cx="1881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</a:rPr>
              <a:t>cm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589759" y="1506495"/>
            <a:ext cx="53769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sk-SK" sz="2800" dirty="0" err="1"/>
              <a:t>Identification</a:t>
            </a:r>
            <a:r>
              <a:rPr lang="sk-SK" sz="2800" dirty="0"/>
              <a:t> </a:t>
            </a:r>
            <a:r>
              <a:rPr lang="sk-SK" sz="2800" dirty="0" err="1"/>
              <a:t>of</a:t>
            </a:r>
            <a:r>
              <a:rPr lang="sk-SK" sz="2800" dirty="0"/>
              <a:t> </a:t>
            </a:r>
            <a:r>
              <a:rPr lang="sk-SK" sz="2800" dirty="0" err="1"/>
              <a:t>molecular</a:t>
            </a:r>
            <a:r>
              <a:rPr lang="sk-SK" sz="2800" dirty="0"/>
              <a:t> </a:t>
            </a:r>
            <a:r>
              <a:rPr lang="sk-SK" sz="2800" dirty="0" err="1"/>
              <a:t>weight</a:t>
            </a:r>
            <a:r>
              <a:rPr lang="sk-SK" sz="2800" dirty="0"/>
              <a:t> </a:t>
            </a:r>
            <a:r>
              <a:rPr lang="sk-SK" sz="2800" dirty="0" err="1"/>
              <a:t>of</a:t>
            </a:r>
            <a:r>
              <a:rPr lang="sk-SK" sz="2800" dirty="0"/>
              <a:t> </a:t>
            </a:r>
            <a:r>
              <a:rPr lang="sk-SK" sz="2800" dirty="0" err="1"/>
              <a:t>lactase</a:t>
            </a:r>
            <a:r>
              <a:rPr lang="sk-SK" sz="2800" dirty="0"/>
              <a:t> </a:t>
            </a:r>
            <a:r>
              <a:rPr lang="sk-SK" sz="2800" dirty="0" err="1"/>
              <a:t>subunit</a:t>
            </a:r>
            <a:r>
              <a:rPr lang="sk-SK" sz="2800" dirty="0"/>
              <a:t> </a:t>
            </a:r>
            <a:r>
              <a:rPr lang="sk-SK" sz="2800" dirty="0" err="1"/>
              <a:t>with</a:t>
            </a:r>
            <a:r>
              <a:rPr lang="sk-SK" sz="2800" dirty="0"/>
              <a:t> </a:t>
            </a:r>
            <a:r>
              <a:rPr lang="sk-SK" sz="2800" dirty="0" err="1"/>
              <a:t>your</a:t>
            </a:r>
            <a:r>
              <a:rPr lang="sk-SK" sz="2800" dirty="0"/>
              <a:t> </a:t>
            </a:r>
            <a:r>
              <a:rPr lang="sk-SK" sz="2800" dirty="0" err="1"/>
              <a:t>calibration</a:t>
            </a:r>
            <a:r>
              <a:rPr lang="sk-SK" sz="2800" dirty="0"/>
              <a:t> </a:t>
            </a:r>
            <a:r>
              <a:rPr lang="sk-SK" sz="2800" dirty="0" err="1"/>
              <a:t>line</a:t>
            </a:r>
            <a:endParaRPr lang="sk-SK" sz="2800" dirty="0"/>
          </a:p>
          <a:p>
            <a:pPr marL="457200" indent="-457200">
              <a:buFont typeface="Arial" pitchFamily="34" charset="0"/>
              <a:buChar char="•"/>
            </a:pPr>
            <a:endParaRPr lang="sk-SK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sk-SK" sz="2800" b="1" dirty="0" err="1"/>
              <a:t>Migration</a:t>
            </a:r>
            <a:r>
              <a:rPr lang="sk-SK" sz="2800" b="1" dirty="0"/>
              <a:t> rate:</a:t>
            </a:r>
            <a:r>
              <a:rPr lang="sk-SK" sz="2800" dirty="0"/>
              <a:t> 2</a:t>
            </a:r>
            <a:r>
              <a:rPr lang="sk-SK" sz="2800" b="1" dirty="0"/>
              <a:t> </a:t>
            </a:r>
            <a:r>
              <a:rPr lang="sk-SK" sz="2800" dirty="0"/>
              <a:t>cm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800" b="1" dirty="0" err="1"/>
              <a:t>Molecular</a:t>
            </a:r>
            <a:r>
              <a:rPr lang="sk-SK" sz="2800" b="1" dirty="0"/>
              <a:t> </a:t>
            </a:r>
            <a:r>
              <a:rPr lang="sk-SK" sz="2800" b="1" dirty="0" err="1"/>
              <a:t>weight</a:t>
            </a:r>
            <a:r>
              <a:rPr lang="sk-SK" sz="2800" b="1" dirty="0"/>
              <a:t>: </a:t>
            </a:r>
            <a:r>
              <a:rPr lang="sk-SK" sz="2800" dirty="0"/>
              <a:t>103 </a:t>
            </a:r>
            <a:r>
              <a:rPr lang="sk-SK" sz="2800" dirty="0" err="1"/>
              <a:t>kDa</a:t>
            </a:r>
            <a:endParaRPr lang="sk-SK" sz="2800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5A335888-3D6E-5F8E-F890-72F73EF09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077" y="365125"/>
            <a:ext cx="4425290" cy="3943395"/>
          </a:xfrm>
          <a:prstGeom prst="rect">
            <a:avLst/>
          </a:prstGeom>
        </p:spPr>
      </p:pic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B2A501FE-A990-EAEE-50A9-021FC5D631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640742"/>
              </p:ext>
            </p:extLst>
          </p:nvPr>
        </p:nvGraphicFramePr>
        <p:xfrm>
          <a:off x="4973156" y="3628713"/>
          <a:ext cx="2746921" cy="286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021684" imgH="5234782" progId="Excel.Sheet.12">
                  <p:embed/>
                </p:oleObj>
              </mc:Choice>
              <mc:Fallback>
                <p:oleObj name="Worksheet" r:id="rId3" imgW="5021684" imgH="523478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73156" y="3628713"/>
                        <a:ext cx="2746921" cy="2864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1560736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2501</TotalTime>
  <Words>757</Words>
  <Application>Microsoft Office PowerPoint</Application>
  <PresentationFormat>Širokouhlá</PresentationFormat>
  <Paragraphs>91</Paragraphs>
  <Slides>14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Motív Office</vt:lpstr>
      <vt:lpstr>Hárok Microsoft Excelu</vt:lpstr>
      <vt:lpstr>Summary of Results from  Group 11 Lactase Downstream Processing</vt:lpstr>
      <vt:lpstr>Group 11 + presentation of group members</vt:lpstr>
      <vt:lpstr>Evaluation Steps of our Experiment</vt:lpstr>
      <vt:lpstr>O-NPG-TEST of 1:10 diluted Particle Free Lysate</vt:lpstr>
      <vt:lpstr>Evaluation Steps of our Experiment</vt:lpstr>
      <vt:lpstr>ANION EXCHANGE CHROMATOGRAPHY</vt:lpstr>
      <vt:lpstr>Evaluation Steps of our Experiment</vt:lpstr>
      <vt:lpstr>SDS - PAGE</vt:lpstr>
      <vt:lpstr>Evaluation of the SDS – PAGE </vt:lpstr>
      <vt:lpstr>Evaluation Steps of our Experiment</vt:lpstr>
      <vt:lpstr>RAW MILK TEST</vt:lpstr>
      <vt:lpstr>Evaluation Steps of our Experiment</vt:lpstr>
      <vt:lpstr>EVALUATION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 of 1. experiment – starch metabolism</dc:title>
  <dc:creator>Učiteľ</dc:creator>
  <cp:lastModifiedBy>Deti</cp:lastModifiedBy>
  <cp:revision>29</cp:revision>
  <dcterms:created xsi:type="dcterms:W3CDTF">2024-01-19T12:02:57Z</dcterms:created>
  <dcterms:modified xsi:type="dcterms:W3CDTF">2026-03-26T22:38:19Z</dcterms:modified>
</cp:coreProperties>
</file>