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9" r:id="rId3"/>
    <p:sldId id="270" r:id="rId4"/>
    <p:sldId id="271" r:id="rId5"/>
    <p:sldId id="278" r:id="rId6"/>
    <p:sldId id="272" r:id="rId7"/>
    <p:sldId id="288" r:id="rId8"/>
    <p:sldId id="286" r:id="rId9"/>
    <p:sldId id="281" r:id="rId10"/>
    <p:sldId id="273" r:id="rId11"/>
    <p:sldId id="285" r:id="rId12"/>
    <p:sldId id="274" r:id="rId13"/>
    <p:sldId id="282" r:id="rId14"/>
    <p:sldId id="275" r:id="rId15"/>
    <p:sldId id="284" r:id="rId16"/>
    <p:sldId id="280" r:id="rId17"/>
    <p:sldId id="287" r:id="rId18"/>
    <p:sldId id="276" r:id="rId19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CBD592-CF9E-0B5D-02A6-BC500F1DC484}" v="566" dt="2026-03-25T21:58:48.2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utinis stilius 2 – paryškinima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vjg365-my.sharepoint.com/personal/izabele_prieskienyte_sjedu_lt/Documents/ONPG%20-Activity%20Assa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https://vjg365-my.sharepoint.com/personal/izabele_prieskienyte_sjedu_lt/Documents/Estimation%20of%20Molar%20Mas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Calibration line enzyme activities in the flow throughs or eluates 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'ONPG-Activity Assay'!$B$6</c:f>
              <c:strCache>
                <c:ptCount val="1"/>
                <c:pt idx="0">
                  <c:v>flow through - lysate 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'ONPG-Activity Assay'!$C$4:$G$4</c:f>
              <c:numCache>
                <c:formatCode>General</c:formatCode>
                <c:ptCount val="5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120</c:v>
                </c:pt>
              </c:numCache>
            </c:numRef>
          </c:xVal>
          <c:yVal>
            <c:numRef>
              <c:f>'ONPG-Activity Assay'!$C$6:$G$6</c:f>
              <c:numCache>
                <c:formatCode>General</c:formatCode>
                <c:ptCount val="5"/>
                <c:pt idx="0">
                  <c:v>0.34699999999999998</c:v>
                </c:pt>
                <c:pt idx="1">
                  <c:v>0.32300000000000001</c:v>
                </c:pt>
                <c:pt idx="2">
                  <c:v>0.31900000000000001</c:v>
                </c:pt>
                <c:pt idx="3">
                  <c:v>0.318</c:v>
                </c:pt>
                <c:pt idx="4">
                  <c:v>0.318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558-4904-B087-B393069550C9}"/>
            </c:ext>
          </c:extLst>
        </c:ser>
        <c:ser>
          <c:idx val="1"/>
          <c:order val="1"/>
          <c:tx>
            <c:strRef>
              <c:f>'ONPG-Activity Assay'!$B$8</c:f>
              <c:strCache>
                <c:ptCount val="1"/>
                <c:pt idx="0">
                  <c:v>Eluate 10 %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'ONPG-Activity Assay'!$C$4:$G$4</c:f>
              <c:numCache>
                <c:formatCode>General</c:formatCode>
                <c:ptCount val="5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120</c:v>
                </c:pt>
              </c:numCache>
            </c:numRef>
          </c:xVal>
          <c:yVal>
            <c:numRef>
              <c:f>'ONPG-Activity Assay'!$C$8:$G$8</c:f>
              <c:numCache>
                <c:formatCode>General</c:formatCode>
                <c:ptCount val="5"/>
                <c:pt idx="0">
                  <c:v>0.17799999999999999</c:v>
                </c:pt>
                <c:pt idx="1">
                  <c:v>0.17699999999999999</c:v>
                </c:pt>
                <c:pt idx="2">
                  <c:v>0.17799999999999999</c:v>
                </c:pt>
                <c:pt idx="3">
                  <c:v>0.17699999999999999</c:v>
                </c:pt>
                <c:pt idx="4">
                  <c:v>0.17899999999999999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558-4904-B087-B393069550C9}"/>
            </c:ext>
          </c:extLst>
        </c:ser>
        <c:ser>
          <c:idx val="2"/>
          <c:order val="2"/>
          <c:tx>
            <c:strRef>
              <c:f>'ONPG-Activity Assay'!$B$9</c:f>
              <c:strCache>
                <c:ptCount val="1"/>
                <c:pt idx="0">
                  <c:v>Eluate 25%</c:v>
                </c:pt>
              </c:strCache>
            </c:strRef>
          </c:tx>
          <c:spPr>
            <a:ln w="1905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'ONPG-Activity Assay'!$C$4:$G$4</c:f>
              <c:numCache>
                <c:formatCode>General</c:formatCode>
                <c:ptCount val="5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120</c:v>
                </c:pt>
              </c:numCache>
            </c:numRef>
          </c:xVal>
          <c:yVal>
            <c:numRef>
              <c:f>'ONPG-Activity Assay'!$C$9:$G$9</c:f>
              <c:numCache>
                <c:formatCode>General</c:formatCode>
                <c:ptCount val="5"/>
                <c:pt idx="0">
                  <c:v>0.30499999999999999</c:v>
                </c:pt>
                <c:pt idx="1">
                  <c:v>0.42699999999999999</c:v>
                </c:pt>
                <c:pt idx="2">
                  <c:v>0.57799999999999996</c:v>
                </c:pt>
                <c:pt idx="3">
                  <c:v>0.746</c:v>
                </c:pt>
                <c:pt idx="4">
                  <c:v>0.91700000000000004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558-4904-B087-B393069550C9}"/>
            </c:ext>
          </c:extLst>
        </c:ser>
        <c:ser>
          <c:idx val="3"/>
          <c:order val="3"/>
          <c:tx>
            <c:strRef>
              <c:f>'ONPG-Activity Assay'!$B$10</c:f>
              <c:strCache>
                <c:ptCount val="1"/>
                <c:pt idx="0">
                  <c:v>Eluate 100%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'ONPG-Activity Assay'!$C$4:$G$4</c:f>
              <c:numCache>
                <c:formatCode>General</c:formatCode>
                <c:ptCount val="5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120</c:v>
                </c:pt>
              </c:numCache>
            </c:numRef>
          </c:xVal>
          <c:yVal>
            <c:numRef>
              <c:f>'ONPG-Activity Assay'!$C$10:$G$10</c:f>
              <c:numCache>
                <c:formatCode>General</c:formatCode>
                <c:ptCount val="5"/>
                <c:pt idx="0">
                  <c:v>0.16400000000000001</c:v>
                </c:pt>
                <c:pt idx="1">
                  <c:v>0.16600000000000001</c:v>
                </c:pt>
                <c:pt idx="2">
                  <c:v>0.16600000000000001</c:v>
                </c:pt>
                <c:pt idx="3">
                  <c:v>0.16700000000000001</c:v>
                </c:pt>
                <c:pt idx="4">
                  <c:v>0.16800000000000001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E558-4904-B087-B393069550C9}"/>
            </c:ext>
          </c:extLst>
        </c:ser>
        <c:ser>
          <c:idx val="4"/>
          <c:order val="4"/>
          <c:tx>
            <c:strRef>
              <c:f>'ONPG-Activity Assay'!$B$5</c:f>
              <c:strCache>
                <c:ptCount val="1"/>
                <c:pt idx="0">
                  <c:v>flow through - equilibration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'ONPG-Activity Assay'!$C$4:$G$4</c:f>
              <c:numCache>
                <c:formatCode>General</c:formatCode>
                <c:ptCount val="5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120</c:v>
                </c:pt>
              </c:numCache>
            </c:numRef>
          </c:xVal>
          <c:yVal>
            <c:numRef>
              <c:f>'ONPG-Activity Assay'!$C$5:$G$5</c:f>
              <c:numCache>
                <c:formatCode>General</c:formatCode>
                <c:ptCount val="5"/>
                <c:pt idx="0">
                  <c:v>0.17899999999999999</c:v>
                </c:pt>
                <c:pt idx="1">
                  <c:v>0.18099999999999999</c:v>
                </c:pt>
                <c:pt idx="2">
                  <c:v>0.183</c:v>
                </c:pt>
                <c:pt idx="3">
                  <c:v>0.18099999999999999</c:v>
                </c:pt>
                <c:pt idx="4">
                  <c:v>0.18099999999999999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E558-4904-B087-B393069550C9}"/>
            </c:ext>
          </c:extLst>
        </c:ser>
        <c:ser>
          <c:idx val="5"/>
          <c:order val="5"/>
          <c:tx>
            <c:strRef>
              <c:f>'ONPG-Activity Assay'!$B$7</c:f>
              <c:strCache>
                <c:ptCount val="1"/>
                <c:pt idx="0">
                  <c:v>washing step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'ONPG-Activity Assay'!$C$4:$G$4</c:f>
              <c:numCache>
                <c:formatCode>General</c:formatCode>
                <c:ptCount val="5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120</c:v>
                </c:pt>
              </c:numCache>
            </c:numRef>
          </c:xVal>
          <c:yVal>
            <c:numRef>
              <c:f>'ONPG-Activity Assay'!$C$7:$G$7</c:f>
              <c:numCache>
                <c:formatCode>General</c:formatCode>
                <c:ptCount val="5"/>
                <c:pt idx="0">
                  <c:v>0.159</c:v>
                </c:pt>
                <c:pt idx="1">
                  <c:v>0.159</c:v>
                </c:pt>
                <c:pt idx="2">
                  <c:v>0.16</c:v>
                </c:pt>
                <c:pt idx="3">
                  <c:v>0.16</c:v>
                </c:pt>
                <c:pt idx="4">
                  <c:v>0.16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E558-4904-B087-B393069550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264896"/>
        <c:axId val="21940416"/>
      </c:scatterChart>
      <c:valAx>
        <c:axId val="262648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time</a:t>
                </a:r>
                <a:r>
                  <a:rPr lang="fr-FR" baseline="0"/>
                  <a:t> (in</a:t>
                </a:r>
                <a:r>
                  <a:rPr lang="cs-CZ" baseline="0"/>
                  <a:t> sec</a:t>
                </a:r>
                <a:r>
                  <a:rPr lang="fr-FR" baseline="0"/>
                  <a:t>)</a:t>
                </a:r>
                <a:endParaRPr lang="fr-FR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1940416"/>
        <c:crosses val="autoZero"/>
        <c:crossBetween val="midCat"/>
      </c:valAx>
      <c:valAx>
        <c:axId val="21940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E</a:t>
                </a:r>
                <a:r>
                  <a:rPr lang="fr-FR" baseline="0"/>
                  <a:t> (410 nm)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62648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275530864764354"/>
          <c:y val="3.6180270149158186E-2"/>
          <c:w val="0.81657988966719308"/>
          <c:h val="0.83392226148409898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trendline>
            <c:spPr>
              <a:ln w="25400">
                <a:solidFill>
                  <a:srgbClr val="000000"/>
                </a:solidFill>
                <a:prstDash val="solid"/>
              </a:ln>
            </c:spPr>
            <c:trendlineType val="exp"/>
            <c:dispRSqr val="0"/>
            <c:dispEq val="0"/>
          </c:trendline>
          <c:xVal>
            <c:numRef>
              <c:f>'Estimation of Molar Mass'!$B$6:$B$15</c:f>
              <c:numCache>
                <c:formatCode>0.0</c:formatCode>
                <c:ptCount val="10"/>
                <c:pt idx="0">
                  <c:v>1</c:v>
                </c:pt>
                <c:pt idx="1">
                  <c:v>1.6</c:v>
                </c:pt>
                <c:pt idx="2">
                  <c:v>2</c:v>
                </c:pt>
                <c:pt idx="3">
                  <c:v>2.2999999999999998</c:v>
                </c:pt>
                <c:pt idx="4">
                  <c:v>2.9</c:v>
                </c:pt>
                <c:pt idx="5">
                  <c:v>3.3</c:v>
                </c:pt>
                <c:pt idx="6">
                  <c:v>3.8</c:v>
                </c:pt>
                <c:pt idx="7">
                  <c:v>4</c:v>
                </c:pt>
                <c:pt idx="8">
                  <c:v>4.3</c:v>
                </c:pt>
                <c:pt idx="9">
                  <c:v>4.4000000000000004</c:v>
                </c:pt>
              </c:numCache>
            </c:numRef>
          </c:xVal>
          <c:yVal>
            <c:numRef>
              <c:f>'Estimation of Molar Mass'!$C$6:$C$15</c:f>
              <c:numCache>
                <c:formatCode>General</c:formatCode>
                <c:ptCount val="10"/>
                <c:pt idx="0">
                  <c:v>250</c:v>
                </c:pt>
                <c:pt idx="1">
                  <c:v>150</c:v>
                </c:pt>
                <c:pt idx="2">
                  <c:v>100</c:v>
                </c:pt>
                <c:pt idx="3">
                  <c:v>75</c:v>
                </c:pt>
                <c:pt idx="4">
                  <c:v>50</c:v>
                </c:pt>
                <c:pt idx="5">
                  <c:v>37</c:v>
                </c:pt>
                <c:pt idx="6">
                  <c:v>25</c:v>
                </c:pt>
                <c:pt idx="7">
                  <c:v>20</c:v>
                </c:pt>
                <c:pt idx="8">
                  <c:v>15</c:v>
                </c:pt>
                <c:pt idx="9">
                  <c:v>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C10-4F0B-B510-A9036A2A77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7526431"/>
        <c:axId val="1"/>
      </c:scatterChart>
      <c:valAx>
        <c:axId val="777526431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rPr lang="en-US"/>
                  <a:t>migration rate in cm</a:t>
                </a:r>
              </a:p>
            </c:rich>
          </c:tx>
          <c:layout>
            <c:manualLayout>
              <c:xMode val="edge"/>
              <c:yMode val="edge"/>
              <c:x val="0.45149990397541773"/>
              <c:y val="0.92756186726659173"/>
            </c:manualLayout>
          </c:layout>
          <c:overlay val="0"/>
          <c:spPr>
            <a:noFill/>
            <a:ln w="25400">
              <a:noFill/>
            </a:ln>
          </c:spPr>
        </c:title>
        <c:numFmt formatCode="0.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endParaRPr lang="en-US"/>
          </a:p>
        </c:txPr>
        <c:crossAx val="1"/>
        <c:crossesAt val="1"/>
        <c:crossBetween val="midCat"/>
      </c:valAx>
      <c:valAx>
        <c:axId val="1"/>
        <c:scaling>
          <c:logBase val="10"/>
          <c:orientation val="minMax"/>
          <c:min val="1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rPr lang="en-US"/>
                  <a:t>molar Mass in kD </a:t>
                </a:r>
              </a:p>
            </c:rich>
          </c:tx>
          <c:layout>
            <c:manualLayout>
              <c:xMode val="edge"/>
              <c:yMode val="edge"/>
              <c:x val="6.1728442481275202E-2"/>
              <c:y val="0.34628965129358835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endParaRPr lang="en-US"/>
          </a:p>
        </c:txPr>
        <c:crossAx val="777526431"/>
        <c:crosses val="autoZero"/>
        <c:crossBetween val="midCat"/>
        <c:majorUnit val="10"/>
        <c:minorUnit val="10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Verdana"/>
          <a:ea typeface="Verdana"/>
          <a:cs typeface="Verdana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659662-D438-F60A-0708-5876F9D719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7F1351A-E0C4-2338-B7F9-7F2858A0D5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5D96B97-22A5-3386-C8EA-A79731C9D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DF9F9-1DCA-4FC1-A67C-47280118E555}" type="datetimeFigureOut">
              <a:rPr lang="sk-SK" smtClean="0"/>
              <a:t>26. 3. 2026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0F24C2C-7010-8127-E326-CE34C125B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E55B7DC-B08A-172C-6C57-67A49D714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87AA-2DCF-43A9-ADF6-616C943B28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93932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ECD9B5-2111-828F-FFD4-A582C611A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EA6DC3AD-6FE1-38F3-C2C6-AA68C96B25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F188DB0-E2F8-1632-72C5-1304BE2F7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DF9F9-1DCA-4FC1-A67C-47280118E555}" type="datetimeFigureOut">
              <a:rPr lang="sk-SK" smtClean="0"/>
              <a:t>26. 3. 2026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58CC06A-CA89-4E55-ADB5-50ADDD7AF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9042C33-8523-C825-9244-26C3F8778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87AA-2DCF-43A9-ADF6-616C943B28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9368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DDE46922-8E9F-3B1F-1214-6044E16957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E56B67E7-17C3-E64A-AC2C-6994F7D5FE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4FA8054-4163-2C98-CB06-6059E8E18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DF9F9-1DCA-4FC1-A67C-47280118E555}" type="datetimeFigureOut">
              <a:rPr lang="sk-SK" smtClean="0"/>
              <a:t>26. 3. 2026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2BE2A851-3F32-6026-3400-3AE97A18B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404C11D-7F62-477C-9636-588562185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87AA-2DCF-43A9-ADF6-616C943B28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6741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633B98-F4D4-831C-D636-85F2576DA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A5DEAAA-72F7-5D89-A7E9-3AC4F4A12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FCDA320-4D5E-A81D-E02B-96B62FDEE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DF9F9-1DCA-4FC1-A67C-47280118E555}" type="datetimeFigureOut">
              <a:rPr lang="sk-SK" smtClean="0"/>
              <a:t>26. 3. 2026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A0FE1C7-8AB2-72AC-3AC0-AB81E8B5E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BE890BD-E694-E573-C8D8-37D2927F1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87AA-2DCF-43A9-ADF6-616C943B28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65674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99A257-69E0-B66E-B802-AE6D0F47E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A693638-F25A-6C06-BDF0-3EE2FFAF6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943D7BA-38C2-D1AC-78E2-A7030BEBC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DF9F9-1DCA-4FC1-A67C-47280118E555}" type="datetimeFigureOut">
              <a:rPr lang="sk-SK" smtClean="0"/>
              <a:t>26. 3. 2026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1094413-EB3E-BD23-5E87-4B652BE5D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CB41B0A-E423-7BF3-D91C-68491E770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87AA-2DCF-43A9-ADF6-616C943B28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48312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4ACC68-3B4B-DD93-4BC6-68A325191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757EE97-EE0F-44D9-5820-F10208F4A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2CB2F875-FAC9-C887-3BDD-2F74593101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EC37A898-76D7-2594-B757-B99E9FC60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DF9F9-1DCA-4FC1-A67C-47280118E555}" type="datetimeFigureOut">
              <a:rPr lang="sk-SK" smtClean="0"/>
              <a:t>26. 3. 2026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9C4B311-EB67-093D-E6CC-DA3E91B3A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D24446BA-97FD-A1E4-DEBE-7F12BE8DB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87AA-2DCF-43A9-ADF6-616C943B28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10072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6C8A67-E882-E249-43D9-4459887DF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93A66D2-F945-E1EA-5003-EBEAF3DBD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7198EEDD-6EF2-EE0A-A804-88AA667E0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C843712-B3F9-8177-BE22-D0256BAB29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77870058-4602-453A-9477-C3F73A6DAE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40EC69A2-183F-42E6-4938-3FF060616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DF9F9-1DCA-4FC1-A67C-47280118E555}" type="datetimeFigureOut">
              <a:rPr lang="sk-SK" smtClean="0"/>
              <a:t>26. 3. 2026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DA6012A0-24A7-E8DC-5E6D-1B1C94C36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00573FED-4694-E102-E78C-908FA25B4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87AA-2DCF-43A9-ADF6-616C943B28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66350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718D63-C229-AFA2-4A71-BD4FD1BA0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E39F92C2-814A-C52A-A041-E74759BCB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DF9F9-1DCA-4FC1-A67C-47280118E555}" type="datetimeFigureOut">
              <a:rPr lang="sk-SK" smtClean="0"/>
              <a:t>26. 3. 2026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9073FEC5-6977-3E7E-4B01-351597977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AD600579-54C0-A5DD-0AFA-FC47D9041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87AA-2DCF-43A9-ADF6-616C943B28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41727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076489F4-2E81-1C17-0E1E-3BA9BC090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DF9F9-1DCA-4FC1-A67C-47280118E555}" type="datetimeFigureOut">
              <a:rPr lang="sk-SK" smtClean="0"/>
              <a:t>26. 3. 2026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40FA73BB-AE8E-08C5-7396-937ED388D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9393275D-1580-71F2-D89A-1B09059DB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87AA-2DCF-43A9-ADF6-616C943B28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52026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EC96C9-8D0F-4BC4-200D-DBE9D70A0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19FF9EE-3B99-2645-DD65-BD39720D8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AF59ABF-C5EF-0363-C9FD-E14F3D178C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27454DFA-FB63-4CC0-3DA5-07A1C34BC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DF9F9-1DCA-4FC1-A67C-47280118E555}" type="datetimeFigureOut">
              <a:rPr lang="sk-SK" smtClean="0"/>
              <a:t>26. 3. 2026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2C37CBD0-15D3-2152-D7EB-689403E1B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16EBA7F6-AD33-FFC2-7D83-FDD4B2CED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87AA-2DCF-43A9-ADF6-616C943B28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45067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F945B1-280C-B36C-325C-9D606DEA8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257767A9-5B87-D3B9-ED7C-6FC47F0B5F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3B2B73C-0E77-8C19-AB67-A0C7054ABC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E09046E5-8E6E-D419-BCAC-6C5CC9496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DF9F9-1DCA-4FC1-A67C-47280118E555}" type="datetimeFigureOut">
              <a:rPr lang="sk-SK" smtClean="0"/>
              <a:t>26. 3. 2026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1B18CC69-EDE0-6123-EBA1-B7CE27855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F8753206-CE27-93A4-7F66-C7B883E8D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87AA-2DCF-43A9-ADF6-616C943B28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78505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1AEDB1F9-328C-809D-CC5C-40EC2C06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3139836-F1F9-2BE2-3A98-6F4C5419F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4EDCB50-E407-A7C3-304B-3D3E0E59A9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DF9F9-1DCA-4FC1-A67C-47280118E555}" type="datetimeFigureOut">
              <a:rPr lang="sk-SK" smtClean="0"/>
              <a:t>26. 3. 2026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49B29B6-DFAA-6A32-E1C0-C794E8A53B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F625457-7BC5-23B5-519F-997068A44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187AA-2DCF-43A9-ADF6-616C943B28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13637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80DABA-CA52-889C-D94F-24D235EEA7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8386" y="157210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sk-SK" b="1"/>
              <a:t>Summary of Results from </a:t>
            </a:r>
            <a:br>
              <a:rPr lang="sk-SK" b="1"/>
            </a:br>
            <a:r>
              <a:rPr lang="sk-SK" b="1"/>
              <a:t>Group 10</a:t>
            </a:r>
            <a:br>
              <a:rPr lang="sk-SK" b="1"/>
            </a:br>
            <a:r>
              <a:rPr lang="sk-SK" b="1"/>
              <a:t>Lactase Downstream Processing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A89C2A8-DEB0-BC76-08B8-601137E65D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2425" y="4227071"/>
            <a:ext cx="9144000" cy="1655762"/>
          </a:xfrm>
        </p:spPr>
        <p:txBody>
          <a:bodyPr>
            <a:normAutofit/>
          </a:bodyPr>
          <a:lstStyle/>
          <a:p>
            <a:r>
              <a:rPr lang="sk-SK" sz="3600" err="1"/>
              <a:t>Evreux</a:t>
            </a:r>
            <a:r>
              <a:rPr lang="sk-SK" sz="3600"/>
              <a:t> 23. – 27.03.2026</a:t>
            </a:r>
          </a:p>
        </p:txBody>
      </p:sp>
    </p:spTree>
    <p:extLst>
      <p:ext uri="{BB962C8B-B14F-4D97-AF65-F5344CB8AC3E}">
        <p14:creationId xmlns:p14="http://schemas.microsoft.com/office/powerpoint/2010/main" val="1585583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/>
              <a:t>SDS - PAGE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798995" y="1541846"/>
            <a:ext cx="10515600" cy="498597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k-SK" b="1" dirty="0"/>
              <a:t>MARKER</a:t>
            </a:r>
          </a:p>
          <a:p>
            <a:pPr marL="0" indent="0">
              <a:buNone/>
            </a:pPr>
            <a:r>
              <a:rPr lang="sk-SK" b="1" dirty="0"/>
              <a:t>S1: </a:t>
            </a:r>
            <a:r>
              <a:rPr lang="sk-SK" dirty="0"/>
              <a:t>lysate (dilution factor 10)</a:t>
            </a:r>
          </a:p>
          <a:p>
            <a:pPr marL="0" indent="0">
              <a:buNone/>
            </a:pPr>
            <a:r>
              <a:rPr lang="sk-SK" b="1" dirty="0"/>
              <a:t>S2: </a:t>
            </a:r>
            <a:r>
              <a:rPr lang="sk-SK" dirty="0"/>
              <a:t>loading flow through</a:t>
            </a:r>
          </a:p>
          <a:p>
            <a:pPr marL="0" indent="0">
              <a:buNone/>
            </a:pPr>
            <a:r>
              <a:rPr lang="sk-SK" b="1" dirty="0"/>
              <a:t>S3: </a:t>
            </a:r>
            <a:r>
              <a:rPr lang="sk-SK" dirty="0"/>
              <a:t>washing step</a:t>
            </a:r>
          </a:p>
          <a:p>
            <a:pPr marL="0" indent="0">
              <a:buNone/>
            </a:pPr>
            <a:r>
              <a:rPr lang="sk-SK" b="1" dirty="0"/>
              <a:t>S4: </a:t>
            </a:r>
            <a:r>
              <a:rPr lang="sk-SK" dirty="0"/>
              <a:t>eluate 10%</a:t>
            </a:r>
          </a:p>
          <a:p>
            <a:pPr marL="0" indent="0">
              <a:buNone/>
            </a:pPr>
            <a:r>
              <a:rPr lang="sk-SK" b="1" dirty="0"/>
              <a:t>S5: </a:t>
            </a:r>
            <a:r>
              <a:rPr lang="sk-SK" dirty="0"/>
              <a:t>eluate 25%</a:t>
            </a:r>
          </a:p>
          <a:p>
            <a:pPr marL="0" indent="0">
              <a:buNone/>
            </a:pPr>
            <a:r>
              <a:rPr lang="sk-SK" b="1" dirty="0"/>
              <a:t>S6: </a:t>
            </a:r>
            <a:r>
              <a:rPr lang="sk-SK" dirty="0"/>
              <a:t>eluate 100%</a:t>
            </a:r>
          </a:p>
          <a:p>
            <a:r>
              <a:rPr lang="lt-LT" dirty="0"/>
              <a:t>11</a:t>
            </a:r>
            <a:r>
              <a:rPr lang="sk-SK" dirty="0"/>
              <a:t> bands are in the mixture</a:t>
            </a:r>
            <a:br>
              <a:rPr lang="sk-SK" dirty="0"/>
            </a:br>
            <a:r>
              <a:rPr lang="sk-SK" dirty="0"/>
              <a:t>containing lactase</a:t>
            </a:r>
            <a:r>
              <a:rPr lang="lt-LT" dirty="0"/>
              <a:t> (S5) </a:t>
            </a:r>
            <a:endParaRPr lang="sk-SK" dirty="0"/>
          </a:p>
          <a:p>
            <a:r>
              <a:rPr lang="sk-SK" b="1" dirty="0"/>
              <a:t>Conclusion: </a:t>
            </a:r>
            <a:r>
              <a:rPr lang="sk-SK" dirty="0"/>
              <a:t>by AEXC we reduced the</a:t>
            </a:r>
            <a:br>
              <a:rPr lang="sk-SK" dirty="0"/>
            </a:br>
            <a:r>
              <a:rPr lang="sk-SK" dirty="0"/>
              <a:t>number of proteins in our sample to </a:t>
            </a:r>
            <a:br>
              <a:rPr lang="sk-SK" dirty="0"/>
            </a:br>
            <a:r>
              <a:rPr lang="lt-LT" dirty="0"/>
              <a:t>11 </a:t>
            </a:r>
            <a:r>
              <a:rPr lang="sk-SK" dirty="0"/>
              <a:t>no. of proteins (starting with 3000)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4" name="Paveikslėlis 3" descr="Paveikslėlis, kuriame yra Vaikų piešiniai, dažai, žydra spalva, tapymas&#10;&#10;Dirbtinio intelekto sugeneruotas turinys gali būti neteisingas.">
            <a:extLst>
              <a:ext uri="{FF2B5EF4-FFF2-40B4-BE49-F238E27FC236}">
                <a16:creationId xmlns:a16="http://schemas.microsoft.com/office/drawing/2014/main" id="{DCB818E4-AA1C-C8C9-76AD-5AC5797A59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596" t="26979" r="4576" b="37473"/>
          <a:stretch>
            <a:fillRect/>
          </a:stretch>
        </p:blipFill>
        <p:spPr>
          <a:xfrm rot="16200000">
            <a:off x="5772676" y="1137159"/>
            <a:ext cx="6533893" cy="4586030"/>
          </a:xfrm>
          <a:prstGeom prst="rect">
            <a:avLst/>
          </a:prstGeom>
        </p:spPr>
      </p:pic>
      <p:sp>
        <p:nvSpPr>
          <p:cNvPr id="6" name="Stačiakampis 5">
            <a:extLst>
              <a:ext uri="{FF2B5EF4-FFF2-40B4-BE49-F238E27FC236}">
                <a16:creationId xmlns:a16="http://schemas.microsoft.com/office/drawing/2014/main" id="{78732FD6-3C95-8B56-65A8-E8E831D15B8E}"/>
              </a:ext>
            </a:extLst>
          </p:cNvPr>
          <p:cNvSpPr/>
          <p:nvPr/>
        </p:nvSpPr>
        <p:spPr>
          <a:xfrm>
            <a:off x="9920318" y="5543264"/>
            <a:ext cx="324526" cy="5655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>
                <a:ea typeface="Calibri"/>
                <a:cs typeface="Calibri"/>
              </a:rPr>
              <a:t>S1</a:t>
            </a:r>
            <a:endParaRPr lang="lt-LT"/>
          </a:p>
        </p:txBody>
      </p:sp>
      <p:sp>
        <p:nvSpPr>
          <p:cNvPr id="7" name="Stačiakampis 6">
            <a:extLst>
              <a:ext uri="{FF2B5EF4-FFF2-40B4-BE49-F238E27FC236}">
                <a16:creationId xmlns:a16="http://schemas.microsoft.com/office/drawing/2014/main" id="{E3F40691-8E0A-E8DC-5D93-19A8465B4ECB}"/>
              </a:ext>
            </a:extLst>
          </p:cNvPr>
          <p:cNvSpPr/>
          <p:nvPr/>
        </p:nvSpPr>
        <p:spPr>
          <a:xfrm>
            <a:off x="9354421" y="5509648"/>
            <a:ext cx="313321" cy="57674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lt-LT">
                <a:ea typeface="Calibri"/>
                <a:cs typeface="Calibri"/>
              </a:rPr>
              <a:t>S2</a:t>
            </a:r>
            <a:endParaRPr lang="lt-LT"/>
          </a:p>
        </p:txBody>
      </p:sp>
      <p:sp>
        <p:nvSpPr>
          <p:cNvPr id="8" name="Stačiakampis 7">
            <a:extLst>
              <a:ext uri="{FF2B5EF4-FFF2-40B4-BE49-F238E27FC236}">
                <a16:creationId xmlns:a16="http://schemas.microsoft.com/office/drawing/2014/main" id="{AC239C5F-54E4-3058-D47E-43C8B477797D}"/>
              </a:ext>
            </a:extLst>
          </p:cNvPr>
          <p:cNvSpPr/>
          <p:nvPr/>
        </p:nvSpPr>
        <p:spPr>
          <a:xfrm>
            <a:off x="8743701" y="5520854"/>
            <a:ext cx="302115" cy="58795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lt-LT">
                <a:ea typeface="Calibri"/>
                <a:cs typeface="Calibri"/>
              </a:rPr>
              <a:t>S3</a:t>
            </a:r>
            <a:endParaRPr lang="lt-LT"/>
          </a:p>
        </p:txBody>
      </p:sp>
      <p:sp>
        <p:nvSpPr>
          <p:cNvPr id="10" name="Stačiakampis 9">
            <a:extLst>
              <a:ext uri="{FF2B5EF4-FFF2-40B4-BE49-F238E27FC236}">
                <a16:creationId xmlns:a16="http://schemas.microsoft.com/office/drawing/2014/main" id="{7BABC2C2-4FA6-09C1-CDF8-2603BF28AF6F}"/>
              </a:ext>
            </a:extLst>
          </p:cNvPr>
          <p:cNvSpPr/>
          <p:nvPr/>
        </p:nvSpPr>
        <p:spPr>
          <a:xfrm>
            <a:off x="8295466" y="5509650"/>
            <a:ext cx="302113" cy="59915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lt-LT">
                <a:ea typeface="Calibri"/>
                <a:cs typeface="Calibri"/>
              </a:rPr>
              <a:t>S4</a:t>
            </a:r>
            <a:endParaRPr lang="lt-LT"/>
          </a:p>
        </p:txBody>
      </p:sp>
      <p:sp>
        <p:nvSpPr>
          <p:cNvPr id="11" name="Stačiakampis 10">
            <a:extLst>
              <a:ext uri="{FF2B5EF4-FFF2-40B4-BE49-F238E27FC236}">
                <a16:creationId xmlns:a16="http://schemas.microsoft.com/office/drawing/2014/main" id="{E1A7622A-7A8B-2B17-77C8-BC77ADFA0885}"/>
              </a:ext>
            </a:extLst>
          </p:cNvPr>
          <p:cNvSpPr/>
          <p:nvPr/>
        </p:nvSpPr>
        <p:spPr>
          <a:xfrm>
            <a:off x="7662333" y="5509649"/>
            <a:ext cx="313320" cy="59915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lt-LT">
                <a:ea typeface="Calibri"/>
                <a:cs typeface="Calibri"/>
              </a:rPr>
              <a:t>S5</a:t>
            </a:r>
            <a:endParaRPr lang="lt-LT"/>
          </a:p>
        </p:txBody>
      </p:sp>
      <p:sp>
        <p:nvSpPr>
          <p:cNvPr id="12" name="Stačiakampis 11">
            <a:extLst>
              <a:ext uri="{FF2B5EF4-FFF2-40B4-BE49-F238E27FC236}">
                <a16:creationId xmlns:a16="http://schemas.microsoft.com/office/drawing/2014/main" id="{8C4637E6-9298-7A52-6CE5-FEF39EB3747C}"/>
              </a:ext>
            </a:extLst>
          </p:cNvPr>
          <p:cNvSpPr/>
          <p:nvPr/>
        </p:nvSpPr>
        <p:spPr>
          <a:xfrm>
            <a:off x="6984377" y="5509646"/>
            <a:ext cx="324526" cy="5655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lt-LT">
                <a:ea typeface="Calibri"/>
                <a:cs typeface="Calibri"/>
              </a:rPr>
              <a:t>S6</a:t>
            </a:r>
            <a:endParaRPr lang="lt-LT"/>
          </a:p>
        </p:txBody>
      </p:sp>
      <p:sp>
        <p:nvSpPr>
          <p:cNvPr id="13" name="Stačiakampis 12">
            <a:extLst>
              <a:ext uri="{FF2B5EF4-FFF2-40B4-BE49-F238E27FC236}">
                <a16:creationId xmlns:a16="http://schemas.microsoft.com/office/drawing/2014/main" id="{03A5472C-BCFB-B8CF-76F1-37905573D338}"/>
              </a:ext>
            </a:extLst>
          </p:cNvPr>
          <p:cNvSpPr/>
          <p:nvPr/>
        </p:nvSpPr>
        <p:spPr>
          <a:xfrm>
            <a:off x="10441391" y="5543264"/>
            <a:ext cx="324526" cy="5655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lt-LT">
                <a:ea typeface="Calibri"/>
                <a:cs typeface="Calibri"/>
              </a:rPr>
              <a:t>M</a:t>
            </a:r>
            <a:endParaRPr lang="lt-LT"/>
          </a:p>
        </p:txBody>
      </p:sp>
      <p:sp>
        <p:nvSpPr>
          <p:cNvPr id="14" name="Rodyklė: kairėn 13">
            <a:extLst>
              <a:ext uri="{FF2B5EF4-FFF2-40B4-BE49-F238E27FC236}">
                <a16:creationId xmlns:a16="http://schemas.microsoft.com/office/drawing/2014/main" id="{1D9F699D-2553-FE45-5964-F914772331E8}"/>
              </a:ext>
            </a:extLst>
          </p:cNvPr>
          <p:cNvSpPr/>
          <p:nvPr/>
        </p:nvSpPr>
        <p:spPr>
          <a:xfrm>
            <a:off x="10884290" y="5319147"/>
            <a:ext cx="493504" cy="22038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>
              <a:ea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E2E8C0-FF0C-9DC1-7D8E-B721A96E9998}"/>
              </a:ext>
            </a:extLst>
          </p:cNvPr>
          <p:cNvSpPr txBox="1"/>
          <p:nvPr/>
        </p:nvSpPr>
        <p:spPr>
          <a:xfrm>
            <a:off x="11377883" y="5203797"/>
            <a:ext cx="62681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lt-LT" sz="2400" b="1">
                <a:ea typeface="Calibri"/>
                <a:cs typeface="Calibri"/>
              </a:rPr>
              <a:t>10 </a:t>
            </a:r>
            <a:endParaRPr lang="lt-LT" sz="2400" b="1"/>
          </a:p>
        </p:txBody>
      </p:sp>
      <p:sp>
        <p:nvSpPr>
          <p:cNvPr id="17" name="Rodyklė: kairėn 16">
            <a:extLst>
              <a:ext uri="{FF2B5EF4-FFF2-40B4-BE49-F238E27FC236}">
                <a16:creationId xmlns:a16="http://schemas.microsoft.com/office/drawing/2014/main" id="{6F410AB2-4E0B-F51D-A4BC-D280A46DAB4F}"/>
              </a:ext>
            </a:extLst>
          </p:cNvPr>
          <p:cNvSpPr/>
          <p:nvPr/>
        </p:nvSpPr>
        <p:spPr>
          <a:xfrm>
            <a:off x="10884290" y="4898926"/>
            <a:ext cx="493504" cy="22038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>
              <a:ea typeface="Calibri"/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7FE929-0442-DD8F-B9A1-D426831B682C}"/>
              </a:ext>
            </a:extLst>
          </p:cNvPr>
          <p:cNvSpPr txBox="1"/>
          <p:nvPr/>
        </p:nvSpPr>
        <p:spPr>
          <a:xfrm>
            <a:off x="11338662" y="4783576"/>
            <a:ext cx="62681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lt-LT" sz="2400" b="1">
                <a:ea typeface="Calibri"/>
                <a:cs typeface="Calibri"/>
              </a:rPr>
              <a:t>20 </a:t>
            </a:r>
            <a:endParaRPr lang="lt-LT" sz="2400" b="1"/>
          </a:p>
        </p:txBody>
      </p:sp>
      <p:sp>
        <p:nvSpPr>
          <p:cNvPr id="19" name="Rodyklė: kairėn 18">
            <a:extLst>
              <a:ext uri="{FF2B5EF4-FFF2-40B4-BE49-F238E27FC236}">
                <a16:creationId xmlns:a16="http://schemas.microsoft.com/office/drawing/2014/main" id="{CD7793AD-FB93-78BE-46A2-FF5790B542C3}"/>
              </a:ext>
            </a:extLst>
          </p:cNvPr>
          <p:cNvSpPr/>
          <p:nvPr/>
        </p:nvSpPr>
        <p:spPr>
          <a:xfrm>
            <a:off x="10884290" y="4282602"/>
            <a:ext cx="493504" cy="22038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>
              <a:ea typeface="Calibri"/>
              <a:cs typeface="Calibri"/>
            </a:endParaRPr>
          </a:p>
        </p:txBody>
      </p:sp>
      <p:sp>
        <p:nvSpPr>
          <p:cNvPr id="20" name="Rodyklė: kairėn 19">
            <a:extLst>
              <a:ext uri="{FF2B5EF4-FFF2-40B4-BE49-F238E27FC236}">
                <a16:creationId xmlns:a16="http://schemas.microsoft.com/office/drawing/2014/main" id="{E1752FBD-6980-B5D2-2D4F-3B825210B3F9}"/>
              </a:ext>
            </a:extLst>
          </p:cNvPr>
          <p:cNvSpPr/>
          <p:nvPr/>
        </p:nvSpPr>
        <p:spPr>
          <a:xfrm>
            <a:off x="10884290" y="3811955"/>
            <a:ext cx="493504" cy="22038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>
              <a:ea typeface="Calibri"/>
              <a:cs typeface="Calibri"/>
            </a:endParaRPr>
          </a:p>
        </p:txBody>
      </p:sp>
      <p:sp>
        <p:nvSpPr>
          <p:cNvPr id="21" name="Rodyklė: kairėn 20">
            <a:extLst>
              <a:ext uri="{FF2B5EF4-FFF2-40B4-BE49-F238E27FC236}">
                <a16:creationId xmlns:a16="http://schemas.microsoft.com/office/drawing/2014/main" id="{7C2614F2-7FEB-55C1-0437-433DE3BCDADB}"/>
              </a:ext>
            </a:extLst>
          </p:cNvPr>
          <p:cNvSpPr/>
          <p:nvPr/>
        </p:nvSpPr>
        <p:spPr>
          <a:xfrm>
            <a:off x="10884290" y="3318897"/>
            <a:ext cx="493504" cy="22038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>
              <a:ea typeface="Calibri"/>
              <a:cs typeface="Calibri"/>
            </a:endParaRPr>
          </a:p>
        </p:txBody>
      </p:sp>
      <p:sp>
        <p:nvSpPr>
          <p:cNvPr id="22" name="Rodyklė: kairėn 21">
            <a:extLst>
              <a:ext uri="{FF2B5EF4-FFF2-40B4-BE49-F238E27FC236}">
                <a16:creationId xmlns:a16="http://schemas.microsoft.com/office/drawing/2014/main" id="{572A8EEE-C776-9E09-910B-CA18F597E935}"/>
              </a:ext>
            </a:extLst>
          </p:cNvPr>
          <p:cNvSpPr/>
          <p:nvPr/>
        </p:nvSpPr>
        <p:spPr>
          <a:xfrm>
            <a:off x="10850672" y="2035823"/>
            <a:ext cx="493504" cy="22038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>
              <a:ea typeface="Calibri"/>
              <a:cs typeface="Calibri"/>
            </a:endParaRPr>
          </a:p>
        </p:txBody>
      </p:sp>
      <p:sp>
        <p:nvSpPr>
          <p:cNvPr id="23" name="Rodyklė: kairėn 22">
            <a:extLst>
              <a:ext uri="{FF2B5EF4-FFF2-40B4-BE49-F238E27FC236}">
                <a16:creationId xmlns:a16="http://schemas.microsoft.com/office/drawing/2014/main" id="{D8D97F28-4C83-4CF3-5ED1-C7312BF1B3DE}"/>
              </a:ext>
            </a:extLst>
          </p:cNvPr>
          <p:cNvSpPr/>
          <p:nvPr/>
        </p:nvSpPr>
        <p:spPr>
          <a:xfrm>
            <a:off x="10884290" y="2556896"/>
            <a:ext cx="493504" cy="22038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>
              <a:ea typeface="Calibri"/>
              <a:cs typeface="Calibri"/>
            </a:endParaRPr>
          </a:p>
        </p:txBody>
      </p:sp>
      <p:sp>
        <p:nvSpPr>
          <p:cNvPr id="24" name="Rodyklė: kairėn 23">
            <a:extLst>
              <a:ext uri="{FF2B5EF4-FFF2-40B4-BE49-F238E27FC236}">
                <a16:creationId xmlns:a16="http://schemas.microsoft.com/office/drawing/2014/main" id="{87F125D3-DBE3-6484-ABF8-AFB0337011D4}"/>
              </a:ext>
            </a:extLst>
          </p:cNvPr>
          <p:cNvSpPr/>
          <p:nvPr/>
        </p:nvSpPr>
        <p:spPr>
          <a:xfrm>
            <a:off x="10973936" y="3021940"/>
            <a:ext cx="493504" cy="22038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>
              <a:ea typeface="Calibri"/>
              <a:cs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98D4EE-77C0-FE3B-011A-68FBE6091A76}"/>
              </a:ext>
            </a:extLst>
          </p:cNvPr>
          <p:cNvSpPr txBox="1"/>
          <p:nvPr/>
        </p:nvSpPr>
        <p:spPr>
          <a:xfrm>
            <a:off x="11377882" y="4167252"/>
            <a:ext cx="62681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lt-LT" sz="2400" b="1">
                <a:ea typeface="Calibri"/>
                <a:cs typeface="Calibri"/>
              </a:rPr>
              <a:t>37</a:t>
            </a:r>
            <a:endParaRPr lang="lt-LT" sz="2400" b="1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0FABBEA-C175-E8F7-1CE2-7CD4EA00536C}"/>
              </a:ext>
            </a:extLst>
          </p:cNvPr>
          <p:cNvSpPr txBox="1"/>
          <p:nvPr/>
        </p:nvSpPr>
        <p:spPr>
          <a:xfrm>
            <a:off x="11377882" y="3707810"/>
            <a:ext cx="62681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lt-LT" sz="2400" b="1">
                <a:ea typeface="Calibri"/>
                <a:cs typeface="Calibri"/>
              </a:rPr>
              <a:t>50 </a:t>
            </a:r>
            <a:endParaRPr lang="lt-LT" sz="2400" b="1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A64A1B8-6B50-0763-6FB2-3E3A91B24686}"/>
              </a:ext>
            </a:extLst>
          </p:cNvPr>
          <p:cNvSpPr txBox="1"/>
          <p:nvPr/>
        </p:nvSpPr>
        <p:spPr>
          <a:xfrm>
            <a:off x="11310647" y="3248370"/>
            <a:ext cx="62681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lt-LT" sz="2400" b="1">
                <a:ea typeface="Calibri"/>
                <a:cs typeface="Calibri"/>
              </a:rPr>
              <a:t>75 </a:t>
            </a:r>
            <a:endParaRPr lang="lt-LT" sz="2400" b="1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61B315A-7083-00D5-1241-8AEC26D337D6}"/>
              </a:ext>
            </a:extLst>
          </p:cNvPr>
          <p:cNvSpPr txBox="1"/>
          <p:nvPr/>
        </p:nvSpPr>
        <p:spPr>
          <a:xfrm>
            <a:off x="11467531" y="2906591"/>
            <a:ext cx="94057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lt-LT" sz="2400" b="1">
                <a:ea typeface="Calibri"/>
                <a:cs typeface="Calibri"/>
              </a:rPr>
              <a:t>100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9868563-EC26-8DE7-42FD-6752F7080A9A}"/>
              </a:ext>
            </a:extLst>
          </p:cNvPr>
          <p:cNvSpPr txBox="1"/>
          <p:nvPr/>
        </p:nvSpPr>
        <p:spPr>
          <a:xfrm>
            <a:off x="11344266" y="2447149"/>
            <a:ext cx="90696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lt-LT" sz="2400" b="1">
                <a:ea typeface="Calibri"/>
                <a:cs typeface="Calibri"/>
              </a:rPr>
              <a:t>150 </a:t>
            </a:r>
            <a:endParaRPr lang="lt-LT" sz="2400" b="1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D6E2E3-F846-1B62-B746-43AA70D2E4A4}"/>
              </a:ext>
            </a:extLst>
          </p:cNvPr>
          <p:cNvSpPr txBox="1"/>
          <p:nvPr/>
        </p:nvSpPr>
        <p:spPr>
          <a:xfrm>
            <a:off x="11221001" y="1920473"/>
            <a:ext cx="11030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lt-LT" sz="2400" b="1">
                <a:ea typeface="Calibri"/>
                <a:cs typeface="Calibri"/>
              </a:rPr>
              <a:t>250 kD</a:t>
            </a:r>
          </a:p>
        </p:txBody>
      </p:sp>
    </p:spTree>
    <p:extLst>
      <p:ext uri="{BB962C8B-B14F-4D97-AF65-F5344CB8AC3E}">
        <p14:creationId xmlns:p14="http://schemas.microsoft.com/office/powerpoint/2010/main" val="3410545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05797-8ABD-3088-D55F-023090B83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07A69A-F27B-FB32-312E-0C1828D86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/>
              <a:t>SDS - PAGE</a:t>
            </a:r>
          </a:p>
        </p:txBody>
      </p:sp>
      <p:sp>
        <p:nvSpPr>
          <p:cNvPr id="3" name="Zástupný symbol obsahu 2">
            <a:extLst>
              <a:ext uri="{FF2B5EF4-FFF2-40B4-BE49-F238E27FC236}">
                <a16:creationId xmlns:a16="http://schemas.microsoft.com/office/drawing/2014/main" id="{18163699-D1A5-0A5A-B264-826ED3C18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803" y="1541846"/>
            <a:ext cx="5949204" cy="498597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  <a:buChar char="•"/>
            </a:pPr>
            <a:r>
              <a:rPr lang="sk-SK" sz="3000"/>
              <a:t>Identification of the lactase subunit</a:t>
            </a:r>
            <a:endParaRPr lang="sk-SK" sz="3000">
              <a:ea typeface="Calibri"/>
              <a:cs typeface="Calibri"/>
            </a:endParaRPr>
          </a:p>
          <a:p>
            <a:pPr marL="0" indent="0">
              <a:buNone/>
            </a:pPr>
            <a:r>
              <a:rPr lang="sk-SK" sz="3000"/>
              <a:t>in the gel with the marker</a:t>
            </a:r>
          </a:p>
          <a:p>
            <a:pPr>
              <a:buFont typeface="Arial"/>
            </a:pPr>
            <a:r>
              <a:rPr lang="sk-SK" sz="3000"/>
              <a:t>The lactase subunit band is marked with a bright red circle</a:t>
            </a:r>
            <a:endParaRPr lang="sk-SK" sz="3000">
              <a:ea typeface="Calibri"/>
              <a:cs typeface="Calibri"/>
            </a:endParaRPr>
          </a:p>
          <a:p>
            <a:pPr marL="0" indent="0">
              <a:buFont typeface="Arial"/>
            </a:pPr>
            <a:endParaRPr lang="sk-SK" sz="3000">
              <a:ea typeface="Calibri"/>
              <a:cs typeface="Calibri"/>
            </a:endParaRPr>
          </a:p>
          <a:p>
            <a:pPr marL="0" indent="0">
              <a:buNone/>
            </a:pPr>
            <a:endParaRPr lang="sk-SK">
              <a:ea typeface="Calibri"/>
              <a:cs typeface="Calibri"/>
            </a:endParaRPr>
          </a:p>
          <a:p>
            <a:pPr marL="0" indent="0">
              <a:buNone/>
            </a:pPr>
            <a:endParaRPr lang="sk-SK">
              <a:ea typeface="Calibri"/>
              <a:cs typeface="Calibri"/>
            </a:endParaRPr>
          </a:p>
        </p:txBody>
      </p:sp>
      <p:pic>
        <p:nvPicPr>
          <p:cNvPr id="4" name="Paveikslėlis 3" descr="Paveikslėlis, kuriame yra Vaikų piešiniai, dažai, žydra spalva, tapymas&#10;&#10;Dirbtinio intelekto sugeneruotas turinys gali būti neteisingas.">
            <a:extLst>
              <a:ext uri="{FF2B5EF4-FFF2-40B4-BE49-F238E27FC236}">
                <a16:creationId xmlns:a16="http://schemas.microsoft.com/office/drawing/2014/main" id="{CA6E1B64-8644-50BA-BC60-BC00980D93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596" t="26979" r="4576" b="37473"/>
          <a:stretch>
            <a:fillRect/>
          </a:stretch>
        </p:blipFill>
        <p:spPr>
          <a:xfrm rot="16200000">
            <a:off x="5772676" y="1137159"/>
            <a:ext cx="6533893" cy="4586030"/>
          </a:xfrm>
          <a:prstGeom prst="rect">
            <a:avLst/>
          </a:prstGeom>
        </p:spPr>
      </p:pic>
      <p:sp>
        <p:nvSpPr>
          <p:cNvPr id="6" name="Stačiakampis 5">
            <a:extLst>
              <a:ext uri="{FF2B5EF4-FFF2-40B4-BE49-F238E27FC236}">
                <a16:creationId xmlns:a16="http://schemas.microsoft.com/office/drawing/2014/main" id="{A2BA06DD-B7A9-44AD-836B-C544F6463DCD}"/>
              </a:ext>
            </a:extLst>
          </p:cNvPr>
          <p:cNvSpPr/>
          <p:nvPr/>
        </p:nvSpPr>
        <p:spPr>
          <a:xfrm>
            <a:off x="9920318" y="5543264"/>
            <a:ext cx="324526" cy="5655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>
                <a:ea typeface="Calibri"/>
                <a:cs typeface="Calibri"/>
              </a:rPr>
              <a:t>S1</a:t>
            </a:r>
            <a:endParaRPr lang="lt-LT"/>
          </a:p>
        </p:txBody>
      </p:sp>
      <p:sp>
        <p:nvSpPr>
          <p:cNvPr id="7" name="Stačiakampis 6">
            <a:extLst>
              <a:ext uri="{FF2B5EF4-FFF2-40B4-BE49-F238E27FC236}">
                <a16:creationId xmlns:a16="http://schemas.microsoft.com/office/drawing/2014/main" id="{866CD423-42A1-A67B-9510-874923C888C4}"/>
              </a:ext>
            </a:extLst>
          </p:cNvPr>
          <p:cNvSpPr/>
          <p:nvPr/>
        </p:nvSpPr>
        <p:spPr>
          <a:xfrm>
            <a:off x="9354421" y="5509648"/>
            <a:ext cx="313321" cy="57674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lt-LT">
                <a:ea typeface="Calibri"/>
                <a:cs typeface="Calibri"/>
              </a:rPr>
              <a:t>S2</a:t>
            </a:r>
            <a:endParaRPr lang="lt-LT"/>
          </a:p>
        </p:txBody>
      </p:sp>
      <p:sp>
        <p:nvSpPr>
          <p:cNvPr id="8" name="Stačiakampis 7">
            <a:extLst>
              <a:ext uri="{FF2B5EF4-FFF2-40B4-BE49-F238E27FC236}">
                <a16:creationId xmlns:a16="http://schemas.microsoft.com/office/drawing/2014/main" id="{06C70E35-D632-CA53-C94A-7AD58A2070F8}"/>
              </a:ext>
            </a:extLst>
          </p:cNvPr>
          <p:cNvSpPr/>
          <p:nvPr/>
        </p:nvSpPr>
        <p:spPr>
          <a:xfrm>
            <a:off x="8743701" y="5520854"/>
            <a:ext cx="302115" cy="58795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lt-LT">
                <a:ea typeface="Calibri"/>
                <a:cs typeface="Calibri"/>
              </a:rPr>
              <a:t>S3</a:t>
            </a:r>
            <a:endParaRPr lang="lt-LT"/>
          </a:p>
        </p:txBody>
      </p:sp>
      <p:sp>
        <p:nvSpPr>
          <p:cNvPr id="10" name="Stačiakampis 9">
            <a:extLst>
              <a:ext uri="{FF2B5EF4-FFF2-40B4-BE49-F238E27FC236}">
                <a16:creationId xmlns:a16="http://schemas.microsoft.com/office/drawing/2014/main" id="{7741D6B7-494E-0726-FBFD-C0E842A3B733}"/>
              </a:ext>
            </a:extLst>
          </p:cNvPr>
          <p:cNvSpPr/>
          <p:nvPr/>
        </p:nvSpPr>
        <p:spPr>
          <a:xfrm>
            <a:off x="8295466" y="5509650"/>
            <a:ext cx="302113" cy="59915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lt-LT">
                <a:ea typeface="Calibri"/>
                <a:cs typeface="Calibri"/>
              </a:rPr>
              <a:t>S4</a:t>
            </a:r>
            <a:endParaRPr lang="lt-LT"/>
          </a:p>
        </p:txBody>
      </p:sp>
      <p:sp>
        <p:nvSpPr>
          <p:cNvPr id="11" name="Stačiakampis 10">
            <a:extLst>
              <a:ext uri="{FF2B5EF4-FFF2-40B4-BE49-F238E27FC236}">
                <a16:creationId xmlns:a16="http://schemas.microsoft.com/office/drawing/2014/main" id="{EFEAE26B-2069-66E7-FC9D-15A5D14D3385}"/>
              </a:ext>
            </a:extLst>
          </p:cNvPr>
          <p:cNvSpPr/>
          <p:nvPr/>
        </p:nvSpPr>
        <p:spPr>
          <a:xfrm>
            <a:off x="7662333" y="5509649"/>
            <a:ext cx="313320" cy="59915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lt-LT">
                <a:ea typeface="Calibri"/>
                <a:cs typeface="Calibri"/>
              </a:rPr>
              <a:t>S5</a:t>
            </a:r>
            <a:endParaRPr lang="lt-LT"/>
          </a:p>
        </p:txBody>
      </p:sp>
      <p:sp>
        <p:nvSpPr>
          <p:cNvPr id="12" name="Stačiakampis 11">
            <a:extLst>
              <a:ext uri="{FF2B5EF4-FFF2-40B4-BE49-F238E27FC236}">
                <a16:creationId xmlns:a16="http://schemas.microsoft.com/office/drawing/2014/main" id="{A521D34F-707E-C0FB-B685-65C3C626F431}"/>
              </a:ext>
            </a:extLst>
          </p:cNvPr>
          <p:cNvSpPr/>
          <p:nvPr/>
        </p:nvSpPr>
        <p:spPr>
          <a:xfrm>
            <a:off x="6984377" y="5509646"/>
            <a:ext cx="324526" cy="5655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lt-LT">
                <a:ea typeface="Calibri"/>
                <a:cs typeface="Calibri"/>
              </a:rPr>
              <a:t>S6</a:t>
            </a:r>
            <a:endParaRPr lang="lt-LT"/>
          </a:p>
        </p:txBody>
      </p:sp>
      <p:sp>
        <p:nvSpPr>
          <p:cNvPr id="13" name="Stačiakampis 12">
            <a:extLst>
              <a:ext uri="{FF2B5EF4-FFF2-40B4-BE49-F238E27FC236}">
                <a16:creationId xmlns:a16="http://schemas.microsoft.com/office/drawing/2014/main" id="{46F9F71B-C492-E213-FE43-43793A191DFD}"/>
              </a:ext>
            </a:extLst>
          </p:cNvPr>
          <p:cNvSpPr/>
          <p:nvPr/>
        </p:nvSpPr>
        <p:spPr>
          <a:xfrm>
            <a:off x="10441391" y="5543264"/>
            <a:ext cx="324526" cy="5655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lt-LT">
                <a:ea typeface="Calibri"/>
                <a:cs typeface="Calibri"/>
              </a:rPr>
              <a:t>M</a:t>
            </a:r>
            <a:endParaRPr lang="lt-LT"/>
          </a:p>
        </p:txBody>
      </p:sp>
      <p:sp>
        <p:nvSpPr>
          <p:cNvPr id="14" name="Rodyklė: kairėn 13">
            <a:extLst>
              <a:ext uri="{FF2B5EF4-FFF2-40B4-BE49-F238E27FC236}">
                <a16:creationId xmlns:a16="http://schemas.microsoft.com/office/drawing/2014/main" id="{478231C0-8E20-C787-B26B-47FEF9A8B434}"/>
              </a:ext>
            </a:extLst>
          </p:cNvPr>
          <p:cNvSpPr/>
          <p:nvPr/>
        </p:nvSpPr>
        <p:spPr>
          <a:xfrm>
            <a:off x="10884290" y="5319147"/>
            <a:ext cx="493504" cy="22038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>
              <a:ea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10B2E9-5EB7-E8FF-DB7E-8FEA456F34D2}"/>
              </a:ext>
            </a:extLst>
          </p:cNvPr>
          <p:cNvSpPr txBox="1"/>
          <p:nvPr/>
        </p:nvSpPr>
        <p:spPr>
          <a:xfrm>
            <a:off x="11377883" y="5203797"/>
            <a:ext cx="62681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lt-LT" sz="2400" b="1">
                <a:ea typeface="Calibri"/>
                <a:cs typeface="Calibri"/>
              </a:rPr>
              <a:t>10 </a:t>
            </a:r>
            <a:endParaRPr lang="lt-LT" sz="2400" b="1"/>
          </a:p>
        </p:txBody>
      </p:sp>
      <p:sp>
        <p:nvSpPr>
          <p:cNvPr id="17" name="Rodyklė: kairėn 16">
            <a:extLst>
              <a:ext uri="{FF2B5EF4-FFF2-40B4-BE49-F238E27FC236}">
                <a16:creationId xmlns:a16="http://schemas.microsoft.com/office/drawing/2014/main" id="{27D31545-21C8-D7D4-BA6E-2D6E28AAA12C}"/>
              </a:ext>
            </a:extLst>
          </p:cNvPr>
          <p:cNvSpPr/>
          <p:nvPr/>
        </p:nvSpPr>
        <p:spPr>
          <a:xfrm>
            <a:off x="10884290" y="4898926"/>
            <a:ext cx="493504" cy="22038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>
              <a:ea typeface="Calibri"/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C94692-0F26-6560-4FF7-C3D172694481}"/>
              </a:ext>
            </a:extLst>
          </p:cNvPr>
          <p:cNvSpPr txBox="1"/>
          <p:nvPr/>
        </p:nvSpPr>
        <p:spPr>
          <a:xfrm>
            <a:off x="11338662" y="4783576"/>
            <a:ext cx="62681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lt-LT" sz="2400" b="1">
                <a:ea typeface="Calibri"/>
                <a:cs typeface="Calibri"/>
              </a:rPr>
              <a:t>20 </a:t>
            </a:r>
            <a:endParaRPr lang="lt-LT" sz="2400" b="1"/>
          </a:p>
        </p:txBody>
      </p:sp>
      <p:sp>
        <p:nvSpPr>
          <p:cNvPr id="19" name="Rodyklė: kairėn 18">
            <a:extLst>
              <a:ext uri="{FF2B5EF4-FFF2-40B4-BE49-F238E27FC236}">
                <a16:creationId xmlns:a16="http://schemas.microsoft.com/office/drawing/2014/main" id="{83569235-EFF2-0AF3-B7CE-917669506020}"/>
              </a:ext>
            </a:extLst>
          </p:cNvPr>
          <p:cNvSpPr/>
          <p:nvPr/>
        </p:nvSpPr>
        <p:spPr>
          <a:xfrm>
            <a:off x="10884290" y="4282602"/>
            <a:ext cx="493504" cy="22038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>
              <a:ea typeface="Calibri"/>
              <a:cs typeface="Calibri"/>
            </a:endParaRPr>
          </a:p>
        </p:txBody>
      </p:sp>
      <p:sp>
        <p:nvSpPr>
          <p:cNvPr id="20" name="Rodyklė: kairėn 19">
            <a:extLst>
              <a:ext uri="{FF2B5EF4-FFF2-40B4-BE49-F238E27FC236}">
                <a16:creationId xmlns:a16="http://schemas.microsoft.com/office/drawing/2014/main" id="{B20D9EB8-B2A7-8F5A-F6ED-5A84DC317870}"/>
              </a:ext>
            </a:extLst>
          </p:cNvPr>
          <p:cNvSpPr/>
          <p:nvPr/>
        </p:nvSpPr>
        <p:spPr>
          <a:xfrm>
            <a:off x="10884290" y="3811955"/>
            <a:ext cx="493504" cy="22038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>
              <a:ea typeface="Calibri"/>
              <a:cs typeface="Calibri"/>
            </a:endParaRPr>
          </a:p>
        </p:txBody>
      </p:sp>
      <p:sp>
        <p:nvSpPr>
          <p:cNvPr id="21" name="Rodyklė: kairėn 20">
            <a:extLst>
              <a:ext uri="{FF2B5EF4-FFF2-40B4-BE49-F238E27FC236}">
                <a16:creationId xmlns:a16="http://schemas.microsoft.com/office/drawing/2014/main" id="{88705721-BF8E-9C67-C485-92013E24087C}"/>
              </a:ext>
            </a:extLst>
          </p:cNvPr>
          <p:cNvSpPr/>
          <p:nvPr/>
        </p:nvSpPr>
        <p:spPr>
          <a:xfrm>
            <a:off x="10884290" y="3318897"/>
            <a:ext cx="493504" cy="22038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>
              <a:ea typeface="Calibri"/>
              <a:cs typeface="Calibri"/>
            </a:endParaRPr>
          </a:p>
        </p:txBody>
      </p:sp>
      <p:sp>
        <p:nvSpPr>
          <p:cNvPr id="22" name="Rodyklė: kairėn 21">
            <a:extLst>
              <a:ext uri="{FF2B5EF4-FFF2-40B4-BE49-F238E27FC236}">
                <a16:creationId xmlns:a16="http://schemas.microsoft.com/office/drawing/2014/main" id="{23555575-E874-633F-8450-E798F61BB94F}"/>
              </a:ext>
            </a:extLst>
          </p:cNvPr>
          <p:cNvSpPr/>
          <p:nvPr/>
        </p:nvSpPr>
        <p:spPr>
          <a:xfrm>
            <a:off x="10850672" y="2035823"/>
            <a:ext cx="493504" cy="22038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>
              <a:ea typeface="Calibri"/>
              <a:cs typeface="Calibri"/>
            </a:endParaRPr>
          </a:p>
        </p:txBody>
      </p:sp>
      <p:sp>
        <p:nvSpPr>
          <p:cNvPr id="23" name="Rodyklė: kairėn 22">
            <a:extLst>
              <a:ext uri="{FF2B5EF4-FFF2-40B4-BE49-F238E27FC236}">
                <a16:creationId xmlns:a16="http://schemas.microsoft.com/office/drawing/2014/main" id="{C723A32E-8A03-B27E-8EC9-4F351EF02184}"/>
              </a:ext>
            </a:extLst>
          </p:cNvPr>
          <p:cNvSpPr/>
          <p:nvPr/>
        </p:nvSpPr>
        <p:spPr>
          <a:xfrm>
            <a:off x="10884290" y="2556896"/>
            <a:ext cx="493504" cy="22038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>
              <a:ea typeface="Calibri"/>
              <a:cs typeface="Calibri"/>
            </a:endParaRPr>
          </a:p>
        </p:txBody>
      </p:sp>
      <p:sp>
        <p:nvSpPr>
          <p:cNvPr id="24" name="Rodyklė: kairėn 23">
            <a:extLst>
              <a:ext uri="{FF2B5EF4-FFF2-40B4-BE49-F238E27FC236}">
                <a16:creationId xmlns:a16="http://schemas.microsoft.com/office/drawing/2014/main" id="{AA18BC87-7409-34D9-BCD4-EAB8924CBAC2}"/>
              </a:ext>
            </a:extLst>
          </p:cNvPr>
          <p:cNvSpPr/>
          <p:nvPr/>
        </p:nvSpPr>
        <p:spPr>
          <a:xfrm>
            <a:off x="10973936" y="3021940"/>
            <a:ext cx="493504" cy="22038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>
              <a:ea typeface="Calibri"/>
              <a:cs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96B266-AC62-CBF0-E738-BFA4C435E076}"/>
              </a:ext>
            </a:extLst>
          </p:cNvPr>
          <p:cNvSpPr txBox="1"/>
          <p:nvPr/>
        </p:nvSpPr>
        <p:spPr>
          <a:xfrm>
            <a:off x="11377882" y="4167252"/>
            <a:ext cx="62681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lt-LT" sz="2400" b="1">
                <a:ea typeface="Calibri"/>
                <a:cs typeface="Calibri"/>
              </a:rPr>
              <a:t>37</a:t>
            </a:r>
            <a:endParaRPr lang="lt-LT" sz="2400" b="1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A55368-7EF0-DDC7-0FD5-B78AFCA93AEC}"/>
              </a:ext>
            </a:extLst>
          </p:cNvPr>
          <p:cNvSpPr txBox="1"/>
          <p:nvPr/>
        </p:nvSpPr>
        <p:spPr>
          <a:xfrm>
            <a:off x="11377882" y="3707810"/>
            <a:ext cx="62681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lt-LT" sz="2400" b="1">
                <a:ea typeface="Calibri"/>
                <a:cs typeface="Calibri"/>
              </a:rPr>
              <a:t>50 </a:t>
            </a:r>
            <a:endParaRPr lang="lt-LT" sz="2400" b="1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20688D1-0918-1A59-9CE2-B2B257DB94E4}"/>
              </a:ext>
            </a:extLst>
          </p:cNvPr>
          <p:cNvSpPr txBox="1"/>
          <p:nvPr/>
        </p:nvSpPr>
        <p:spPr>
          <a:xfrm>
            <a:off x="11310647" y="3248370"/>
            <a:ext cx="62681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lt-LT" sz="2400" b="1">
                <a:ea typeface="Calibri"/>
                <a:cs typeface="Calibri"/>
              </a:rPr>
              <a:t>75 </a:t>
            </a:r>
            <a:endParaRPr lang="lt-LT" sz="2400" b="1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CC9D66-D44B-77FA-921A-D2421B6673CE}"/>
              </a:ext>
            </a:extLst>
          </p:cNvPr>
          <p:cNvSpPr txBox="1"/>
          <p:nvPr/>
        </p:nvSpPr>
        <p:spPr>
          <a:xfrm>
            <a:off x="11467531" y="2906591"/>
            <a:ext cx="94057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lt-LT" sz="2400" b="1">
                <a:ea typeface="Calibri"/>
                <a:cs typeface="Calibri"/>
              </a:rPr>
              <a:t>100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33BCB21-5B34-4B9C-C683-AED5557B0FBC}"/>
              </a:ext>
            </a:extLst>
          </p:cNvPr>
          <p:cNvSpPr txBox="1"/>
          <p:nvPr/>
        </p:nvSpPr>
        <p:spPr>
          <a:xfrm>
            <a:off x="11344266" y="2447149"/>
            <a:ext cx="90696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lt-LT" sz="2400" b="1">
                <a:ea typeface="Calibri"/>
                <a:cs typeface="Calibri"/>
              </a:rPr>
              <a:t>150 </a:t>
            </a:r>
            <a:endParaRPr lang="lt-LT" sz="2400" b="1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2B0D421-808C-9249-B5AC-5FABF1D4FA5A}"/>
              </a:ext>
            </a:extLst>
          </p:cNvPr>
          <p:cNvSpPr txBox="1"/>
          <p:nvPr/>
        </p:nvSpPr>
        <p:spPr>
          <a:xfrm>
            <a:off x="11221001" y="1920473"/>
            <a:ext cx="11030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lt-LT" sz="2400" b="1">
                <a:ea typeface="Calibri"/>
                <a:cs typeface="Calibri"/>
              </a:rPr>
              <a:t>250 kD</a:t>
            </a:r>
          </a:p>
        </p:txBody>
      </p:sp>
      <p:sp>
        <p:nvSpPr>
          <p:cNvPr id="25" name="Ovalas 24">
            <a:extLst>
              <a:ext uri="{FF2B5EF4-FFF2-40B4-BE49-F238E27FC236}">
                <a16:creationId xmlns:a16="http://schemas.microsoft.com/office/drawing/2014/main" id="{3E532383-A6C9-9457-9F4C-7FB9FF6584FB}"/>
              </a:ext>
            </a:extLst>
          </p:cNvPr>
          <p:cNvSpPr/>
          <p:nvPr/>
        </p:nvSpPr>
        <p:spPr>
          <a:xfrm>
            <a:off x="7536271" y="2771797"/>
            <a:ext cx="882952" cy="45961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10601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err="1"/>
              <a:t>Evaluation</a:t>
            </a:r>
            <a:r>
              <a:rPr lang="sk-SK" b="1"/>
              <a:t> </a:t>
            </a:r>
            <a:r>
              <a:rPr lang="sk-SK" b="1" err="1"/>
              <a:t>of</a:t>
            </a:r>
            <a:r>
              <a:rPr lang="sk-SK" b="1"/>
              <a:t> </a:t>
            </a:r>
            <a:r>
              <a:rPr lang="sk-SK" b="1" err="1"/>
              <a:t>the</a:t>
            </a:r>
            <a:r>
              <a:rPr lang="sk-SK" b="1"/>
              <a:t> SDS – PAGE </a:t>
            </a:r>
          </a:p>
        </p:txBody>
      </p:sp>
      <p:sp>
        <p:nvSpPr>
          <p:cNvPr id="7" name="BlokTextu 6"/>
          <p:cNvSpPr txBox="1"/>
          <p:nvPr/>
        </p:nvSpPr>
        <p:spPr>
          <a:xfrm rot="16200000">
            <a:off x="7010067" y="2614491"/>
            <a:ext cx="1881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>
                <a:solidFill>
                  <a:schemeClr val="bg1"/>
                </a:solidFill>
              </a:rPr>
              <a:t>Log (</a:t>
            </a:r>
            <a:r>
              <a:rPr lang="sk-SK" sz="2400" b="1" err="1">
                <a:solidFill>
                  <a:schemeClr val="bg1"/>
                </a:solidFill>
              </a:rPr>
              <a:t>kDa</a:t>
            </a:r>
            <a:r>
              <a:rPr lang="sk-SK" sz="2400" b="1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8" name="BlokTextu 7"/>
          <p:cNvSpPr txBox="1"/>
          <p:nvPr/>
        </p:nvSpPr>
        <p:spPr>
          <a:xfrm>
            <a:off x="10441695" y="5854528"/>
            <a:ext cx="1881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>
                <a:solidFill>
                  <a:schemeClr val="bg1"/>
                </a:solidFill>
              </a:rPr>
              <a:t>cm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1261240" y="1904481"/>
            <a:ext cx="5376951" cy="31085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sk-SK" sz="2800" err="1"/>
              <a:t>Identification</a:t>
            </a:r>
            <a:r>
              <a:rPr lang="sk-SK" sz="2800"/>
              <a:t> </a:t>
            </a:r>
            <a:r>
              <a:rPr lang="sk-SK" sz="2800" err="1"/>
              <a:t>of</a:t>
            </a:r>
            <a:r>
              <a:rPr lang="sk-SK" sz="2800"/>
              <a:t> </a:t>
            </a:r>
            <a:r>
              <a:rPr lang="sk-SK" sz="2800" err="1"/>
              <a:t>molecular</a:t>
            </a:r>
            <a:r>
              <a:rPr lang="sk-SK" sz="2800"/>
              <a:t> </a:t>
            </a:r>
            <a:r>
              <a:rPr lang="sk-SK" sz="2800" err="1"/>
              <a:t>weight</a:t>
            </a:r>
            <a:r>
              <a:rPr lang="sk-SK" sz="2800"/>
              <a:t> </a:t>
            </a:r>
            <a:r>
              <a:rPr lang="sk-SK" sz="2800" err="1"/>
              <a:t>of</a:t>
            </a:r>
            <a:r>
              <a:rPr lang="sk-SK" sz="2800"/>
              <a:t> </a:t>
            </a:r>
            <a:r>
              <a:rPr lang="sk-SK" sz="2800" err="1"/>
              <a:t>lactase</a:t>
            </a:r>
            <a:r>
              <a:rPr lang="sk-SK" sz="2800"/>
              <a:t> </a:t>
            </a:r>
            <a:r>
              <a:rPr lang="sk-SK" sz="2800" err="1"/>
              <a:t>subunit</a:t>
            </a:r>
            <a:r>
              <a:rPr lang="sk-SK" sz="2800"/>
              <a:t> </a:t>
            </a:r>
            <a:r>
              <a:rPr lang="sk-SK" sz="2800" err="1"/>
              <a:t>with</a:t>
            </a:r>
            <a:r>
              <a:rPr lang="sk-SK" sz="2800"/>
              <a:t> </a:t>
            </a:r>
            <a:r>
              <a:rPr lang="sk-SK" sz="2800" err="1"/>
              <a:t>your</a:t>
            </a:r>
            <a:r>
              <a:rPr lang="sk-SK" sz="2800"/>
              <a:t> </a:t>
            </a:r>
            <a:r>
              <a:rPr lang="sk-SK" sz="2800" err="1"/>
              <a:t>calibration</a:t>
            </a:r>
            <a:r>
              <a:rPr lang="sk-SK" sz="2800"/>
              <a:t> </a:t>
            </a:r>
            <a:r>
              <a:rPr lang="sk-SK" sz="2800" err="1"/>
              <a:t>line</a:t>
            </a:r>
            <a:endParaRPr lang="sk-SK" sz="2800"/>
          </a:p>
          <a:p>
            <a:pPr marL="457200" indent="-457200">
              <a:buFont typeface="Arial" pitchFamily="34" charset="0"/>
              <a:buChar char="•"/>
            </a:pPr>
            <a:endParaRPr lang="sk-SK" sz="2800"/>
          </a:p>
          <a:p>
            <a:pPr marL="285750" indent="-285750">
              <a:buFont typeface="Arial" pitchFamily="34" charset="0"/>
              <a:buChar char="•"/>
            </a:pPr>
            <a:r>
              <a:rPr lang="sk-SK" sz="2800" b="1" err="1"/>
              <a:t>Migration</a:t>
            </a:r>
            <a:r>
              <a:rPr lang="sk-SK" sz="2800" b="1"/>
              <a:t> rate: </a:t>
            </a:r>
            <a:r>
              <a:rPr lang="sk-SK" sz="2800"/>
              <a:t>1,9</a:t>
            </a:r>
            <a:r>
              <a:rPr lang="sk-SK" sz="2800" b="1"/>
              <a:t> </a:t>
            </a:r>
            <a:r>
              <a:rPr lang="sk-SK" sz="2800"/>
              <a:t>cm</a:t>
            </a:r>
            <a:endParaRPr lang="sk-SK" sz="2800">
              <a:ea typeface="Calibri"/>
              <a:cs typeface="Calibri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k-SK" sz="2800" b="1"/>
              <a:t>Log (</a:t>
            </a:r>
            <a:r>
              <a:rPr lang="sk-SK" sz="2800" b="1" err="1"/>
              <a:t>kDa</a:t>
            </a:r>
            <a:r>
              <a:rPr lang="sk-SK" sz="2800" b="1"/>
              <a:t>) = </a:t>
            </a:r>
            <a:r>
              <a:rPr lang="sk-SK" sz="2800"/>
              <a:t>2,06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k-SK" sz="2800" b="1" err="1"/>
              <a:t>Molecular</a:t>
            </a:r>
            <a:r>
              <a:rPr lang="sk-SK" sz="2800" b="1"/>
              <a:t> weight:</a:t>
            </a:r>
            <a:r>
              <a:rPr lang="sk-SK" sz="2800"/>
              <a:t> 115 kDa</a:t>
            </a:r>
            <a:endParaRPr lang="sk-SK" sz="2800">
              <a:ea typeface="Calibri"/>
              <a:cs typeface="Calibri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D58C6F3-4666-A641-AA6C-DF06FD726F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8590832"/>
              </p:ext>
            </p:extLst>
          </p:nvPr>
        </p:nvGraphicFramePr>
        <p:xfrm>
          <a:off x="7076722" y="1689276"/>
          <a:ext cx="4486276" cy="4577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51560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5033" y="365125"/>
            <a:ext cx="10728767" cy="1325563"/>
          </a:xfrm>
        </p:spPr>
        <p:txBody>
          <a:bodyPr/>
          <a:lstStyle/>
          <a:p>
            <a:r>
              <a:rPr lang="sk-SK" b="1" err="1"/>
              <a:t>Evaluation</a:t>
            </a:r>
            <a:r>
              <a:rPr lang="sk-SK" b="1"/>
              <a:t> </a:t>
            </a:r>
            <a:r>
              <a:rPr lang="sk-SK" b="1" err="1"/>
              <a:t>Steps</a:t>
            </a:r>
            <a:r>
              <a:rPr lang="sk-SK" b="1"/>
              <a:t> </a:t>
            </a:r>
            <a:r>
              <a:rPr lang="sk-SK" b="1" err="1"/>
              <a:t>of</a:t>
            </a:r>
            <a:r>
              <a:rPr lang="sk-SK" b="1"/>
              <a:t> </a:t>
            </a:r>
            <a:r>
              <a:rPr lang="sk-SK" b="1" err="1"/>
              <a:t>our</a:t>
            </a:r>
            <a:r>
              <a:rPr lang="sk-SK" b="1"/>
              <a:t> Experiment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44009" y="1825625"/>
            <a:ext cx="11331615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sk-SK"/>
              <a:t>PARTICLE FREE LYSATE – </a:t>
            </a:r>
            <a:r>
              <a:rPr lang="sk-SK" err="1"/>
              <a:t>o-NPG-test</a:t>
            </a:r>
            <a:r>
              <a:rPr lang="sk-SK"/>
              <a:t> (</a:t>
            </a:r>
            <a:r>
              <a:rPr lang="sk-SK" err="1"/>
              <a:t>enzymatic</a:t>
            </a:r>
            <a:r>
              <a:rPr lang="sk-SK"/>
              <a:t> </a:t>
            </a:r>
            <a:r>
              <a:rPr lang="sk-SK" err="1"/>
              <a:t>activity</a:t>
            </a:r>
            <a:r>
              <a:rPr lang="sk-SK"/>
              <a:t> </a:t>
            </a:r>
            <a:r>
              <a:rPr lang="sk-SK" err="1"/>
              <a:t>assay</a:t>
            </a:r>
            <a:r>
              <a:rPr lang="sk-SK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/>
              <a:t>ANION EXCHANGE CHROMATOGRAPHY (AEXC) – </a:t>
            </a:r>
            <a:r>
              <a:rPr lang="sk-SK" err="1"/>
              <a:t>o-NPG</a:t>
            </a:r>
            <a:r>
              <a:rPr lang="sk-SK"/>
              <a:t> + </a:t>
            </a:r>
            <a:r>
              <a:rPr lang="sk-SK" err="1"/>
              <a:t>photometer</a:t>
            </a:r>
            <a:r>
              <a:rPr lang="sk-SK"/>
              <a:t> (</a:t>
            </a:r>
            <a:r>
              <a:rPr lang="sk-SK" err="1"/>
              <a:t>enzymatic</a:t>
            </a:r>
            <a:r>
              <a:rPr lang="sk-SK"/>
              <a:t> </a:t>
            </a:r>
            <a:r>
              <a:rPr lang="sk-SK" err="1"/>
              <a:t>activity</a:t>
            </a:r>
            <a:r>
              <a:rPr lang="sk-SK"/>
              <a:t> </a:t>
            </a:r>
            <a:r>
              <a:rPr lang="sk-SK" err="1"/>
              <a:t>assay</a:t>
            </a:r>
            <a:r>
              <a:rPr lang="sk-SK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/>
              <a:t>SDS – PAGE – </a:t>
            </a:r>
            <a:r>
              <a:rPr lang="sk-SK" err="1"/>
              <a:t>gel</a:t>
            </a:r>
            <a:r>
              <a:rPr lang="sk-SK"/>
              <a:t> + </a:t>
            </a:r>
            <a:r>
              <a:rPr lang="sk-SK" err="1"/>
              <a:t>calibration</a:t>
            </a:r>
            <a:r>
              <a:rPr lang="sk-SK"/>
              <a:t> </a:t>
            </a:r>
            <a:r>
              <a:rPr lang="sk-SK" err="1"/>
              <a:t>line</a:t>
            </a:r>
            <a:r>
              <a:rPr lang="sk-SK"/>
              <a:t> (</a:t>
            </a:r>
            <a:r>
              <a:rPr lang="sk-SK" err="1"/>
              <a:t>purity</a:t>
            </a:r>
            <a:r>
              <a:rPr lang="sk-SK"/>
              <a:t>, </a:t>
            </a:r>
            <a:r>
              <a:rPr lang="sk-SK" err="1"/>
              <a:t>molecular</a:t>
            </a:r>
            <a:r>
              <a:rPr lang="sk-SK"/>
              <a:t> </a:t>
            </a:r>
            <a:r>
              <a:rPr lang="sk-SK" err="1"/>
              <a:t>weight</a:t>
            </a:r>
            <a:r>
              <a:rPr lang="sk-SK"/>
              <a:t> – </a:t>
            </a:r>
            <a:r>
              <a:rPr lang="sk-SK" err="1"/>
              <a:t>lactase</a:t>
            </a:r>
            <a:r>
              <a:rPr lang="sk-SK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 b="1"/>
              <a:t>RAW MILK TEST – </a:t>
            </a:r>
            <a:r>
              <a:rPr lang="sk-SK" b="1" err="1"/>
              <a:t>colour</a:t>
            </a:r>
            <a:r>
              <a:rPr lang="sk-SK" b="1"/>
              <a:t> </a:t>
            </a:r>
            <a:r>
              <a:rPr lang="sk-SK" b="1" err="1"/>
              <a:t>change</a:t>
            </a:r>
            <a:r>
              <a:rPr lang="sk-SK" b="1"/>
              <a:t> (</a:t>
            </a:r>
            <a:r>
              <a:rPr lang="sk-SK" b="1" err="1"/>
              <a:t>conc</a:t>
            </a:r>
            <a:r>
              <a:rPr lang="sk-SK" b="1"/>
              <a:t>. </a:t>
            </a:r>
            <a:r>
              <a:rPr lang="sk-SK" b="1" err="1"/>
              <a:t>of</a:t>
            </a:r>
            <a:r>
              <a:rPr lang="sk-SK" b="1"/>
              <a:t> </a:t>
            </a:r>
            <a:r>
              <a:rPr lang="sk-SK" b="1" err="1"/>
              <a:t>glucose</a:t>
            </a:r>
            <a:r>
              <a:rPr lang="sk-SK" b="1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/>
              <a:t>EVALUATION </a:t>
            </a:r>
          </a:p>
        </p:txBody>
      </p:sp>
    </p:spTree>
    <p:extLst>
      <p:ext uri="{BB962C8B-B14F-4D97-AF65-F5344CB8AC3E}">
        <p14:creationId xmlns:p14="http://schemas.microsoft.com/office/powerpoint/2010/main" val="4280730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022" y="26458"/>
            <a:ext cx="10515600" cy="1325563"/>
          </a:xfrm>
        </p:spPr>
        <p:txBody>
          <a:bodyPr/>
          <a:lstStyle/>
          <a:p>
            <a:r>
              <a:rPr lang="sk-SK" b="1"/>
              <a:t>RAW MILK TEST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11901" y="1243877"/>
            <a:ext cx="9649508" cy="444543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k-SK" sz="2100" b="1" dirty="0"/>
              <a:t>Observation: </a:t>
            </a:r>
            <a:r>
              <a:rPr lang="sk-SK" sz="2100" dirty="0"/>
              <a:t>colour of the stripe after </a:t>
            </a:r>
            <a:endParaRPr lang="lt-LT" sz="21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sk-SK" sz="2100" dirty="0"/>
              <a:t>0 min – yellow </a:t>
            </a:r>
            <a:endParaRPr lang="sk-SK" sz="21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sk-SK" sz="2100" dirty="0"/>
              <a:t>20 min – slightly darker yellow</a:t>
            </a:r>
            <a:endParaRPr lang="sk-SK" sz="21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sk-SK" sz="2100" dirty="0"/>
              <a:t>40 min – slight green</a:t>
            </a:r>
            <a:endParaRPr lang="sk-SK" sz="21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sk-SK" sz="2100" dirty="0"/>
              <a:t>70 min – green (200 </a:t>
            </a:r>
            <a:r>
              <a:rPr lang="sk-SK" sz="2100" dirty="0">
                <a:ea typeface="+mn-lt"/>
                <a:cs typeface="+mn-lt"/>
              </a:rPr>
              <a:t>µl of elute 25% added)</a:t>
            </a:r>
            <a:endParaRPr lang="sk-SK" sz="2100" dirty="0">
              <a:ea typeface="Calibri"/>
              <a:cs typeface="Calibri"/>
            </a:endParaRPr>
          </a:p>
          <a:p>
            <a:pPr marL="0" indent="0">
              <a:buNone/>
            </a:pPr>
            <a:endParaRPr lang="sk-SK" sz="2100" dirty="0">
              <a:ea typeface="Calibri"/>
              <a:cs typeface="Calibri"/>
            </a:endParaRPr>
          </a:p>
          <a:p>
            <a:r>
              <a:rPr lang="sk-SK" sz="2100" b="1" dirty="0"/>
              <a:t>Evaluation: </a:t>
            </a:r>
            <a:r>
              <a:rPr lang="sk-SK" sz="2100" dirty="0"/>
              <a:t>value of glucose (mmol/L)</a:t>
            </a:r>
            <a:endParaRPr lang="sk-SK" sz="21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sk-SK" sz="2100" dirty="0">
                <a:ea typeface="Calibri"/>
                <a:cs typeface="Calibri"/>
              </a:rPr>
              <a:t>0 min – negative </a:t>
            </a:r>
          </a:p>
          <a:p>
            <a:pPr marL="0" indent="0">
              <a:buNone/>
            </a:pPr>
            <a:r>
              <a:rPr lang="sk-SK" sz="2100" dirty="0">
                <a:ea typeface="Calibri"/>
                <a:cs typeface="Calibri"/>
              </a:rPr>
              <a:t>20 min – negative</a:t>
            </a:r>
          </a:p>
          <a:p>
            <a:pPr marL="0" indent="0">
              <a:buNone/>
            </a:pPr>
            <a:r>
              <a:rPr lang="sk-SK" sz="2100" dirty="0">
                <a:ea typeface="Calibri"/>
                <a:cs typeface="Calibri"/>
              </a:rPr>
              <a:t>40 min – normal</a:t>
            </a:r>
          </a:p>
          <a:p>
            <a:pPr marL="0" indent="0">
              <a:buNone/>
            </a:pPr>
            <a:r>
              <a:rPr lang="sk-SK" sz="2100" dirty="0">
                <a:ea typeface="Calibri"/>
                <a:cs typeface="Calibri"/>
              </a:rPr>
              <a:t>70 min – 2,8 mmol/L</a:t>
            </a:r>
          </a:p>
          <a:p>
            <a:r>
              <a:rPr lang="sk-SK" sz="2100" b="1" dirty="0"/>
              <a:t>Conclusion: </a:t>
            </a:r>
            <a:r>
              <a:rPr lang="sk-SK" sz="2100" dirty="0"/>
              <a:t>our isolated lactase could change</a:t>
            </a:r>
            <a:endParaRPr lang="en-GB" sz="2100" dirty="0"/>
          </a:p>
          <a:p>
            <a:pPr marL="0" indent="0">
              <a:buNone/>
            </a:pPr>
            <a:r>
              <a:rPr lang="sk-SK" sz="2100" dirty="0"/>
              <a:t> raw milk containing lactose into lactose-free raw milk</a:t>
            </a:r>
            <a:endParaRPr lang="sk-SK" sz="2100" dirty="0">
              <a:ea typeface="Calibri"/>
              <a:cs typeface="Calibri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10723684" y="3097823"/>
            <a:ext cx="1019908" cy="12045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Obdĺžnik 5"/>
          <p:cNvSpPr/>
          <p:nvPr/>
        </p:nvSpPr>
        <p:spPr>
          <a:xfrm>
            <a:off x="9469315" y="3097823"/>
            <a:ext cx="1019908" cy="12045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bdĺžnik 6"/>
          <p:cNvSpPr/>
          <p:nvPr/>
        </p:nvSpPr>
        <p:spPr>
          <a:xfrm>
            <a:off x="10723684" y="1723292"/>
            <a:ext cx="1019908" cy="12045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Obdĺžnik 7"/>
          <p:cNvSpPr/>
          <p:nvPr/>
        </p:nvSpPr>
        <p:spPr>
          <a:xfrm>
            <a:off x="9469315" y="1723292"/>
            <a:ext cx="1019908" cy="12045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BlokTextu 8"/>
          <p:cNvSpPr txBox="1"/>
          <p:nvPr/>
        </p:nvSpPr>
        <p:spPr>
          <a:xfrm>
            <a:off x="9563098" y="1991360"/>
            <a:ext cx="1160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err="1"/>
              <a:t>Control</a:t>
            </a:r>
            <a:r>
              <a:rPr lang="sk-SK"/>
              <a:t> </a:t>
            </a:r>
          </a:p>
          <a:p>
            <a:r>
              <a:rPr lang="sk-SK"/>
              <a:t>0 min</a:t>
            </a:r>
          </a:p>
        </p:txBody>
      </p:sp>
      <p:sp>
        <p:nvSpPr>
          <p:cNvPr id="10" name="BlokTextu 9"/>
          <p:cNvSpPr txBox="1"/>
          <p:nvPr/>
        </p:nvSpPr>
        <p:spPr>
          <a:xfrm>
            <a:off x="10782300" y="2140899"/>
            <a:ext cx="1160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/>
              <a:t>20 min</a:t>
            </a:r>
          </a:p>
        </p:txBody>
      </p:sp>
      <p:sp>
        <p:nvSpPr>
          <p:cNvPr id="11" name="BlokTextu 10"/>
          <p:cNvSpPr txBox="1"/>
          <p:nvPr/>
        </p:nvSpPr>
        <p:spPr>
          <a:xfrm>
            <a:off x="9563099" y="3515430"/>
            <a:ext cx="1160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/>
              <a:t>40 min</a:t>
            </a:r>
          </a:p>
        </p:txBody>
      </p:sp>
      <p:sp>
        <p:nvSpPr>
          <p:cNvPr id="12" name="BlokTextu 11"/>
          <p:cNvSpPr txBox="1"/>
          <p:nvPr/>
        </p:nvSpPr>
        <p:spPr>
          <a:xfrm>
            <a:off x="10782300" y="3515430"/>
            <a:ext cx="1160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/>
              <a:t>60 min</a:t>
            </a:r>
          </a:p>
        </p:txBody>
      </p:sp>
      <p:pic>
        <p:nvPicPr>
          <p:cNvPr id="5" name="Paveikslėlis 4" descr="Paveikslėlis, kuriame yra menas&#10;&#10;Dirbtinio intelekto sugeneruotas turinys gali būti neteisingas.">
            <a:extLst>
              <a:ext uri="{FF2B5EF4-FFF2-40B4-BE49-F238E27FC236}">
                <a16:creationId xmlns:a16="http://schemas.microsoft.com/office/drawing/2014/main" id="{B5FBEC64-51E3-E889-DBFD-BBBA0872E3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853" t="25462" r="23010" b="6530"/>
          <a:stretch>
            <a:fillRect/>
          </a:stretch>
        </p:blipFill>
        <p:spPr>
          <a:xfrm rot="5400000">
            <a:off x="10689503" y="3131042"/>
            <a:ext cx="1525911" cy="1456396"/>
          </a:xfrm>
          <a:prstGeom prst="rect">
            <a:avLst/>
          </a:prstGeom>
        </p:spPr>
      </p:pic>
      <p:pic>
        <p:nvPicPr>
          <p:cNvPr id="13" name="Paveikslėlis 12" descr="Paveikslėlis, kuriame yra Stačiakampis, medis, geltonas, liniuotė&#10;&#10;Dirbtinio intelekto sugeneruotas turinys gali būti neteisingas.">
            <a:extLst>
              <a:ext uri="{FF2B5EF4-FFF2-40B4-BE49-F238E27FC236}">
                <a16:creationId xmlns:a16="http://schemas.microsoft.com/office/drawing/2014/main" id="{2B5D6E0D-B32B-4BBE-01B9-E6CDDDBF5A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722" t="32288" r="36410" b="30622"/>
          <a:stretch>
            <a:fillRect/>
          </a:stretch>
        </p:blipFill>
        <p:spPr>
          <a:xfrm rot="5400000">
            <a:off x="9189825" y="3153189"/>
            <a:ext cx="1532983" cy="1405030"/>
          </a:xfrm>
          <a:prstGeom prst="rect">
            <a:avLst/>
          </a:prstGeom>
        </p:spPr>
      </p:pic>
      <p:pic>
        <p:nvPicPr>
          <p:cNvPr id="14" name="Paveikslėlis 13" descr="Paveikslėlis, kuriame yra Materialinė nuosavybė, Stačiakampis&#10;&#10;Dirbtinio intelekto sugeneruotas turinys gali būti neteisingas.">
            <a:extLst>
              <a:ext uri="{FF2B5EF4-FFF2-40B4-BE49-F238E27FC236}">
                <a16:creationId xmlns:a16="http://schemas.microsoft.com/office/drawing/2014/main" id="{44F2C547-389D-8943-17C4-B8E47079C7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212" t="28133" r="52580" b="22681"/>
          <a:stretch>
            <a:fillRect/>
          </a:stretch>
        </p:blipFill>
        <p:spPr>
          <a:xfrm rot="5400000">
            <a:off x="9215058" y="1602773"/>
            <a:ext cx="1478855" cy="1401366"/>
          </a:xfrm>
          <a:prstGeom prst="rect">
            <a:avLst/>
          </a:prstGeom>
        </p:spPr>
      </p:pic>
      <p:pic>
        <p:nvPicPr>
          <p:cNvPr id="15" name="Paveikslėlis 14" descr="Paveikslėlis, kuriame yra tekstas, Stačiakampis, įrankis&#10;&#10;Dirbtinio intelekto sugeneruotas turinys gali būti neteisingas.">
            <a:extLst>
              <a:ext uri="{FF2B5EF4-FFF2-40B4-BE49-F238E27FC236}">
                <a16:creationId xmlns:a16="http://schemas.microsoft.com/office/drawing/2014/main" id="{2994100A-4FA9-FB09-533C-3D9CE717BA8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604" t="26976" r="50750" b="26338"/>
          <a:stretch>
            <a:fillRect/>
          </a:stretch>
        </p:blipFill>
        <p:spPr>
          <a:xfrm rot="5400000">
            <a:off x="10690778" y="1583077"/>
            <a:ext cx="1478852" cy="141190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15A21BE-667F-7747-8C29-6B33F6A764EE}"/>
              </a:ext>
            </a:extLst>
          </p:cNvPr>
          <p:cNvSpPr txBox="1"/>
          <p:nvPr/>
        </p:nvSpPr>
        <p:spPr>
          <a:xfrm>
            <a:off x="9505244" y="1151466"/>
            <a:ext cx="98213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lt-LT" sz="2000" b="1">
                <a:ea typeface="Calibri"/>
                <a:cs typeface="Calibri"/>
              </a:rPr>
              <a:t>0 min</a:t>
            </a:r>
            <a:endParaRPr lang="lt-LT" sz="2000" b="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DECD24-43B3-5E59-FDE5-6FDCDB613325}"/>
              </a:ext>
            </a:extLst>
          </p:cNvPr>
          <p:cNvSpPr txBox="1"/>
          <p:nvPr/>
        </p:nvSpPr>
        <p:spPr>
          <a:xfrm>
            <a:off x="10961511" y="1151466"/>
            <a:ext cx="98213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lt-LT" sz="2000" b="1">
                <a:ea typeface="Calibri"/>
                <a:cs typeface="Calibri"/>
              </a:rPr>
              <a:t>20 min</a:t>
            </a:r>
            <a:endParaRPr lang="lt-LT" sz="2000" b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FEBF72-4CC1-B0D1-592B-6D0FB4AD5B75}"/>
              </a:ext>
            </a:extLst>
          </p:cNvPr>
          <p:cNvSpPr txBox="1"/>
          <p:nvPr/>
        </p:nvSpPr>
        <p:spPr>
          <a:xfrm>
            <a:off x="9488310" y="4560710"/>
            <a:ext cx="98213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lt-LT" sz="2000" b="1">
                <a:ea typeface="Calibri"/>
                <a:cs typeface="Calibri"/>
              </a:rPr>
              <a:t>40 min</a:t>
            </a:r>
            <a:endParaRPr lang="lt-LT" sz="2000" b="1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F15A40-462B-8D7E-92F2-288A84406A4D}"/>
              </a:ext>
            </a:extLst>
          </p:cNvPr>
          <p:cNvSpPr txBox="1"/>
          <p:nvPr/>
        </p:nvSpPr>
        <p:spPr>
          <a:xfrm>
            <a:off x="10961510" y="4560710"/>
            <a:ext cx="98213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lt-LT" sz="2000" b="1">
                <a:ea typeface="Calibri"/>
                <a:cs typeface="Calibri"/>
              </a:rPr>
              <a:t>70 min</a:t>
            </a:r>
            <a:endParaRPr lang="lt-LT" sz="2000" b="1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65244D8-9897-2CB1-7EBF-C5CE718D8E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2" b="73925"/>
          <a:stretch>
            <a:fillRect/>
          </a:stretch>
        </p:blipFill>
        <p:spPr>
          <a:xfrm>
            <a:off x="6966521" y="5285837"/>
            <a:ext cx="5225479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768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5033" y="365125"/>
            <a:ext cx="10728767" cy="1325563"/>
          </a:xfrm>
        </p:spPr>
        <p:txBody>
          <a:bodyPr/>
          <a:lstStyle/>
          <a:p>
            <a:r>
              <a:rPr lang="sk-SK" b="1" err="1"/>
              <a:t>Evaluation</a:t>
            </a:r>
            <a:r>
              <a:rPr lang="sk-SK" b="1"/>
              <a:t> </a:t>
            </a:r>
            <a:r>
              <a:rPr lang="sk-SK" b="1" err="1"/>
              <a:t>Steps</a:t>
            </a:r>
            <a:r>
              <a:rPr lang="sk-SK" b="1"/>
              <a:t> </a:t>
            </a:r>
            <a:r>
              <a:rPr lang="sk-SK" b="1" err="1"/>
              <a:t>of</a:t>
            </a:r>
            <a:r>
              <a:rPr lang="sk-SK" b="1"/>
              <a:t> </a:t>
            </a:r>
            <a:r>
              <a:rPr lang="sk-SK" b="1" err="1"/>
              <a:t>our</a:t>
            </a:r>
            <a:r>
              <a:rPr lang="sk-SK" b="1"/>
              <a:t> Experiment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44009" y="1825625"/>
            <a:ext cx="11331615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sk-SK"/>
              <a:t>PARTICLE FREE LYSATE – </a:t>
            </a:r>
            <a:r>
              <a:rPr lang="sk-SK" err="1"/>
              <a:t>o-NPG-test</a:t>
            </a:r>
            <a:r>
              <a:rPr lang="sk-SK"/>
              <a:t> (</a:t>
            </a:r>
            <a:r>
              <a:rPr lang="sk-SK" err="1"/>
              <a:t>enzymatic</a:t>
            </a:r>
            <a:r>
              <a:rPr lang="sk-SK"/>
              <a:t> </a:t>
            </a:r>
            <a:r>
              <a:rPr lang="sk-SK" err="1"/>
              <a:t>activity</a:t>
            </a:r>
            <a:r>
              <a:rPr lang="sk-SK"/>
              <a:t> </a:t>
            </a:r>
            <a:r>
              <a:rPr lang="sk-SK" err="1"/>
              <a:t>assay</a:t>
            </a:r>
            <a:r>
              <a:rPr lang="sk-SK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/>
              <a:t>ANION EXCHANGE CHROMATOGRAPHY (AEXC) – </a:t>
            </a:r>
            <a:r>
              <a:rPr lang="sk-SK" err="1"/>
              <a:t>o-NPG</a:t>
            </a:r>
            <a:r>
              <a:rPr lang="sk-SK"/>
              <a:t> + </a:t>
            </a:r>
            <a:r>
              <a:rPr lang="sk-SK" err="1"/>
              <a:t>photometer</a:t>
            </a:r>
            <a:r>
              <a:rPr lang="sk-SK"/>
              <a:t> (</a:t>
            </a:r>
            <a:r>
              <a:rPr lang="sk-SK" err="1"/>
              <a:t>enzymatic</a:t>
            </a:r>
            <a:r>
              <a:rPr lang="sk-SK"/>
              <a:t> </a:t>
            </a:r>
            <a:r>
              <a:rPr lang="sk-SK" err="1"/>
              <a:t>activity</a:t>
            </a:r>
            <a:r>
              <a:rPr lang="sk-SK"/>
              <a:t> </a:t>
            </a:r>
            <a:r>
              <a:rPr lang="sk-SK" err="1"/>
              <a:t>assay</a:t>
            </a:r>
            <a:r>
              <a:rPr lang="sk-SK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/>
              <a:t>SDS – PAGE – </a:t>
            </a:r>
            <a:r>
              <a:rPr lang="sk-SK" err="1"/>
              <a:t>gel</a:t>
            </a:r>
            <a:r>
              <a:rPr lang="sk-SK"/>
              <a:t> + </a:t>
            </a:r>
            <a:r>
              <a:rPr lang="sk-SK" err="1"/>
              <a:t>calibration</a:t>
            </a:r>
            <a:r>
              <a:rPr lang="sk-SK"/>
              <a:t> </a:t>
            </a:r>
            <a:r>
              <a:rPr lang="sk-SK" err="1"/>
              <a:t>line</a:t>
            </a:r>
            <a:r>
              <a:rPr lang="sk-SK"/>
              <a:t> (</a:t>
            </a:r>
            <a:r>
              <a:rPr lang="sk-SK" err="1"/>
              <a:t>purity</a:t>
            </a:r>
            <a:r>
              <a:rPr lang="sk-SK"/>
              <a:t>, </a:t>
            </a:r>
            <a:r>
              <a:rPr lang="sk-SK" err="1"/>
              <a:t>molecular</a:t>
            </a:r>
            <a:r>
              <a:rPr lang="sk-SK"/>
              <a:t> </a:t>
            </a:r>
            <a:r>
              <a:rPr lang="sk-SK" err="1"/>
              <a:t>weight</a:t>
            </a:r>
            <a:r>
              <a:rPr lang="sk-SK"/>
              <a:t> – </a:t>
            </a:r>
            <a:r>
              <a:rPr lang="sk-SK" err="1"/>
              <a:t>lactase</a:t>
            </a:r>
            <a:r>
              <a:rPr lang="sk-SK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/>
              <a:t>RAW MILK TEST – </a:t>
            </a:r>
            <a:r>
              <a:rPr lang="sk-SK" err="1"/>
              <a:t>colour</a:t>
            </a:r>
            <a:r>
              <a:rPr lang="sk-SK"/>
              <a:t> </a:t>
            </a:r>
            <a:r>
              <a:rPr lang="sk-SK" err="1"/>
              <a:t>change</a:t>
            </a:r>
            <a:r>
              <a:rPr lang="sk-SK"/>
              <a:t> (</a:t>
            </a:r>
            <a:r>
              <a:rPr lang="sk-SK" err="1"/>
              <a:t>conc</a:t>
            </a:r>
            <a:r>
              <a:rPr lang="sk-SK"/>
              <a:t>. </a:t>
            </a:r>
            <a:r>
              <a:rPr lang="sk-SK" err="1"/>
              <a:t>of</a:t>
            </a:r>
            <a:r>
              <a:rPr lang="sk-SK"/>
              <a:t> </a:t>
            </a:r>
            <a:r>
              <a:rPr lang="sk-SK" err="1"/>
              <a:t>glucose</a:t>
            </a:r>
            <a:r>
              <a:rPr lang="sk-SK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 b="1"/>
              <a:t>EVALUATION </a:t>
            </a:r>
          </a:p>
        </p:txBody>
      </p:sp>
    </p:spTree>
    <p:extLst>
      <p:ext uri="{BB962C8B-B14F-4D97-AF65-F5344CB8AC3E}">
        <p14:creationId xmlns:p14="http://schemas.microsoft.com/office/powerpoint/2010/main" val="3262827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F53C5F-AA4B-6E8C-25F6-ADED8D2AA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/>
              <a:t>EVALUATION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95AE83C-9156-5800-CF00-39DE04349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180886" cy="47958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b="1" dirty="0"/>
              <a:t>1. TASK: </a:t>
            </a:r>
            <a:r>
              <a:rPr lang="sk-SK" dirty="0"/>
              <a:t>Compare your results of AEXC according to the highest lactase activity and the highest amount of lactase in SDS – PAGE.</a:t>
            </a:r>
            <a:endParaRPr lang="sk-SK" b="1" dirty="0"/>
          </a:p>
          <a:p>
            <a:pPr marL="0" indent="0">
              <a:buNone/>
            </a:pPr>
            <a:r>
              <a:rPr lang="sk-SK" dirty="0"/>
              <a:t>What can we conclude from the TASK 1?</a:t>
            </a:r>
          </a:p>
          <a:p>
            <a:pPr marL="0" indent="0">
              <a:buNone/>
            </a:pPr>
            <a:endParaRPr lang="sk-SK" dirty="0"/>
          </a:p>
          <a:p>
            <a:r>
              <a:rPr lang="en-GB" b="0" i="0" dirty="0">
                <a:effectLst/>
                <a:latin typeface=".SFUI-Regular"/>
              </a:rPr>
              <a:t>The results from the AEXC point to the fact that the </a:t>
            </a:r>
            <a:r>
              <a:rPr lang="en-GB" b="0" i="0" dirty="0" err="1">
                <a:effectLst/>
                <a:latin typeface=".SFUI-Regular"/>
              </a:rPr>
              <a:t>eluate</a:t>
            </a:r>
            <a:r>
              <a:rPr lang="en-GB" b="0" i="0" dirty="0">
                <a:effectLst/>
                <a:latin typeface=".SFUI-Regular"/>
              </a:rPr>
              <a:t> 25% contains the highest enzymatic activity (the most lactase/ the most active lactase). The presence of lactase in the sample in proven by the SDS - PAGE. </a:t>
            </a:r>
            <a:endParaRPr lang="en-GB" dirty="0">
              <a:effectLst/>
              <a:latin typeface=".SF UI"/>
            </a:endParaRPr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62737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F53C5F-AA4B-6E8C-25F6-ADED8D2AA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/>
              <a:t>EVALUATION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95AE83C-9156-5800-CF00-39DE04349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180886" cy="47958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b="1" dirty="0"/>
              <a:t>2. TASK: </a:t>
            </a:r>
            <a:r>
              <a:rPr lang="sk-SK" dirty="0"/>
              <a:t>Choose a sample suitable for downstream process and further purification of lactase.</a:t>
            </a:r>
            <a:br>
              <a:rPr lang="en-GB" dirty="0">
                <a:effectLst/>
                <a:latin typeface=".SF UI"/>
              </a:rPr>
            </a:br>
            <a:endParaRPr lang="en-GB" dirty="0">
              <a:effectLst/>
              <a:latin typeface=".SF UI"/>
            </a:endParaRPr>
          </a:p>
          <a:p>
            <a:r>
              <a:rPr lang="en-GB" b="0" i="0" dirty="0">
                <a:effectLst/>
                <a:latin typeface=".SFUI-Regular"/>
              </a:rPr>
              <a:t>The sample containing the most lactase is the </a:t>
            </a:r>
            <a:r>
              <a:rPr lang="en-GB" b="0" i="0" dirty="0" err="1">
                <a:effectLst/>
                <a:latin typeface=".SFUI-Regular"/>
              </a:rPr>
              <a:t>eluate</a:t>
            </a:r>
            <a:r>
              <a:rPr lang="en-GB" b="0" i="0" dirty="0">
                <a:effectLst/>
                <a:latin typeface=".SFUI-Regular"/>
              </a:rPr>
              <a:t> 25% hence it is the most suitable for further purification and downstream process. </a:t>
            </a:r>
            <a:endParaRPr lang="en-GB" dirty="0">
              <a:effectLst/>
              <a:latin typeface=".SF UI"/>
            </a:endParaRPr>
          </a:p>
          <a:p>
            <a:pPr marL="0" indent="0">
              <a:buNone/>
            </a:pP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1060519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b="1" err="1"/>
              <a:t>Thank</a:t>
            </a:r>
            <a:r>
              <a:rPr lang="sk-SK" b="1"/>
              <a:t> </a:t>
            </a:r>
            <a:r>
              <a:rPr lang="sk-SK" b="1" err="1"/>
              <a:t>you</a:t>
            </a:r>
            <a:r>
              <a:rPr lang="sk-SK" b="1"/>
              <a:t> </a:t>
            </a:r>
            <a:r>
              <a:rPr lang="sk-SK" b="1" err="1"/>
              <a:t>for</a:t>
            </a:r>
            <a:r>
              <a:rPr lang="sk-SK" b="1"/>
              <a:t> </a:t>
            </a:r>
            <a:r>
              <a:rPr lang="sk-SK" b="1" err="1"/>
              <a:t>your</a:t>
            </a:r>
            <a:r>
              <a:rPr lang="sk-SK" b="1"/>
              <a:t> </a:t>
            </a:r>
            <a:r>
              <a:rPr lang="sk-SK" b="1" err="1"/>
              <a:t>attention</a:t>
            </a:r>
            <a:r>
              <a:rPr lang="sk-SK" b="1"/>
              <a:t>!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83143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9110" y="145317"/>
            <a:ext cx="10515600" cy="1325563"/>
          </a:xfrm>
        </p:spPr>
        <p:txBody>
          <a:bodyPr/>
          <a:lstStyle/>
          <a:p>
            <a:r>
              <a:rPr lang="sk-SK" b="1"/>
              <a:t>G</a:t>
            </a:r>
            <a:r>
              <a:rPr lang="en-US" b="1" err="1"/>
              <a:t>roup</a:t>
            </a:r>
            <a:r>
              <a:rPr lang="sk-SK" b="1"/>
              <a:t> 10 </a:t>
            </a:r>
            <a:r>
              <a:rPr lang="en-US" b="1"/>
              <a:t>+ presentation of group members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lt-LT">
                <a:solidFill>
                  <a:srgbClr val="000000"/>
                </a:solidFill>
                <a:sym typeface="Calibri"/>
              </a:rPr>
              <a:t>Gloria </a:t>
            </a:r>
            <a:r>
              <a:rPr lang="lt-LT" err="1">
                <a:solidFill>
                  <a:srgbClr val="000000"/>
                </a:solidFill>
                <a:sym typeface="Calibri"/>
              </a:rPr>
              <a:t>Hervé</a:t>
            </a:r>
            <a:endParaRPr lang="sk-SK">
              <a:solidFill>
                <a:srgbClr val="000000"/>
              </a:solidFill>
              <a:sym typeface="Calibri"/>
            </a:endParaRPr>
          </a:p>
          <a:p>
            <a:pPr marL="0" indent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lt-LT"/>
              <a:t>French</a:t>
            </a:r>
            <a:endParaRPr lang="sk-SK">
              <a:solidFill>
                <a:srgbClr val="000000"/>
              </a:solidFill>
              <a:sym typeface="Calibri"/>
            </a:endParaRPr>
          </a:p>
          <a:p>
            <a:pPr marL="0" indent="0">
              <a:buNone/>
            </a:pPr>
            <a:endParaRPr lang="sk-SK"/>
          </a:p>
          <a:p>
            <a:pPr marL="0" indent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lt-LT">
                <a:solidFill>
                  <a:srgbClr val="000000"/>
                </a:solidFill>
                <a:sym typeface="Calibri"/>
              </a:rPr>
              <a:t>Liam </a:t>
            </a:r>
            <a:r>
              <a:rPr lang="lt-LT" err="1">
                <a:solidFill>
                  <a:srgbClr val="000000"/>
                </a:solidFill>
                <a:sym typeface="Calibri"/>
              </a:rPr>
              <a:t>Noco</a:t>
            </a:r>
            <a:r>
              <a:rPr lang="en-GB">
                <a:solidFill>
                  <a:srgbClr val="000000"/>
                </a:solidFill>
                <a:sym typeface="Calibri"/>
              </a:rPr>
              <a:t>ń</a:t>
            </a:r>
            <a:endParaRPr lang="sk-SK">
              <a:solidFill>
                <a:srgbClr val="000000"/>
              </a:solidFill>
              <a:sym typeface="Calibri"/>
            </a:endParaRPr>
          </a:p>
          <a:p>
            <a:pPr marL="0" indent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/>
              <a:t>Polish</a:t>
            </a:r>
            <a:endParaRPr lang="sk-SK">
              <a:solidFill>
                <a:srgbClr val="000000"/>
              </a:solidFill>
              <a:sym typeface="Calibri"/>
            </a:endParaRPr>
          </a:p>
          <a:p>
            <a:pPr marL="0" indent="0">
              <a:buNone/>
            </a:pPr>
            <a:endParaRPr lang="sk-SK"/>
          </a:p>
          <a:p>
            <a:pPr marL="0" indent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>
                <a:solidFill>
                  <a:srgbClr val="000000"/>
                </a:solidFill>
                <a:sym typeface="Calibri"/>
              </a:rPr>
              <a:t>Izabelė Prieskienytė</a:t>
            </a:r>
            <a:endParaRPr lang="sk-SK">
              <a:solidFill>
                <a:srgbClr val="000000"/>
              </a:solidFill>
              <a:sym typeface="Calibri"/>
            </a:endParaRPr>
          </a:p>
          <a:p>
            <a:pPr marL="0" indent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/>
              <a:t>Lithuanian</a:t>
            </a:r>
            <a:endParaRPr lang="sk-SK">
              <a:solidFill>
                <a:srgbClr val="000000"/>
              </a:solidFill>
              <a:sym typeface="Calibri"/>
            </a:endParaRPr>
          </a:p>
          <a:p>
            <a:pPr marL="0" indent="0">
              <a:buNone/>
            </a:pPr>
            <a:endParaRPr lang="sk-SK"/>
          </a:p>
        </p:txBody>
      </p:sp>
      <p:sp>
        <p:nvSpPr>
          <p:cNvPr id="4" name="BlokTextu 3"/>
          <p:cNvSpPr txBox="1"/>
          <p:nvPr/>
        </p:nvSpPr>
        <p:spPr>
          <a:xfrm>
            <a:off x="4461618" y="1798124"/>
            <a:ext cx="1645292" cy="996955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4461618" y="3177745"/>
            <a:ext cx="1645292" cy="996955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461618" y="4557365"/>
            <a:ext cx="1645292" cy="996955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7392955" y="1324596"/>
            <a:ext cx="3264493" cy="4666733"/>
          </a:xfrm>
          <a:prstGeom prst="rect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8" name="Paveikslėlis 7" descr="Paveikslėlis, kuriame yra Stačiakampis, ekrano kopija, vėliava&#10;&#10;Dirbtinio intelekto sugeneruotas turinys gali būti neteisingas.">
            <a:extLst>
              <a:ext uri="{FF2B5EF4-FFF2-40B4-BE49-F238E27FC236}">
                <a16:creationId xmlns:a16="http://schemas.microsoft.com/office/drawing/2014/main" id="{2554A8C6-FED2-B094-204E-9374D4902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744" y="1793220"/>
            <a:ext cx="1652866" cy="1002365"/>
          </a:xfrm>
          <a:prstGeom prst="rect">
            <a:avLst/>
          </a:prstGeom>
        </p:spPr>
      </p:pic>
      <p:pic>
        <p:nvPicPr>
          <p:cNvPr id="9" name="Paveikslėlis 8" descr="Paveikslėlis, kuriame yra raudonas, vėliava, dizainas&#10;&#10;Dirbtinio intelekto sugeneruotas turinys gali būti neteisingas.">
            <a:extLst>
              <a:ext uri="{FF2B5EF4-FFF2-40B4-BE49-F238E27FC236}">
                <a16:creationId xmlns:a16="http://schemas.microsoft.com/office/drawing/2014/main" id="{39165FC2-CB5B-76F9-1500-C40B62874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905" y="3196757"/>
            <a:ext cx="1640544" cy="985560"/>
          </a:xfrm>
          <a:prstGeom prst="rect">
            <a:avLst/>
          </a:prstGeom>
        </p:spPr>
      </p:pic>
      <p:pic>
        <p:nvPicPr>
          <p:cNvPr id="10" name="Paveikslėlis 9" descr="Paveikslėlis, kuriame yra geltonas, Spalvingumas, Stačiakampis, oranžinis&#10;&#10;Dirbtinio intelekto sugeneruotas turinys gali būti neteisingas.">
            <a:extLst>
              <a:ext uri="{FF2B5EF4-FFF2-40B4-BE49-F238E27FC236}">
                <a16:creationId xmlns:a16="http://schemas.microsoft.com/office/drawing/2014/main" id="{3236A4D5-CAE4-0757-8EA8-44F1A3B6F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8345" y="4522132"/>
            <a:ext cx="1675281" cy="1024220"/>
          </a:xfrm>
          <a:prstGeom prst="rect">
            <a:avLst/>
          </a:prstGeom>
        </p:spPr>
      </p:pic>
      <p:pic>
        <p:nvPicPr>
          <p:cNvPr id="11" name="Paveikslėlis 10" descr="Paveikslėlis, kuriame yra lauko, apranga, asmuo, Žmogaus veidas&#10;&#10;Dirbtinio intelekto sugeneruotas turinys gali būti neteisingas.">
            <a:extLst>
              <a:ext uri="{FF2B5EF4-FFF2-40B4-BE49-F238E27FC236}">
                <a16:creationId xmlns:a16="http://schemas.microsoft.com/office/drawing/2014/main" id="{9E678E3E-02BE-368C-C84E-FB7CCB4A367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125" t="18232" r="44102"/>
          <a:stretch>
            <a:fillRect/>
          </a:stretch>
        </p:blipFill>
        <p:spPr>
          <a:xfrm>
            <a:off x="7105826" y="1142620"/>
            <a:ext cx="3842742" cy="502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798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5033" y="365125"/>
            <a:ext cx="10728767" cy="1325563"/>
          </a:xfrm>
        </p:spPr>
        <p:txBody>
          <a:bodyPr/>
          <a:lstStyle/>
          <a:p>
            <a:r>
              <a:rPr lang="sk-SK" b="1" err="1"/>
              <a:t>Evaluation</a:t>
            </a:r>
            <a:r>
              <a:rPr lang="sk-SK" b="1"/>
              <a:t> </a:t>
            </a:r>
            <a:r>
              <a:rPr lang="sk-SK" b="1" err="1"/>
              <a:t>Steps</a:t>
            </a:r>
            <a:r>
              <a:rPr lang="sk-SK" b="1"/>
              <a:t> </a:t>
            </a:r>
            <a:r>
              <a:rPr lang="sk-SK" b="1" err="1"/>
              <a:t>of</a:t>
            </a:r>
            <a:r>
              <a:rPr lang="sk-SK" b="1"/>
              <a:t> </a:t>
            </a:r>
            <a:r>
              <a:rPr lang="sk-SK" b="1" err="1"/>
              <a:t>our</a:t>
            </a:r>
            <a:r>
              <a:rPr lang="sk-SK" b="1"/>
              <a:t> Experiment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44009" y="1825625"/>
            <a:ext cx="11331615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sk-SK" b="1"/>
              <a:t>PARTICLE FREE LYSATE – </a:t>
            </a:r>
            <a:r>
              <a:rPr lang="sk-SK" b="1" err="1"/>
              <a:t>o-NPG-test</a:t>
            </a:r>
            <a:r>
              <a:rPr lang="sk-SK" b="1"/>
              <a:t> (</a:t>
            </a:r>
            <a:r>
              <a:rPr lang="sk-SK" b="1" err="1"/>
              <a:t>enzymatic</a:t>
            </a:r>
            <a:r>
              <a:rPr lang="sk-SK" b="1"/>
              <a:t> </a:t>
            </a:r>
            <a:r>
              <a:rPr lang="sk-SK" b="1" err="1"/>
              <a:t>activity</a:t>
            </a:r>
            <a:r>
              <a:rPr lang="sk-SK" b="1"/>
              <a:t> </a:t>
            </a:r>
            <a:r>
              <a:rPr lang="sk-SK" b="1" err="1"/>
              <a:t>assay</a:t>
            </a:r>
            <a:r>
              <a:rPr lang="sk-SK" b="1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/>
              <a:t>ANION EXCHANGE CHROMATOGRAPHY (AEXC) – </a:t>
            </a:r>
            <a:r>
              <a:rPr lang="sk-SK" err="1"/>
              <a:t>o-NPG</a:t>
            </a:r>
            <a:r>
              <a:rPr lang="sk-SK"/>
              <a:t> + </a:t>
            </a:r>
            <a:r>
              <a:rPr lang="sk-SK" err="1"/>
              <a:t>photometer</a:t>
            </a:r>
            <a:r>
              <a:rPr lang="sk-SK"/>
              <a:t> (</a:t>
            </a:r>
            <a:r>
              <a:rPr lang="sk-SK" err="1"/>
              <a:t>enzymatic</a:t>
            </a:r>
            <a:r>
              <a:rPr lang="sk-SK"/>
              <a:t> </a:t>
            </a:r>
            <a:r>
              <a:rPr lang="sk-SK" err="1"/>
              <a:t>activity</a:t>
            </a:r>
            <a:r>
              <a:rPr lang="sk-SK"/>
              <a:t> </a:t>
            </a:r>
            <a:r>
              <a:rPr lang="sk-SK" err="1"/>
              <a:t>assay</a:t>
            </a:r>
            <a:r>
              <a:rPr lang="sk-SK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/>
              <a:t>SDS – PAGE – </a:t>
            </a:r>
            <a:r>
              <a:rPr lang="sk-SK" err="1"/>
              <a:t>gel</a:t>
            </a:r>
            <a:r>
              <a:rPr lang="sk-SK"/>
              <a:t> + </a:t>
            </a:r>
            <a:r>
              <a:rPr lang="sk-SK" err="1"/>
              <a:t>calibration</a:t>
            </a:r>
            <a:r>
              <a:rPr lang="sk-SK"/>
              <a:t> </a:t>
            </a:r>
            <a:r>
              <a:rPr lang="sk-SK" err="1"/>
              <a:t>line</a:t>
            </a:r>
            <a:r>
              <a:rPr lang="sk-SK"/>
              <a:t> (</a:t>
            </a:r>
            <a:r>
              <a:rPr lang="sk-SK" err="1"/>
              <a:t>purity</a:t>
            </a:r>
            <a:r>
              <a:rPr lang="sk-SK"/>
              <a:t>, </a:t>
            </a:r>
            <a:r>
              <a:rPr lang="sk-SK" err="1"/>
              <a:t>molecular</a:t>
            </a:r>
            <a:r>
              <a:rPr lang="sk-SK"/>
              <a:t> </a:t>
            </a:r>
            <a:r>
              <a:rPr lang="sk-SK" err="1"/>
              <a:t>weight</a:t>
            </a:r>
            <a:r>
              <a:rPr lang="sk-SK"/>
              <a:t> – </a:t>
            </a:r>
            <a:r>
              <a:rPr lang="sk-SK" err="1"/>
              <a:t>lactase</a:t>
            </a:r>
            <a:r>
              <a:rPr lang="sk-SK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/>
              <a:t>RAW MILK TEST – </a:t>
            </a:r>
            <a:r>
              <a:rPr lang="sk-SK" err="1"/>
              <a:t>colour</a:t>
            </a:r>
            <a:r>
              <a:rPr lang="sk-SK"/>
              <a:t> </a:t>
            </a:r>
            <a:r>
              <a:rPr lang="sk-SK" err="1"/>
              <a:t>change</a:t>
            </a:r>
            <a:r>
              <a:rPr lang="sk-SK"/>
              <a:t> (</a:t>
            </a:r>
            <a:r>
              <a:rPr lang="sk-SK" err="1"/>
              <a:t>conc</a:t>
            </a:r>
            <a:r>
              <a:rPr lang="sk-SK"/>
              <a:t>. </a:t>
            </a:r>
            <a:r>
              <a:rPr lang="sk-SK" err="1"/>
              <a:t>of</a:t>
            </a:r>
            <a:r>
              <a:rPr lang="sk-SK"/>
              <a:t> </a:t>
            </a:r>
            <a:r>
              <a:rPr lang="sk-SK" err="1"/>
              <a:t>glucose</a:t>
            </a:r>
            <a:r>
              <a:rPr lang="sk-SK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/>
              <a:t>EVALUATION </a:t>
            </a:r>
          </a:p>
        </p:txBody>
      </p:sp>
    </p:spTree>
    <p:extLst>
      <p:ext uri="{BB962C8B-B14F-4D97-AF65-F5344CB8AC3E}">
        <p14:creationId xmlns:p14="http://schemas.microsoft.com/office/powerpoint/2010/main" val="56735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58854" cy="1325563"/>
          </a:xfrm>
        </p:spPr>
        <p:txBody>
          <a:bodyPr/>
          <a:lstStyle/>
          <a:p>
            <a:r>
              <a:rPr lang="sk-SK" b="1"/>
              <a:t>O-NPG-TEST </a:t>
            </a:r>
            <a:r>
              <a:rPr lang="sk-SK" b="1" err="1"/>
              <a:t>of</a:t>
            </a:r>
            <a:r>
              <a:rPr lang="sk-SK" b="1"/>
              <a:t> 1:10 </a:t>
            </a:r>
            <a:r>
              <a:rPr lang="sk-SK" b="1" err="1"/>
              <a:t>diluted</a:t>
            </a:r>
            <a:r>
              <a:rPr lang="sk-SK" b="1"/>
              <a:t> </a:t>
            </a:r>
            <a:r>
              <a:rPr lang="sk-SK" b="1" err="1"/>
              <a:t>Particle</a:t>
            </a:r>
            <a:r>
              <a:rPr lang="sk-SK" b="1"/>
              <a:t> </a:t>
            </a:r>
            <a:r>
              <a:rPr lang="sk-SK" b="1" err="1"/>
              <a:t>Free</a:t>
            </a:r>
            <a:r>
              <a:rPr lang="sk-SK" b="1"/>
              <a:t> </a:t>
            </a:r>
            <a:r>
              <a:rPr lang="sk-SK" b="1" err="1"/>
              <a:t>Lysate</a:t>
            </a:r>
            <a:endParaRPr lang="sk-SK" b="1"/>
          </a:p>
        </p:txBody>
      </p:sp>
      <p:sp>
        <p:nvSpPr>
          <p:cNvPr id="4" name="BlokTextu 3"/>
          <p:cNvSpPr txBox="1"/>
          <p:nvPr/>
        </p:nvSpPr>
        <p:spPr>
          <a:xfrm>
            <a:off x="937548" y="1692843"/>
            <a:ext cx="9595413" cy="44012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k-SK" sz="2800"/>
              <a:t>Test 50 </a:t>
            </a:r>
            <a:r>
              <a:rPr lang="sk-SK" sz="2800">
                <a:ea typeface="+mn-lt"/>
                <a:cs typeface="+mn-lt"/>
                <a:sym typeface="Symbol"/>
              </a:rPr>
              <a:t>µ</a:t>
            </a:r>
            <a:r>
              <a:rPr lang="sk-SK" sz="2800">
                <a:sym typeface="Symbol"/>
              </a:rPr>
              <a:t>L </a:t>
            </a:r>
            <a:r>
              <a:rPr lang="sk-SK" sz="2800" err="1">
                <a:sym typeface="Symbol"/>
              </a:rPr>
              <a:t>supernatant</a:t>
            </a:r>
            <a:r>
              <a:rPr lang="sk-SK" sz="2800">
                <a:sym typeface="Symbol"/>
              </a:rPr>
              <a:t> + 500 </a:t>
            </a:r>
            <a:r>
              <a:rPr lang="sk-SK" sz="2800">
                <a:ea typeface="+mn-lt"/>
                <a:cs typeface="+mn-lt"/>
                <a:sym typeface="Symbol"/>
              </a:rPr>
              <a:t>µ</a:t>
            </a:r>
            <a:r>
              <a:rPr lang="sk-SK" sz="2800">
                <a:sym typeface="Symbol"/>
              </a:rPr>
              <a:t>L </a:t>
            </a:r>
            <a:r>
              <a:rPr lang="sk-SK" sz="2800" err="1">
                <a:sym typeface="Symbol"/>
              </a:rPr>
              <a:t>o-NPG-solution</a:t>
            </a:r>
            <a:r>
              <a:rPr lang="sk-SK" sz="2800">
                <a:sym typeface="Symbol"/>
              </a:rPr>
              <a:t>.</a:t>
            </a:r>
          </a:p>
          <a:p>
            <a:endParaRPr lang="sk-SK" sz="2800" b="1"/>
          </a:p>
          <a:p>
            <a:pPr marL="285750" indent="-285750">
              <a:buFont typeface="Arial" pitchFamily="34" charset="0"/>
              <a:buChar char="•"/>
            </a:pPr>
            <a:r>
              <a:rPr lang="sk-SK" sz="2800" b="1"/>
              <a:t>Observation: </a:t>
            </a:r>
            <a:r>
              <a:rPr lang="sk-SK" sz="2800"/>
              <a:t>change of colour (clear-&gt;yellow)</a:t>
            </a:r>
            <a:endParaRPr lang="sk-SK" sz="2800">
              <a:ea typeface="Calibri"/>
              <a:cs typeface="Calibri"/>
            </a:endParaRPr>
          </a:p>
          <a:p>
            <a:pPr marL="285750" indent="-285750">
              <a:buFont typeface="Arial" pitchFamily="34" charset="0"/>
              <a:buChar char="•"/>
            </a:pPr>
            <a:endParaRPr lang="sk-SK" sz="2800" b="1"/>
          </a:p>
          <a:p>
            <a:pPr marL="285750" indent="-285750">
              <a:buFont typeface="Arial" pitchFamily="34" charset="0"/>
              <a:buChar char="•"/>
            </a:pPr>
            <a:r>
              <a:rPr lang="sk-SK" sz="2800" b="1" err="1"/>
              <a:t>Evaluation</a:t>
            </a:r>
            <a:r>
              <a:rPr lang="sk-SK" sz="2800" b="1"/>
              <a:t>: </a:t>
            </a:r>
            <a:r>
              <a:rPr lang="sk-SK" sz="2800">
                <a:ea typeface="+mn-lt"/>
                <a:cs typeface="+mn-lt"/>
                <a:sym typeface="Symbol"/>
              </a:rPr>
              <a:t>β</a:t>
            </a:r>
            <a:r>
              <a:rPr lang="sk-SK" sz="2800">
                <a:sym typeface="Symbol"/>
              </a:rPr>
              <a:t>(1-&gt;4) </a:t>
            </a:r>
            <a:r>
              <a:rPr lang="sk-SK" sz="2800" err="1">
                <a:sym typeface="Symbol"/>
              </a:rPr>
              <a:t>bond</a:t>
            </a:r>
            <a:r>
              <a:rPr lang="sk-SK" sz="2800">
                <a:sym typeface="Symbol"/>
              </a:rPr>
              <a:t> was </a:t>
            </a:r>
            <a:r>
              <a:rPr lang="sk-SK" sz="2800" err="1">
                <a:sym typeface="Symbol"/>
              </a:rPr>
              <a:t>broken</a:t>
            </a:r>
            <a:r>
              <a:rPr lang="sk-SK" sz="2800">
                <a:sym typeface="Symbol"/>
              </a:rPr>
              <a:t> </a:t>
            </a:r>
            <a:r>
              <a:rPr lang="sk-SK" sz="2800" err="1">
                <a:sym typeface="Symbol"/>
              </a:rPr>
              <a:t>down</a:t>
            </a:r>
            <a:endParaRPr lang="sk-SK" sz="2800">
              <a:ea typeface="Calibri"/>
              <a:cs typeface="Calibri"/>
            </a:endParaRPr>
          </a:p>
          <a:p>
            <a:pPr marL="285750" indent="-285750">
              <a:buFont typeface="Arial" pitchFamily="34" charset="0"/>
              <a:buChar char="•"/>
            </a:pPr>
            <a:endParaRPr lang="sk-SK" sz="2800" b="1"/>
          </a:p>
          <a:p>
            <a:pPr marL="285750" indent="-285750">
              <a:buFont typeface="Arial" pitchFamily="34" charset="0"/>
              <a:buChar char="•"/>
            </a:pPr>
            <a:r>
              <a:rPr lang="sk-SK" sz="2800" b="1" err="1"/>
              <a:t>Conclusion</a:t>
            </a:r>
            <a:r>
              <a:rPr lang="sk-SK" sz="2800" b="1"/>
              <a:t>: </a:t>
            </a:r>
            <a:r>
              <a:rPr lang="sk-SK" sz="2800" err="1"/>
              <a:t>lactase</a:t>
            </a:r>
            <a:r>
              <a:rPr lang="sk-SK" sz="2800"/>
              <a:t> </a:t>
            </a:r>
            <a:r>
              <a:rPr lang="sk-SK" sz="2800" err="1"/>
              <a:t>is</a:t>
            </a:r>
            <a:r>
              <a:rPr lang="sk-SK" sz="2800"/>
              <a:t> present. </a:t>
            </a:r>
            <a:endParaRPr lang="sk-SK" sz="2800">
              <a:ea typeface="Calibri"/>
              <a:cs typeface="Calibri"/>
            </a:endParaRPr>
          </a:p>
          <a:p>
            <a:r>
              <a:rPr lang="sk-SK" sz="2800"/>
              <a:t>-We can </a:t>
            </a:r>
            <a:r>
              <a:rPr lang="sk-SK" sz="2800" err="1"/>
              <a:t>start</a:t>
            </a:r>
            <a:r>
              <a:rPr lang="sk-SK" sz="2800"/>
              <a:t> AEXC.</a:t>
            </a:r>
            <a:endParaRPr lang="sk-SK" sz="2800" b="1"/>
          </a:p>
          <a:p>
            <a:endParaRPr lang="sk-SK" sz="2800" b="1">
              <a:ea typeface="Calibri"/>
              <a:cs typeface="Calibri"/>
            </a:endParaRPr>
          </a:p>
          <a:p>
            <a:pPr marL="285750" indent="-285750">
              <a:buFont typeface="Arial" pitchFamily="34" charset="0"/>
              <a:buChar char="•"/>
            </a:pPr>
            <a:endParaRPr lang="sk-SK" sz="2800" b="1"/>
          </a:p>
        </p:txBody>
      </p:sp>
      <p:sp>
        <p:nvSpPr>
          <p:cNvPr id="6" name="Obdĺžnik 5"/>
          <p:cNvSpPr/>
          <p:nvPr/>
        </p:nvSpPr>
        <p:spPr>
          <a:xfrm>
            <a:off x="9355015" y="2453054"/>
            <a:ext cx="2417885" cy="34465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BlokTextu 6"/>
          <p:cNvSpPr txBox="1"/>
          <p:nvPr/>
        </p:nvSpPr>
        <p:spPr>
          <a:xfrm>
            <a:off x="9611587" y="3886876"/>
            <a:ext cx="1842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/>
              <a:t>Picture </a:t>
            </a:r>
            <a:r>
              <a:rPr lang="sk-SK" err="1"/>
              <a:t>of</a:t>
            </a:r>
            <a:r>
              <a:rPr lang="sk-SK"/>
              <a:t> </a:t>
            </a:r>
            <a:r>
              <a:rPr lang="sk-SK" err="1"/>
              <a:t>cuvette</a:t>
            </a:r>
            <a:endParaRPr lang="sk-SK"/>
          </a:p>
        </p:txBody>
      </p:sp>
      <p:pic>
        <p:nvPicPr>
          <p:cNvPr id="3" name="Paveikslėlis 2" descr="Paveikslėlis, kuriame yra asmuo, pirštas, vidaus, Medicininė įranga&#10;&#10;Dirbtinio intelekto sugeneruotas turinys gali būti neteisingas.">
            <a:extLst>
              <a:ext uri="{FF2B5EF4-FFF2-40B4-BE49-F238E27FC236}">
                <a16:creationId xmlns:a16="http://schemas.microsoft.com/office/drawing/2014/main" id="{36B152BD-88EA-B53A-4390-69397303A9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541" t="26059" r="20901" b="11392"/>
          <a:stretch>
            <a:fillRect/>
          </a:stretch>
        </p:blipFill>
        <p:spPr>
          <a:xfrm>
            <a:off x="8811677" y="1574800"/>
            <a:ext cx="2970961" cy="442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7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5033" y="365125"/>
            <a:ext cx="10728767" cy="1325563"/>
          </a:xfrm>
        </p:spPr>
        <p:txBody>
          <a:bodyPr/>
          <a:lstStyle/>
          <a:p>
            <a:r>
              <a:rPr lang="sk-SK" b="1" err="1"/>
              <a:t>Evaluation</a:t>
            </a:r>
            <a:r>
              <a:rPr lang="sk-SK" b="1"/>
              <a:t> </a:t>
            </a:r>
            <a:r>
              <a:rPr lang="sk-SK" b="1" err="1"/>
              <a:t>Steps</a:t>
            </a:r>
            <a:r>
              <a:rPr lang="sk-SK" b="1"/>
              <a:t> </a:t>
            </a:r>
            <a:r>
              <a:rPr lang="sk-SK" b="1" err="1"/>
              <a:t>of</a:t>
            </a:r>
            <a:r>
              <a:rPr lang="sk-SK" b="1"/>
              <a:t> </a:t>
            </a:r>
            <a:r>
              <a:rPr lang="sk-SK" b="1" err="1"/>
              <a:t>our</a:t>
            </a:r>
            <a:r>
              <a:rPr lang="sk-SK" b="1"/>
              <a:t> Experiment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44009" y="1825625"/>
            <a:ext cx="11331615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sk-SK"/>
              <a:t>PARTICLE FREE LYSATE – </a:t>
            </a:r>
            <a:r>
              <a:rPr lang="sk-SK" err="1"/>
              <a:t>o-NPG-test</a:t>
            </a:r>
            <a:r>
              <a:rPr lang="sk-SK"/>
              <a:t> (</a:t>
            </a:r>
            <a:r>
              <a:rPr lang="sk-SK" err="1"/>
              <a:t>enzymatic</a:t>
            </a:r>
            <a:r>
              <a:rPr lang="sk-SK"/>
              <a:t> </a:t>
            </a:r>
            <a:r>
              <a:rPr lang="sk-SK" err="1"/>
              <a:t>activity</a:t>
            </a:r>
            <a:r>
              <a:rPr lang="sk-SK"/>
              <a:t> </a:t>
            </a:r>
            <a:r>
              <a:rPr lang="sk-SK" err="1"/>
              <a:t>assay</a:t>
            </a:r>
            <a:r>
              <a:rPr lang="sk-SK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 b="1"/>
              <a:t>ANION EXCHANGE CHROMATOGRAPHY (AEXC) – </a:t>
            </a:r>
            <a:r>
              <a:rPr lang="sk-SK" b="1" err="1"/>
              <a:t>o-NPG</a:t>
            </a:r>
            <a:r>
              <a:rPr lang="sk-SK" b="1"/>
              <a:t> + </a:t>
            </a:r>
            <a:r>
              <a:rPr lang="sk-SK" b="1" err="1"/>
              <a:t>photometer</a:t>
            </a:r>
            <a:r>
              <a:rPr lang="sk-SK" b="1"/>
              <a:t> (</a:t>
            </a:r>
            <a:r>
              <a:rPr lang="sk-SK" b="1" err="1"/>
              <a:t>enzymatic</a:t>
            </a:r>
            <a:r>
              <a:rPr lang="sk-SK" b="1"/>
              <a:t> </a:t>
            </a:r>
            <a:r>
              <a:rPr lang="sk-SK" b="1" err="1"/>
              <a:t>activity</a:t>
            </a:r>
            <a:r>
              <a:rPr lang="sk-SK" b="1"/>
              <a:t> </a:t>
            </a:r>
            <a:r>
              <a:rPr lang="sk-SK" b="1" err="1"/>
              <a:t>assay</a:t>
            </a:r>
            <a:r>
              <a:rPr lang="sk-SK" b="1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/>
              <a:t>SDS – PAGE – </a:t>
            </a:r>
            <a:r>
              <a:rPr lang="sk-SK" err="1"/>
              <a:t>gel</a:t>
            </a:r>
            <a:r>
              <a:rPr lang="sk-SK"/>
              <a:t> + </a:t>
            </a:r>
            <a:r>
              <a:rPr lang="sk-SK" err="1"/>
              <a:t>calibration</a:t>
            </a:r>
            <a:r>
              <a:rPr lang="sk-SK"/>
              <a:t> </a:t>
            </a:r>
            <a:r>
              <a:rPr lang="sk-SK" err="1"/>
              <a:t>line</a:t>
            </a:r>
            <a:r>
              <a:rPr lang="sk-SK"/>
              <a:t> (</a:t>
            </a:r>
            <a:r>
              <a:rPr lang="sk-SK" err="1"/>
              <a:t>purity</a:t>
            </a:r>
            <a:r>
              <a:rPr lang="sk-SK"/>
              <a:t>, </a:t>
            </a:r>
            <a:r>
              <a:rPr lang="sk-SK" err="1"/>
              <a:t>molecular</a:t>
            </a:r>
            <a:r>
              <a:rPr lang="sk-SK"/>
              <a:t> </a:t>
            </a:r>
            <a:r>
              <a:rPr lang="sk-SK" err="1"/>
              <a:t>weight</a:t>
            </a:r>
            <a:r>
              <a:rPr lang="sk-SK"/>
              <a:t> – </a:t>
            </a:r>
            <a:r>
              <a:rPr lang="sk-SK" err="1"/>
              <a:t>lactase</a:t>
            </a:r>
            <a:r>
              <a:rPr lang="sk-SK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/>
              <a:t>RAW MILK TEST – </a:t>
            </a:r>
            <a:r>
              <a:rPr lang="sk-SK" err="1"/>
              <a:t>colour</a:t>
            </a:r>
            <a:r>
              <a:rPr lang="sk-SK"/>
              <a:t> </a:t>
            </a:r>
            <a:r>
              <a:rPr lang="sk-SK" err="1"/>
              <a:t>change</a:t>
            </a:r>
            <a:r>
              <a:rPr lang="sk-SK"/>
              <a:t> (</a:t>
            </a:r>
            <a:r>
              <a:rPr lang="sk-SK" err="1"/>
              <a:t>conc</a:t>
            </a:r>
            <a:r>
              <a:rPr lang="sk-SK"/>
              <a:t>. </a:t>
            </a:r>
            <a:r>
              <a:rPr lang="sk-SK" err="1"/>
              <a:t>of</a:t>
            </a:r>
            <a:r>
              <a:rPr lang="sk-SK"/>
              <a:t> </a:t>
            </a:r>
            <a:r>
              <a:rPr lang="sk-SK" err="1"/>
              <a:t>glucose</a:t>
            </a:r>
            <a:r>
              <a:rPr lang="sk-SK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/>
              <a:t>EVALUATION </a:t>
            </a:r>
          </a:p>
        </p:txBody>
      </p:sp>
    </p:spTree>
    <p:extLst>
      <p:ext uri="{BB962C8B-B14F-4D97-AF65-F5344CB8AC3E}">
        <p14:creationId xmlns:p14="http://schemas.microsoft.com/office/powerpoint/2010/main" val="2420449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5641" y="152213"/>
            <a:ext cx="10515600" cy="1325563"/>
          </a:xfrm>
        </p:spPr>
        <p:txBody>
          <a:bodyPr/>
          <a:lstStyle/>
          <a:p>
            <a:r>
              <a:rPr lang="sk-SK" b="1"/>
              <a:t>ANION EXCHANGE CHROMATOGRAPHY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35271" y="1254266"/>
            <a:ext cx="1109529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sk-SK" err="1"/>
              <a:t>O-NPG-test</a:t>
            </a:r>
            <a:r>
              <a:rPr lang="sk-SK"/>
              <a:t> </a:t>
            </a:r>
            <a:r>
              <a:rPr lang="sk-SK" err="1"/>
              <a:t>measured</a:t>
            </a:r>
            <a:r>
              <a:rPr lang="sk-SK"/>
              <a:t> by </a:t>
            </a:r>
            <a:r>
              <a:rPr lang="sk-SK" err="1"/>
              <a:t>photometer</a:t>
            </a:r>
            <a:r>
              <a:rPr lang="sk-SK"/>
              <a:t> – </a:t>
            </a:r>
            <a:r>
              <a:rPr lang="sk-SK" err="1"/>
              <a:t>enzymatic</a:t>
            </a:r>
            <a:r>
              <a:rPr lang="sk-SK"/>
              <a:t> </a:t>
            </a:r>
            <a:r>
              <a:rPr lang="sk-SK" err="1"/>
              <a:t>activity</a:t>
            </a:r>
            <a:r>
              <a:rPr lang="sk-SK"/>
              <a:t> </a:t>
            </a:r>
            <a:r>
              <a:rPr lang="sk-SK" err="1"/>
              <a:t>measurement</a:t>
            </a:r>
            <a:endParaRPr lang="sk-SK"/>
          </a:p>
          <a:p>
            <a:pPr marL="0" indent="0">
              <a:buNone/>
            </a:pPr>
            <a:r>
              <a:rPr lang="sk-SK"/>
              <a:t>Test 50 </a:t>
            </a:r>
            <a:r>
              <a:rPr lang="sk-SK">
                <a:ea typeface="+mn-lt"/>
                <a:cs typeface="+mn-lt"/>
                <a:sym typeface="Symbol"/>
              </a:rPr>
              <a:t>µ</a:t>
            </a:r>
            <a:r>
              <a:rPr lang="sk-SK">
                <a:sym typeface="Symbol"/>
              </a:rPr>
              <a:t>L </a:t>
            </a:r>
            <a:r>
              <a:rPr lang="sk-SK" err="1">
                <a:sym typeface="Symbol"/>
              </a:rPr>
              <a:t>eluate</a:t>
            </a:r>
            <a:r>
              <a:rPr lang="sk-SK">
                <a:sym typeface="Symbol"/>
              </a:rPr>
              <a:t> + 800 </a:t>
            </a:r>
            <a:r>
              <a:rPr lang="sk-SK">
                <a:ea typeface="+mn-lt"/>
                <a:cs typeface="+mn-lt"/>
                <a:sym typeface="Symbol"/>
              </a:rPr>
              <a:t>µ</a:t>
            </a:r>
            <a:r>
              <a:rPr lang="sk-SK">
                <a:sym typeface="Symbol"/>
              </a:rPr>
              <a:t>L </a:t>
            </a:r>
            <a:r>
              <a:rPr lang="sk-SK" err="1">
                <a:sym typeface="Symbol"/>
              </a:rPr>
              <a:t>o-NPG-solution</a:t>
            </a:r>
            <a:r>
              <a:rPr lang="sk-SK">
                <a:sym typeface="Symbol"/>
              </a:rPr>
              <a:t>.</a:t>
            </a:r>
            <a:endParaRPr lang="sk-SK" b="1">
              <a:sym typeface="Symbol"/>
            </a:endParaRPr>
          </a:p>
          <a:p>
            <a:endParaRPr lang="sk-SK" b="1">
              <a:sym typeface="Symbol"/>
            </a:endParaRPr>
          </a:p>
          <a:p>
            <a:r>
              <a:rPr lang="sk-SK" b="1" err="1">
                <a:sym typeface="Symbol"/>
              </a:rPr>
              <a:t>Observation</a:t>
            </a:r>
            <a:r>
              <a:rPr lang="sk-SK" b="1">
                <a:sym typeface="Symbol"/>
              </a:rPr>
              <a:t>: </a:t>
            </a:r>
            <a:r>
              <a:rPr lang="sk-SK" err="1">
                <a:sym typeface="Symbol"/>
              </a:rPr>
              <a:t>photometric</a:t>
            </a:r>
            <a:r>
              <a:rPr lang="sk-SK">
                <a:sym typeface="Symbol"/>
              </a:rPr>
              <a:t> </a:t>
            </a:r>
            <a:r>
              <a:rPr lang="sk-SK" err="1">
                <a:sym typeface="Symbol"/>
              </a:rPr>
              <a:t>results</a:t>
            </a:r>
            <a:endParaRPr lang="sk-SK">
              <a:sym typeface="Symbol"/>
            </a:endParaRPr>
          </a:p>
          <a:p>
            <a:r>
              <a:rPr lang="sk-SK" b="1" err="1">
                <a:sym typeface="Symbol"/>
              </a:rPr>
              <a:t>Evaluation</a:t>
            </a:r>
            <a:r>
              <a:rPr lang="sk-SK" b="1">
                <a:sym typeface="Symbol"/>
              </a:rPr>
              <a:t>: </a:t>
            </a:r>
            <a:r>
              <a:rPr lang="sk-SK" err="1">
                <a:sym typeface="Symbol"/>
              </a:rPr>
              <a:t>your</a:t>
            </a:r>
            <a:r>
              <a:rPr lang="sk-SK">
                <a:sym typeface="Symbol"/>
              </a:rPr>
              <a:t> </a:t>
            </a:r>
            <a:r>
              <a:rPr lang="sk-SK" err="1">
                <a:sym typeface="Symbol"/>
              </a:rPr>
              <a:t>own</a:t>
            </a:r>
            <a:r>
              <a:rPr lang="sk-SK">
                <a:sym typeface="Symbol"/>
              </a:rPr>
              <a:t> Excel diagram</a:t>
            </a:r>
            <a:endParaRPr lang="sk-SK"/>
          </a:p>
          <a:p>
            <a:r>
              <a:rPr lang="sk-SK" b="1" err="1"/>
              <a:t>Conclusion</a:t>
            </a:r>
            <a:r>
              <a:rPr lang="sk-SK" b="1"/>
              <a:t>: </a:t>
            </a:r>
            <a:r>
              <a:rPr lang="sk-SK" err="1"/>
              <a:t>the</a:t>
            </a:r>
            <a:r>
              <a:rPr lang="sk-SK"/>
              <a:t> </a:t>
            </a:r>
            <a:r>
              <a:rPr lang="sk-SK" err="1"/>
              <a:t>highest</a:t>
            </a:r>
            <a:r>
              <a:rPr lang="sk-SK"/>
              <a:t> </a:t>
            </a:r>
            <a:endParaRPr lang="sk-SK">
              <a:ea typeface="Calibri"/>
              <a:cs typeface="Calibri"/>
            </a:endParaRPr>
          </a:p>
          <a:p>
            <a:pPr marL="0" indent="0">
              <a:buNone/>
            </a:pPr>
            <a:r>
              <a:rPr lang="sk-SK" err="1"/>
              <a:t>lactase</a:t>
            </a:r>
            <a:r>
              <a:rPr lang="sk-SK"/>
              <a:t> </a:t>
            </a:r>
            <a:r>
              <a:rPr lang="sk-SK" err="1"/>
              <a:t>activity</a:t>
            </a:r>
            <a:r>
              <a:rPr lang="sk-SK"/>
              <a:t> </a:t>
            </a:r>
            <a:r>
              <a:rPr lang="sk-SK" err="1"/>
              <a:t>was</a:t>
            </a:r>
            <a:r>
              <a:rPr lang="sk-SK"/>
              <a:t> in 25% eluate</a:t>
            </a:r>
          </a:p>
        </p:txBody>
      </p:sp>
      <p:graphicFrame>
        <p:nvGraphicFramePr>
          <p:cNvPr id="4" name="Graphique 6">
            <a:extLst>
              <a:ext uri="{FF2B5EF4-FFF2-40B4-BE49-F238E27FC236}">
                <a16:creationId xmlns:a16="http://schemas.microsoft.com/office/drawing/2014/main" id="{C36B08F4-67AE-A7B2-F655-EDF8361E3C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6046278"/>
              </p:ext>
            </p:extLst>
          </p:nvPr>
        </p:nvGraphicFramePr>
        <p:xfrm>
          <a:off x="5937704" y="1861457"/>
          <a:ext cx="6253007" cy="4859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52337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CC227F-3800-F1FC-247C-31CFBF0CB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4" b="11809"/>
          <a:stretch>
            <a:fillRect/>
          </a:stretch>
        </p:blipFill>
        <p:spPr>
          <a:xfrm>
            <a:off x="110266" y="206744"/>
            <a:ext cx="11971468" cy="644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257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Lentelė 10">
            <a:extLst>
              <a:ext uri="{FF2B5EF4-FFF2-40B4-BE49-F238E27FC236}">
                <a16:creationId xmlns:a16="http://schemas.microsoft.com/office/drawing/2014/main" id="{B2FB954A-14A7-E667-5D19-8C79F18B79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262325"/>
              </p:ext>
            </p:extLst>
          </p:nvPr>
        </p:nvGraphicFramePr>
        <p:xfrm>
          <a:off x="1028094" y="1771953"/>
          <a:ext cx="8998812" cy="329370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499802">
                  <a:extLst>
                    <a:ext uri="{9D8B030D-6E8A-4147-A177-3AD203B41FA5}">
                      <a16:colId xmlns:a16="http://schemas.microsoft.com/office/drawing/2014/main" val="3085101092"/>
                    </a:ext>
                  </a:extLst>
                </a:gridCol>
                <a:gridCol w="1499802">
                  <a:extLst>
                    <a:ext uri="{9D8B030D-6E8A-4147-A177-3AD203B41FA5}">
                      <a16:colId xmlns:a16="http://schemas.microsoft.com/office/drawing/2014/main" val="1851922392"/>
                    </a:ext>
                  </a:extLst>
                </a:gridCol>
                <a:gridCol w="1499802">
                  <a:extLst>
                    <a:ext uri="{9D8B030D-6E8A-4147-A177-3AD203B41FA5}">
                      <a16:colId xmlns:a16="http://schemas.microsoft.com/office/drawing/2014/main" val="1039970426"/>
                    </a:ext>
                  </a:extLst>
                </a:gridCol>
                <a:gridCol w="1499802">
                  <a:extLst>
                    <a:ext uri="{9D8B030D-6E8A-4147-A177-3AD203B41FA5}">
                      <a16:colId xmlns:a16="http://schemas.microsoft.com/office/drawing/2014/main" val="2042671645"/>
                    </a:ext>
                  </a:extLst>
                </a:gridCol>
                <a:gridCol w="1499802">
                  <a:extLst>
                    <a:ext uri="{9D8B030D-6E8A-4147-A177-3AD203B41FA5}">
                      <a16:colId xmlns:a16="http://schemas.microsoft.com/office/drawing/2014/main" val="734527995"/>
                    </a:ext>
                  </a:extLst>
                </a:gridCol>
                <a:gridCol w="1499802">
                  <a:extLst>
                    <a:ext uri="{9D8B030D-6E8A-4147-A177-3AD203B41FA5}">
                      <a16:colId xmlns:a16="http://schemas.microsoft.com/office/drawing/2014/main" val="667320926"/>
                    </a:ext>
                  </a:extLst>
                </a:gridCol>
              </a:tblGrid>
              <a:tr h="28174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/>
                        <a:t>time</a:t>
                      </a:r>
                    </a:p>
                  </a:txBody>
                  <a:tcPr anchor="ctr"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/>
                        <a:t>0</a:t>
                      </a:r>
                    </a:p>
                  </a:txBody>
                  <a:tcPr anchor="ctr"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/>
                        <a:t>30</a:t>
                      </a:r>
                    </a:p>
                  </a:txBody>
                  <a:tcPr anchor="ctr"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/>
                        <a:t>60</a:t>
                      </a:r>
                    </a:p>
                  </a:txBody>
                  <a:tcPr anchor="ctr"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/>
                        <a:t>90</a:t>
                      </a:r>
                    </a:p>
                  </a:txBody>
                  <a:tcPr anchor="ctr"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/>
                        <a:t>120</a:t>
                      </a:r>
                    </a:p>
                  </a:txBody>
                  <a:tcPr anchor="ctr"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3264426"/>
                  </a:ext>
                </a:extLst>
              </a:tr>
              <a:tr h="69980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/>
                        <a:t>flow through - equilibration</a:t>
                      </a:r>
                    </a:p>
                  </a:txBody>
                  <a:tcPr anchor="ctr"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/>
                        <a:t>0,179</a:t>
                      </a:r>
                    </a:p>
                  </a:txBody>
                  <a:tcPr anchor="ctr"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/>
                        <a:t>0,181</a:t>
                      </a:r>
                    </a:p>
                  </a:txBody>
                  <a:tcPr anchor="ctr"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/>
                        <a:t>0,183</a:t>
                      </a:r>
                    </a:p>
                  </a:txBody>
                  <a:tcPr anchor="ctr"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/>
                        <a:t>0,181</a:t>
                      </a:r>
                    </a:p>
                  </a:txBody>
                  <a:tcPr anchor="ctr"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/>
                        <a:t>0,181</a:t>
                      </a:r>
                    </a:p>
                  </a:txBody>
                  <a:tcPr anchor="ctr"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8381231"/>
                  </a:ext>
                </a:extLst>
              </a:tr>
              <a:tr h="4907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/>
                        <a:t>flow through - lysate </a:t>
                      </a:r>
                    </a:p>
                  </a:txBody>
                  <a:tcPr anchor="ctr"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/>
                        <a:t>0,347</a:t>
                      </a:r>
                    </a:p>
                  </a:txBody>
                  <a:tcPr anchor="ctr"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/>
                        <a:t>0,323</a:t>
                      </a:r>
                    </a:p>
                  </a:txBody>
                  <a:tcPr anchor="ctr"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/>
                        <a:t>0,319</a:t>
                      </a:r>
                    </a:p>
                  </a:txBody>
                  <a:tcPr anchor="ctr"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/>
                        <a:t>0,318</a:t>
                      </a:r>
                    </a:p>
                  </a:txBody>
                  <a:tcPr anchor="ctr"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/>
                        <a:t>0,318</a:t>
                      </a:r>
                    </a:p>
                  </a:txBody>
                  <a:tcPr anchor="ctr"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6036399"/>
                  </a:ext>
                </a:extLst>
              </a:tr>
              <a:tr h="4907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/>
                        <a:t>washing step</a:t>
                      </a:r>
                    </a:p>
                  </a:txBody>
                  <a:tcPr anchor="ctr"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/>
                        <a:t>0,159</a:t>
                      </a:r>
                    </a:p>
                  </a:txBody>
                  <a:tcPr anchor="ctr"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/>
                        <a:t>0,159</a:t>
                      </a:r>
                    </a:p>
                  </a:txBody>
                  <a:tcPr anchor="ctr"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/>
                        <a:t>0,16</a:t>
                      </a:r>
                    </a:p>
                  </a:txBody>
                  <a:tcPr anchor="ctr"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/>
                        <a:t>0,16</a:t>
                      </a:r>
                    </a:p>
                  </a:txBody>
                  <a:tcPr anchor="ctr"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/>
                        <a:t>0,16</a:t>
                      </a:r>
                    </a:p>
                  </a:txBody>
                  <a:tcPr anchor="ctr"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6794991"/>
                  </a:ext>
                </a:extLst>
              </a:tr>
              <a:tr h="28174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/>
                        <a:t>Eluate 10 %</a:t>
                      </a:r>
                    </a:p>
                  </a:txBody>
                  <a:tcPr anchor="ctr"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/>
                        <a:t>0,178</a:t>
                      </a:r>
                    </a:p>
                  </a:txBody>
                  <a:tcPr anchor="ctr"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/>
                        <a:t>0,177</a:t>
                      </a:r>
                    </a:p>
                  </a:txBody>
                  <a:tcPr anchor="ctr"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/>
                        <a:t>0,178</a:t>
                      </a:r>
                    </a:p>
                  </a:txBody>
                  <a:tcPr anchor="ctr"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/>
                        <a:t>0,177</a:t>
                      </a:r>
                    </a:p>
                  </a:txBody>
                  <a:tcPr anchor="ctr"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/>
                        <a:t>0,179</a:t>
                      </a:r>
                    </a:p>
                  </a:txBody>
                  <a:tcPr anchor="ctr"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615305"/>
                  </a:ext>
                </a:extLst>
              </a:tr>
              <a:tr h="28174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/>
                        <a:t>Eluate 25%</a:t>
                      </a:r>
                    </a:p>
                  </a:txBody>
                  <a:tcPr anchor="ctr"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/>
                        <a:t>0,305</a:t>
                      </a:r>
                    </a:p>
                  </a:txBody>
                  <a:tcPr anchor="ctr"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/>
                        <a:t>0,427</a:t>
                      </a:r>
                    </a:p>
                  </a:txBody>
                  <a:tcPr anchor="ctr"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/>
                        <a:t>0,578</a:t>
                      </a:r>
                    </a:p>
                  </a:txBody>
                  <a:tcPr anchor="ctr"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/>
                        <a:t>0,746</a:t>
                      </a:r>
                    </a:p>
                  </a:txBody>
                  <a:tcPr anchor="ctr"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/>
                        <a:t>0,917</a:t>
                      </a:r>
                    </a:p>
                  </a:txBody>
                  <a:tcPr anchor="ctr"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3611016"/>
                  </a:ext>
                </a:extLst>
              </a:tr>
              <a:tr h="28174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/>
                        <a:t>Eluate 100%</a:t>
                      </a:r>
                    </a:p>
                  </a:txBody>
                  <a:tcPr anchor="ctr"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/>
                        <a:t>0,164</a:t>
                      </a:r>
                    </a:p>
                  </a:txBody>
                  <a:tcPr anchor="ctr"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/>
                        <a:t>0,166</a:t>
                      </a:r>
                    </a:p>
                  </a:txBody>
                  <a:tcPr anchor="ctr"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/>
                        <a:t>0,166</a:t>
                      </a:r>
                    </a:p>
                  </a:txBody>
                  <a:tcPr anchor="ctr"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/>
                        <a:t>0,167</a:t>
                      </a:r>
                    </a:p>
                  </a:txBody>
                  <a:tcPr anchor="ctr"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/>
                        <a:t>0,168</a:t>
                      </a:r>
                    </a:p>
                  </a:txBody>
                  <a:tcPr anchor="ctr"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8883244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530FFD0-AFD1-A8E7-5BA2-A23C8BC0860C}"/>
              </a:ext>
            </a:extLst>
          </p:cNvPr>
          <p:cNvSpPr txBox="1"/>
          <p:nvPr/>
        </p:nvSpPr>
        <p:spPr>
          <a:xfrm>
            <a:off x="2624666" y="822476"/>
            <a:ext cx="670076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lt-LT" sz="2800" b="1">
                <a:ea typeface="Calibri"/>
                <a:cs typeface="Calibri"/>
              </a:rPr>
              <a:t>ONPG – Activity Assay of Lactase</a:t>
            </a:r>
            <a:endParaRPr lang="lt-LT" sz="2800" b="1"/>
          </a:p>
        </p:txBody>
      </p:sp>
    </p:spTree>
    <p:extLst>
      <p:ext uri="{BB962C8B-B14F-4D97-AF65-F5344CB8AC3E}">
        <p14:creationId xmlns:p14="http://schemas.microsoft.com/office/powerpoint/2010/main" val="3915629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5033" y="365125"/>
            <a:ext cx="10728767" cy="1325563"/>
          </a:xfrm>
        </p:spPr>
        <p:txBody>
          <a:bodyPr/>
          <a:lstStyle/>
          <a:p>
            <a:r>
              <a:rPr lang="sk-SK" b="1" err="1"/>
              <a:t>Evaluation</a:t>
            </a:r>
            <a:r>
              <a:rPr lang="sk-SK" b="1"/>
              <a:t> </a:t>
            </a:r>
            <a:r>
              <a:rPr lang="sk-SK" b="1" err="1"/>
              <a:t>Steps</a:t>
            </a:r>
            <a:r>
              <a:rPr lang="sk-SK" b="1"/>
              <a:t> </a:t>
            </a:r>
            <a:r>
              <a:rPr lang="sk-SK" b="1" err="1"/>
              <a:t>of</a:t>
            </a:r>
            <a:r>
              <a:rPr lang="sk-SK" b="1"/>
              <a:t> </a:t>
            </a:r>
            <a:r>
              <a:rPr lang="sk-SK" b="1" err="1"/>
              <a:t>our</a:t>
            </a:r>
            <a:r>
              <a:rPr lang="sk-SK" b="1"/>
              <a:t> Experiment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44009" y="1825625"/>
            <a:ext cx="11331615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sk-SK"/>
              <a:t>PARTICLE FREE LYSATE – </a:t>
            </a:r>
            <a:r>
              <a:rPr lang="sk-SK" err="1"/>
              <a:t>o-NPG-test</a:t>
            </a:r>
            <a:r>
              <a:rPr lang="sk-SK"/>
              <a:t> (</a:t>
            </a:r>
            <a:r>
              <a:rPr lang="sk-SK" err="1"/>
              <a:t>enzymatic</a:t>
            </a:r>
            <a:r>
              <a:rPr lang="sk-SK"/>
              <a:t> </a:t>
            </a:r>
            <a:r>
              <a:rPr lang="sk-SK" err="1"/>
              <a:t>activity</a:t>
            </a:r>
            <a:r>
              <a:rPr lang="sk-SK"/>
              <a:t> </a:t>
            </a:r>
            <a:r>
              <a:rPr lang="sk-SK" err="1"/>
              <a:t>assay</a:t>
            </a:r>
            <a:r>
              <a:rPr lang="sk-SK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/>
              <a:t>ANION EXCHANGE CHROMATOGRAPHY (AEXC) – </a:t>
            </a:r>
            <a:r>
              <a:rPr lang="sk-SK" err="1"/>
              <a:t>o-NPG</a:t>
            </a:r>
            <a:r>
              <a:rPr lang="sk-SK"/>
              <a:t> + </a:t>
            </a:r>
            <a:r>
              <a:rPr lang="sk-SK" err="1"/>
              <a:t>photometer</a:t>
            </a:r>
            <a:r>
              <a:rPr lang="sk-SK"/>
              <a:t> (</a:t>
            </a:r>
            <a:r>
              <a:rPr lang="sk-SK" err="1"/>
              <a:t>enzymatic</a:t>
            </a:r>
            <a:r>
              <a:rPr lang="sk-SK"/>
              <a:t> </a:t>
            </a:r>
            <a:r>
              <a:rPr lang="sk-SK" err="1"/>
              <a:t>activity</a:t>
            </a:r>
            <a:r>
              <a:rPr lang="sk-SK"/>
              <a:t> </a:t>
            </a:r>
            <a:r>
              <a:rPr lang="sk-SK" err="1"/>
              <a:t>assay</a:t>
            </a:r>
            <a:r>
              <a:rPr lang="sk-SK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 b="1"/>
              <a:t>SDS – PAGE – </a:t>
            </a:r>
            <a:r>
              <a:rPr lang="sk-SK" b="1" err="1"/>
              <a:t>gel</a:t>
            </a:r>
            <a:r>
              <a:rPr lang="sk-SK" b="1"/>
              <a:t> + </a:t>
            </a:r>
            <a:r>
              <a:rPr lang="sk-SK" b="1" err="1"/>
              <a:t>calibration</a:t>
            </a:r>
            <a:r>
              <a:rPr lang="sk-SK" b="1"/>
              <a:t> </a:t>
            </a:r>
            <a:r>
              <a:rPr lang="sk-SK" b="1" err="1"/>
              <a:t>line</a:t>
            </a:r>
            <a:r>
              <a:rPr lang="sk-SK" b="1"/>
              <a:t> (</a:t>
            </a:r>
            <a:r>
              <a:rPr lang="sk-SK" b="1" err="1"/>
              <a:t>purity</a:t>
            </a:r>
            <a:r>
              <a:rPr lang="sk-SK" b="1"/>
              <a:t>, </a:t>
            </a:r>
            <a:r>
              <a:rPr lang="sk-SK" b="1" err="1"/>
              <a:t>molecular</a:t>
            </a:r>
            <a:r>
              <a:rPr lang="sk-SK" b="1"/>
              <a:t> </a:t>
            </a:r>
            <a:r>
              <a:rPr lang="sk-SK" b="1" err="1"/>
              <a:t>weight</a:t>
            </a:r>
            <a:r>
              <a:rPr lang="sk-SK" b="1"/>
              <a:t> – </a:t>
            </a:r>
            <a:r>
              <a:rPr lang="sk-SK" b="1" err="1"/>
              <a:t>lactase</a:t>
            </a:r>
            <a:r>
              <a:rPr lang="sk-SK" b="1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/>
              <a:t>RAW MILK TEST – </a:t>
            </a:r>
            <a:r>
              <a:rPr lang="sk-SK" err="1"/>
              <a:t>colour</a:t>
            </a:r>
            <a:r>
              <a:rPr lang="sk-SK"/>
              <a:t> </a:t>
            </a:r>
            <a:r>
              <a:rPr lang="sk-SK" err="1"/>
              <a:t>change</a:t>
            </a:r>
            <a:r>
              <a:rPr lang="sk-SK"/>
              <a:t> (</a:t>
            </a:r>
            <a:r>
              <a:rPr lang="sk-SK" err="1"/>
              <a:t>conc</a:t>
            </a:r>
            <a:r>
              <a:rPr lang="sk-SK"/>
              <a:t>. </a:t>
            </a:r>
            <a:r>
              <a:rPr lang="sk-SK" err="1"/>
              <a:t>of</a:t>
            </a:r>
            <a:r>
              <a:rPr lang="sk-SK"/>
              <a:t> </a:t>
            </a:r>
            <a:r>
              <a:rPr lang="sk-SK" err="1"/>
              <a:t>glucose</a:t>
            </a:r>
            <a:r>
              <a:rPr lang="sk-SK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/>
              <a:t>EVALUATION </a:t>
            </a:r>
          </a:p>
        </p:txBody>
      </p:sp>
    </p:spTree>
    <p:extLst>
      <p:ext uri="{BB962C8B-B14F-4D97-AF65-F5344CB8AC3E}">
        <p14:creationId xmlns:p14="http://schemas.microsoft.com/office/powerpoint/2010/main" val="4280730013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Širokouhlá</PresentationFormat>
  <Slides>18</Slides>
  <Notes>0</Notes>
  <HiddenSlides>0</HiddenSlide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18</vt:i4>
      </vt:variant>
    </vt:vector>
  </HeadingPairs>
  <TitlesOfParts>
    <vt:vector size="19" baseType="lpstr">
      <vt:lpstr>Motív Office</vt:lpstr>
      <vt:lpstr>Summary of Results from  Group 10 Lactase Downstream Processing</vt:lpstr>
      <vt:lpstr>Group 10 + presentation of group members</vt:lpstr>
      <vt:lpstr>Evaluation Steps of our Experiment</vt:lpstr>
      <vt:lpstr>O-NPG-TEST of 1:10 diluted Particle Free Lysate</vt:lpstr>
      <vt:lpstr>Evaluation Steps of our Experiment</vt:lpstr>
      <vt:lpstr>ANION EXCHANGE CHROMATOGRAPHY</vt:lpstr>
      <vt:lpstr>Prezentácia programu PowerPoint</vt:lpstr>
      <vt:lpstr>Prezentácia programu PowerPoint</vt:lpstr>
      <vt:lpstr>Evaluation Steps of our Experiment</vt:lpstr>
      <vt:lpstr>SDS - PAGE</vt:lpstr>
      <vt:lpstr>SDS - PAGE</vt:lpstr>
      <vt:lpstr>Evaluation of the SDS – PAGE </vt:lpstr>
      <vt:lpstr>Evaluation Steps of our Experiment</vt:lpstr>
      <vt:lpstr>RAW MILK TEST</vt:lpstr>
      <vt:lpstr>Evaluation Steps of our Experiment</vt:lpstr>
      <vt:lpstr>EVALUATION</vt:lpstr>
      <vt:lpstr>EVALUATION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Observation of 1. experiment – starch metabolism</dc:title>
  <dc:creator>Učiteľ</dc:creator>
  <cp:lastModifiedBy>Izabelė Prieskienytė</cp:lastModifiedBy>
  <cp:revision>3</cp:revision>
  <dcterms:created xsi:type="dcterms:W3CDTF">2024-01-19T12:02:57Z</dcterms:created>
  <dcterms:modified xsi:type="dcterms:W3CDTF">2026-03-26T20:15:13Z</dcterms:modified>
</cp:coreProperties>
</file>