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96EF8F-4A44-855B-CF86-98F64AAF9508}" v="419" dt="2026-01-21T10:42:41.019"/>
    <p1510:client id="{9940965B-7DED-384A-E9B2-36861637337E}" v="19" dt="2026-01-20T13:50:46.540"/>
    <p1510:client id="{BBC5076C-BA8E-99E0-1119-B9D7A8B87CDC}" v="248" dt="2026-01-20T14:15:42.706"/>
    <p1510:client id="{EB1E0D78-8A1D-9890-A503-B7795E52ADE4}" v="1836" dt="2026-01-21T07:19:59.2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Spustelėję redag. ruoš. paantrš. stilių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85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02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7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0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3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9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08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5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6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9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4E3E68-314E-4E62-AA8A-BE3F20F81523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4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Summary of results from group 8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6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87093-976F-57C1-F3A8-D4DDB486C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Calibri Light"/>
                <a:ea typeface="Calibri Light"/>
                <a:cs typeface="Calibri Light"/>
              </a:rPr>
              <a:t>Group number 8 presentation of group members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B946E-4305-B87B-EDFA-AD6918381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417" y="1825625"/>
            <a:ext cx="2895601" cy="13475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>
                <a:solidFill>
                  <a:srgbClr val="000000"/>
                </a:solidFill>
                <a:ea typeface="+mn-lt"/>
                <a:cs typeface="+mn-lt"/>
              </a:rPr>
              <a:t>Zuzana</a:t>
            </a:r>
            <a:r>
              <a:rPr lang="en-GB" sz="2400"/>
              <a:t> Žáčkov</a:t>
            </a:r>
            <a:r>
              <a:rPr lang="en-GB" sz="2400">
                <a:solidFill>
                  <a:srgbClr val="000000"/>
                </a:solidFill>
                <a:ea typeface="+mn-lt"/>
                <a:cs typeface="+mn-lt"/>
              </a:rPr>
              <a:t>á</a:t>
            </a:r>
          </a:p>
          <a:p>
            <a:pPr marL="0" indent="0">
              <a:buNone/>
            </a:pPr>
            <a:r>
              <a:rPr lang="en-US" sz="2400"/>
              <a:t>Teacher </a:t>
            </a:r>
          </a:p>
          <a:p>
            <a:pPr marL="0" indent="0">
              <a:buNone/>
            </a:pPr>
            <a:r>
              <a:rPr lang="sk-SK" sz="2400" err="1">
                <a:latin typeface="Calibri"/>
                <a:ea typeface="Calibri"/>
                <a:cs typeface="Calibri"/>
              </a:rPr>
              <a:t>Czech</a:t>
            </a:r>
            <a:r>
              <a:rPr lang="sk-SK" sz="2400">
                <a:latin typeface="Calibri"/>
                <a:ea typeface="Calibri"/>
                <a:cs typeface="Calibri"/>
              </a:rPr>
              <a:t> </a:t>
            </a:r>
            <a:r>
              <a:rPr lang="sk-SK" sz="2400" err="1">
                <a:latin typeface="Calibri"/>
                <a:ea typeface="Calibri"/>
                <a:cs typeface="Calibri"/>
              </a:rPr>
              <a:t>Republic</a:t>
            </a:r>
            <a:endParaRPr lang="en-US" sz="2400" err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E112D4-2FB4-6DE7-6C2B-29AE6AE310E2}"/>
              </a:ext>
            </a:extLst>
          </p:cNvPr>
          <p:cNvSpPr txBox="1"/>
          <p:nvPr/>
        </p:nvSpPr>
        <p:spPr>
          <a:xfrm>
            <a:off x="883278" y="3353696"/>
            <a:ext cx="259462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/>
              <a:t>Kotryna </a:t>
            </a:r>
            <a:r>
              <a:rPr lang="en-GB" sz="2400" err="1"/>
              <a:t>Plyniūtė</a:t>
            </a:r>
            <a:endParaRPr lang="en-GB" sz="2400"/>
          </a:p>
          <a:p>
            <a:r>
              <a:rPr lang="en-GB" sz="2400"/>
              <a:t>Mentor</a:t>
            </a:r>
          </a:p>
          <a:p>
            <a:r>
              <a:rPr lang="en-GB" sz="2400"/>
              <a:t>Lithuania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A89B37-A85B-CE92-9D7C-F89E19111831}"/>
              </a:ext>
            </a:extLst>
          </p:cNvPr>
          <p:cNvSpPr txBox="1"/>
          <p:nvPr/>
        </p:nvSpPr>
        <p:spPr>
          <a:xfrm>
            <a:off x="888767" y="5015370"/>
            <a:ext cx="224959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/>
              <a:t>Thorben Ernst</a:t>
            </a:r>
          </a:p>
          <a:p>
            <a:r>
              <a:rPr lang="en-GB" sz="2400"/>
              <a:t>Student</a:t>
            </a:r>
          </a:p>
          <a:p>
            <a:r>
              <a:rPr lang="en-GB" sz="2400"/>
              <a:t>Germany</a:t>
            </a:r>
          </a:p>
        </p:txBody>
      </p:sp>
      <p:pic>
        <p:nvPicPr>
          <p:cNvPr id="6" name="Picture 5" descr="Čekijos vėliava – Vikipedija">
            <a:extLst>
              <a:ext uri="{FF2B5EF4-FFF2-40B4-BE49-F238E27FC236}">
                <a16:creationId xmlns:a16="http://schemas.microsoft.com/office/drawing/2014/main" id="{9C39976B-02C8-1A84-B1CE-AF13EBD2F7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2766" y="1573489"/>
            <a:ext cx="2381250" cy="1590675"/>
          </a:xfrm>
          <a:prstGeom prst="rect">
            <a:avLst/>
          </a:prstGeom>
        </p:spPr>
      </p:pic>
      <p:pic>
        <p:nvPicPr>
          <p:cNvPr id="7" name="Picture 6" descr="Lietuvos vėliava – Vikipedija">
            <a:extLst>
              <a:ext uri="{FF2B5EF4-FFF2-40B4-BE49-F238E27FC236}">
                <a16:creationId xmlns:a16="http://schemas.microsoft.com/office/drawing/2014/main" id="{164BDC5D-41FF-90B4-530C-58CAED5B96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766" y="3355146"/>
            <a:ext cx="2381250" cy="1428750"/>
          </a:xfrm>
          <a:prstGeom prst="rect">
            <a:avLst/>
          </a:prstGeom>
        </p:spPr>
      </p:pic>
      <p:pic>
        <p:nvPicPr>
          <p:cNvPr id="8" name="Picture 7" descr="Vokietijos vėliava – Vikipedija">
            <a:extLst>
              <a:ext uri="{FF2B5EF4-FFF2-40B4-BE49-F238E27FC236}">
                <a16:creationId xmlns:a16="http://schemas.microsoft.com/office/drawing/2014/main" id="{FB228AAA-6833-4356-AACC-828AAA30E8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2766" y="5011668"/>
            <a:ext cx="2381250" cy="1428750"/>
          </a:xfrm>
          <a:prstGeom prst="rect">
            <a:avLst/>
          </a:prstGeom>
        </p:spPr>
      </p:pic>
      <p:pic>
        <p:nvPicPr>
          <p:cNvPr id="9" name="Picture 8" descr="A group of people in white coats holding up signs&#10;&#10;AI-generated content may be incorrect.">
            <a:extLst>
              <a:ext uri="{FF2B5EF4-FFF2-40B4-BE49-F238E27FC236}">
                <a16:creationId xmlns:a16="http://schemas.microsoft.com/office/drawing/2014/main" id="{801ECCBE-7F23-C4EB-9BE7-F5884CD32E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67868" y="1030941"/>
            <a:ext cx="4191000" cy="562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334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05D71-C1F0-AB42-24CA-7511ED8E8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Introduction HIC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559ED-C906-9F4A-5BE1-0E7650882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1155"/>
            <a:ext cx="10515600" cy="4945249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Goal: to separate GFP out of a mixture of 3000 proteins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Process: </a:t>
            </a:r>
          </a:p>
          <a:p>
            <a:pPr marL="457200" indent="-457200"/>
            <a:r>
              <a:rPr lang="en-GB" dirty="0"/>
              <a:t>Equilibration: 2 Molar buffer </a:t>
            </a:r>
          </a:p>
          <a:p>
            <a:pPr marL="457200" indent="-457200"/>
            <a:r>
              <a:rPr lang="en-GB"/>
              <a:t>Loading :  because of the high salt </a:t>
            </a:r>
            <a:r>
              <a:rPr lang="en-GB" dirty="0"/>
              <a:t>concentration (Binding buffer 4 Molar, but 1:2 </a:t>
            </a:r>
            <a:r>
              <a:rPr lang="en-GB" err="1"/>
              <a:t>deluted</a:t>
            </a:r>
            <a:r>
              <a:rPr lang="en-GB" dirty="0"/>
              <a:t> with Lysate --&gt; 2 Molar ) all the proteins were non-polar                  --&gt;hydrophobic, they can interact with the stationary phase </a:t>
            </a:r>
            <a:endParaRPr lang="en-GB"/>
          </a:p>
          <a:p>
            <a:pPr marL="457200" indent="-457200"/>
            <a:r>
              <a:rPr lang="en-GB" dirty="0"/>
              <a:t>Washing:  Lowering salt concentration  ( washing buffer 1,3 Molar)  --&gt; low hydrophobic proteins get washed out </a:t>
            </a:r>
          </a:p>
          <a:p>
            <a:pPr marL="457200" indent="-457200"/>
            <a:r>
              <a:rPr lang="en-GB" dirty="0"/>
              <a:t>Elution: No salt concentration ( </a:t>
            </a:r>
            <a:r>
              <a:rPr lang="en-GB" err="1"/>
              <a:t>destiled</a:t>
            </a:r>
            <a:r>
              <a:rPr lang="en-GB" dirty="0"/>
              <a:t> water) --&gt; GFP is getting washed out, this is called elution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Ideally: GFP got separated from the other Proteins </a:t>
            </a:r>
          </a:p>
          <a:p>
            <a:endParaRPr lang="en-GB"/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715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C4CA2-493B-D64D-7694-991472F3D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356"/>
            <a:ext cx="10515600" cy="1325563"/>
          </a:xfrm>
        </p:spPr>
        <p:txBody>
          <a:bodyPr/>
          <a:lstStyle/>
          <a:p>
            <a:r>
              <a:rPr lang="en-GB"/>
              <a:t>Result and Observation of HIC</a:t>
            </a:r>
          </a:p>
        </p:txBody>
      </p:sp>
      <p:pic>
        <p:nvPicPr>
          <p:cNvPr id="8" name="Picture 7" descr="A close up of a test tube&#10;&#10;AI-generated content may be incorrect.">
            <a:extLst>
              <a:ext uri="{FF2B5EF4-FFF2-40B4-BE49-F238E27FC236}">
                <a16:creationId xmlns:a16="http://schemas.microsoft.com/office/drawing/2014/main" id="{F675E301-85BB-7A15-B115-A1C20B876F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552" y="1872626"/>
            <a:ext cx="3546929" cy="4729239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82EA89A-F0C8-6402-365F-6E294A893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674"/>
            <a:ext cx="6693505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Observation: </a:t>
            </a:r>
            <a:endParaRPr lang="en-US" dirty="0"/>
          </a:p>
          <a:p>
            <a:r>
              <a:rPr lang="en-GB" dirty="0"/>
              <a:t>Lysate – with UV light glows, GFP is in it</a:t>
            </a:r>
          </a:p>
          <a:p>
            <a:r>
              <a:rPr lang="en-GB" dirty="0"/>
              <a:t>After adding binding buffer – GFP on top of stationary phase </a:t>
            </a:r>
          </a:p>
          <a:p>
            <a:r>
              <a:rPr lang="en-GB" dirty="0"/>
              <a:t>Washing- GFP migrates down stationary phase </a:t>
            </a:r>
          </a:p>
          <a:p>
            <a:r>
              <a:rPr lang="en-GB" dirty="0"/>
              <a:t>Elution – GFP leaves Column fast 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 dirty="0"/>
              <a:t>Results: </a:t>
            </a:r>
          </a:p>
          <a:p>
            <a:r>
              <a:rPr lang="en-GB" dirty="0"/>
              <a:t>The bright glow in C4 indicates that GFP was in C4 in a high concentration. Now have to prove if it was isolated  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007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3AE9B-7483-0B7D-621B-095049F2A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Introduction SDS-PAGE: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C50E9-6BD6-B9BC-9BFC-599BA5DD2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Goal: to see if the purification was successful and for the estimation of the molar mass of GFP 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 dirty="0"/>
              <a:t>Process: </a:t>
            </a:r>
          </a:p>
          <a:p>
            <a:r>
              <a:rPr lang="en-GB" dirty="0"/>
              <a:t>Fill wells with samples of C1, C2, C3, C4, BL mixed with Laemmli buffer, fill in a Velt C4D ( with DTT ), and standard protein ladder </a:t>
            </a:r>
          </a:p>
          <a:p>
            <a:r>
              <a:rPr lang="en-GB" dirty="0"/>
              <a:t>Run electrophoresis --&gt; proteins migrate through the gel, speed is based on mass </a:t>
            </a:r>
          </a:p>
          <a:p>
            <a:r>
              <a:rPr lang="en-GB" dirty="0"/>
              <a:t>Stain the gel, then destain, bands of other proteins are visible --&gt; to see if purification was successful </a:t>
            </a:r>
          </a:p>
        </p:txBody>
      </p:sp>
    </p:spTree>
    <p:extLst>
      <p:ext uri="{BB962C8B-B14F-4D97-AF65-F5344CB8AC3E}">
        <p14:creationId xmlns:p14="http://schemas.microsoft.com/office/powerpoint/2010/main" val="2809484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160B7-C877-1389-222D-3C37EC644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419"/>
            <a:ext cx="10515600" cy="1325563"/>
          </a:xfrm>
        </p:spPr>
        <p:txBody>
          <a:bodyPr/>
          <a:lstStyle/>
          <a:p>
            <a:r>
              <a:rPr lang="en-GB"/>
              <a:t>Results SDS-PAGE</a:t>
            </a:r>
          </a:p>
        </p:txBody>
      </p:sp>
      <p:pic>
        <p:nvPicPr>
          <p:cNvPr id="4" name="Content Placeholder 3" descr="A graph and a chart&#10;&#10;AI-generated content may be incorrect.">
            <a:extLst>
              <a:ext uri="{FF2B5EF4-FFF2-40B4-BE49-F238E27FC236}">
                <a16:creationId xmlns:a16="http://schemas.microsoft.com/office/drawing/2014/main" id="{79B9557A-F080-2BF4-BEF2-4C132D1E06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3926" y="1486694"/>
            <a:ext cx="9424147" cy="4995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966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DA6C4-895C-A791-41DE-97DE3D12A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241" y="-98701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/>
              <a:t>Conclusion</a:t>
            </a:r>
            <a:r>
              <a:rPr lang="en-GB" sz="3600"/>
              <a:t> based on SDS-Page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D7065E-385D-E8D6-BA70-0EAB96C6D0DC}"/>
              </a:ext>
            </a:extLst>
          </p:cNvPr>
          <p:cNvSpPr txBox="1"/>
          <p:nvPr/>
        </p:nvSpPr>
        <p:spPr>
          <a:xfrm>
            <a:off x="5335" y="1344469"/>
            <a:ext cx="7768443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sz="2000" dirty="0"/>
              <a:t>C1 no band visible --&gt; all protein interacting with stationary phase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GB" sz="2000" dirty="0"/>
              <a:t>C2  bands visible --&gt; a lot of  bright bands visible, no at 27 </a:t>
            </a:r>
            <a:r>
              <a:rPr lang="en-GB" sz="2000" dirty="0" err="1"/>
              <a:t>kDa</a:t>
            </a:r>
            <a:endParaRPr lang="en-US" sz="2000"/>
          </a:p>
          <a:p>
            <a:pPr marL="285750" indent="-285750">
              <a:buFont typeface="Arial"/>
              <a:buChar char="•"/>
            </a:pPr>
            <a:r>
              <a:rPr lang="en-GB" sz="2000" dirty="0"/>
              <a:t>C3 bands are visible --&gt; around 27 </a:t>
            </a:r>
            <a:r>
              <a:rPr lang="en-GB" sz="2000" dirty="0" err="1"/>
              <a:t>kDa</a:t>
            </a:r>
            <a:r>
              <a:rPr lang="en-GB" sz="2000" dirty="0"/>
              <a:t> GFP from elution and around 85 </a:t>
            </a:r>
            <a:r>
              <a:rPr lang="en-GB" sz="2000" dirty="0" err="1"/>
              <a:t>kDa</a:t>
            </a:r>
            <a:r>
              <a:rPr lang="en-GB" sz="2000" dirty="0"/>
              <a:t>  </a:t>
            </a:r>
          </a:p>
          <a:p>
            <a:pPr marL="285750" indent="-285750">
              <a:buFont typeface="Arial"/>
              <a:buChar char="•"/>
            </a:pPr>
            <a:r>
              <a:rPr lang="en-GB" sz="2000" dirty="0"/>
              <a:t>C4 only line at around 27 </a:t>
            </a:r>
            <a:r>
              <a:rPr lang="en-GB" sz="2000" dirty="0" err="1"/>
              <a:t>kDa</a:t>
            </a:r>
            <a:r>
              <a:rPr lang="en-GB" sz="2000" dirty="0"/>
              <a:t> --&gt; Elution sample only GFP should be in it </a:t>
            </a:r>
            <a:endParaRPr lang="en-GB" dirty="0"/>
          </a:p>
          <a:p>
            <a:pPr marL="285750" indent="-285750">
              <a:buFont typeface="Arial"/>
              <a:buChar char="•"/>
            </a:pPr>
            <a:r>
              <a:rPr lang="en-GB" sz="2000" dirty="0"/>
              <a:t>BL lots of bands visible --&gt; lysate with all proteins </a:t>
            </a:r>
          </a:p>
          <a:p>
            <a:pPr marL="285750" indent="-285750">
              <a:buFont typeface="Arial"/>
              <a:buChar char="•"/>
            </a:pPr>
            <a:r>
              <a:rPr lang="en-GB" sz="2000" dirty="0"/>
              <a:t>C4D band at around 27 </a:t>
            </a:r>
            <a:r>
              <a:rPr lang="en-GB" sz="2000" dirty="0" err="1"/>
              <a:t>kDa</a:t>
            </a:r>
            <a:r>
              <a:rPr lang="en-GB" sz="2000" dirty="0"/>
              <a:t> (GFP) --&gt; Elution sample with DTT </a:t>
            </a:r>
          </a:p>
          <a:p>
            <a:pPr marL="285750" indent="-285750">
              <a:buFont typeface="Arial"/>
              <a:buChar char="•"/>
            </a:pPr>
            <a:endParaRPr lang="en-GB" sz="2000"/>
          </a:p>
          <a:p>
            <a:r>
              <a:rPr lang="en-GB" sz="2000" dirty="0"/>
              <a:t>Conclusion:   </a:t>
            </a:r>
          </a:p>
          <a:p>
            <a:pPr marL="285750" indent="-285750">
              <a:buFont typeface="Arial"/>
              <a:buChar char="•"/>
            </a:pPr>
            <a:r>
              <a:rPr lang="en-GB" sz="2000" dirty="0"/>
              <a:t>After staining the Proteins GFP was not glowing --&gt; because of a </a:t>
            </a:r>
            <a:r>
              <a:rPr lang="en-GB" sz="2000" dirty="0" err="1"/>
              <a:t>color</a:t>
            </a:r>
            <a:r>
              <a:rPr lang="en-GB" sz="2000" dirty="0"/>
              <a:t>  coding </a:t>
            </a:r>
          </a:p>
          <a:p>
            <a:pPr marL="285750" indent="-285750">
              <a:buFont typeface="Arial"/>
              <a:buChar char="•"/>
            </a:pPr>
            <a:r>
              <a:rPr lang="en-GB" sz="2000" dirty="0"/>
              <a:t>C4D: GFP was glowing slightly --&gt; SDS and DTT did not denatured GFP </a:t>
            </a:r>
          </a:p>
          <a:p>
            <a:pPr marL="285750" indent="-285750">
              <a:buFont typeface="Arial"/>
              <a:buChar char="•"/>
            </a:pPr>
            <a:r>
              <a:rPr lang="en-GB" sz="2000" dirty="0"/>
              <a:t>Purification was really successful --&gt; at C4 just band at 27 </a:t>
            </a:r>
            <a:r>
              <a:rPr lang="en-GB" sz="2000" dirty="0" err="1"/>
              <a:t>kDa</a:t>
            </a:r>
            <a:r>
              <a:rPr lang="en-GB" sz="2000" dirty="0"/>
              <a:t> (GFP) </a:t>
            </a:r>
            <a:r>
              <a:rPr lang="en-GB" dirty="0"/>
              <a:t> </a:t>
            </a:r>
          </a:p>
        </p:txBody>
      </p:sp>
      <p:pic>
        <p:nvPicPr>
          <p:cNvPr id="3" name="Picture 2" descr="A white surface with blue and red spots&#10;&#10;AI-generated content may be incorrect.">
            <a:extLst>
              <a:ext uri="{FF2B5EF4-FFF2-40B4-BE49-F238E27FC236}">
                <a16:creationId xmlns:a16="http://schemas.microsoft.com/office/drawing/2014/main" id="{3F994B44-3F24-8122-199B-DB64B05793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1812" y="0"/>
            <a:ext cx="3480435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44429FD-28CE-60ED-7776-08CBD1C8188F}"/>
              </a:ext>
            </a:extLst>
          </p:cNvPr>
          <p:cNvSpPr/>
          <p:nvPr/>
        </p:nvSpPr>
        <p:spPr>
          <a:xfrm>
            <a:off x="8226291" y="4586983"/>
            <a:ext cx="3472453" cy="5989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00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ADCB5-236A-6737-B8A1-F8A0659C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3591" y="2761560"/>
            <a:ext cx="10515600" cy="1325563"/>
          </a:xfrm>
        </p:spPr>
        <p:txBody>
          <a:bodyPr/>
          <a:lstStyle/>
          <a:p>
            <a:r>
              <a:rPr lang="en-GB" b="1"/>
              <a:t>Thanks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3663579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tema</vt:lpstr>
      <vt:lpstr>Summary of results from group 8</vt:lpstr>
      <vt:lpstr>Group number 8 presentation of group members</vt:lpstr>
      <vt:lpstr>Introduction HIC</vt:lpstr>
      <vt:lpstr>Result and Observation of HIC</vt:lpstr>
      <vt:lpstr>Introduction SDS-PAGE: </vt:lpstr>
      <vt:lpstr>Results SDS-PAGE</vt:lpstr>
      <vt:lpstr>Conclusion based on SDS-Page </vt:lpstr>
      <vt:lpstr>Thanks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109</cp:revision>
  <dcterms:created xsi:type="dcterms:W3CDTF">2026-01-20T13:46:22Z</dcterms:created>
  <dcterms:modified xsi:type="dcterms:W3CDTF">2026-01-21T10:44:09Z</dcterms:modified>
</cp:coreProperties>
</file>