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37" d="100"/>
          <a:sy n="137" d="100"/>
        </p:scale>
        <p:origin x="-112" y="-176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662564" name="Zástupný symbol hlavičky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13248835" name="Zástupný symbol dátumu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0E5B41-2725-47B3-A164-34BC03C22A0F}" type="datetimeFigureOut">
              <a:rPr lang="sk-SK"/>
              <a:t>30.9.2025</a:t>
            </a:fld>
            <a:endParaRPr lang="sk-SK"/>
          </a:p>
        </p:txBody>
      </p:sp>
      <p:sp>
        <p:nvSpPr>
          <p:cNvPr id="137846538" name="Zástupný symbol obrazu snímky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sk-SK"/>
          </a:p>
        </p:txBody>
      </p:sp>
      <p:sp>
        <p:nvSpPr>
          <p:cNvPr id="549345207" name="Zástupný symbol poznámok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sk-SK"/>
              <a:t>Upravte štýl predlohy textu.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2052250703" name="Zástupný symbol päty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78316018" name="Zástupný symbol čísla snímky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73C639-1EB5-4970-855B-73222E145F6D}" type="slidenum">
              <a:rPr lang="sk-SK"/>
              <a:t>‹nr.›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25707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27155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34733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6EE795-89BC-DCBA-1DE5-D021395380E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70370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92225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830349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EF03B9-958E-CCC0-D26B-4B312520D97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08889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205999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01902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BFE566-F502-A101-F174-4EF1935F608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627497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900309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52851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EF56F5-A290-94D2-1D38-2ACA7EDD9C5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087102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910232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26431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8D4C48-34F8-9E6E-E54B-974639F5DBF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16139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89304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909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433F14-E4BD-9C39-5151-276D6A89FEA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626231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900873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01676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CD952F-817E-369C-D078-52A560C8319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Úvodná sním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009938" name="Nadpis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704340706" name="Podnadpis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sk-SK"/>
              <a:t>Kliknutím upravte štýl predlohy podnadpisu</a:t>
            </a:r>
            <a:endParaRPr/>
          </a:p>
        </p:txBody>
      </p:sp>
      <p:sp>
        <p:nvSpPr>
          <p:cNvPr id="1952782529" name="Zástupný objekt pre dá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756608223" name="Zástupný objekt pre pät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002677729" name="Zástupný objekt pre číslo snímky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Nadpis a zvislý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48033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84308791" name="Zástupný zvislý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808865708" name="Zástupný objekt pre dá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943437488" name="Zástupný objekt pre pät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43075165" name="Zástupný objekt pre číslo snímky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Zvislý nadpis a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528540" name="Zvislý nadpis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809479105" name="Zástupný zvislý text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492195240" name="Zástupný objekt pre dá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269658702" name="Zástupný objekt pre pät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70345198" name="Zástupný objekt pre číslo snímky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641309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485851848" name="Zástupný objekt pre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472694021" name="Zástupný objekt pre dá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26948233" name="Zástupný objekt pre pät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03431647" name="Zástupný objekt pre číslo snímky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Hlavička sekc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529674" name="Nadpis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724663403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</p:txBody>
      </p:sp>
      <p:sp>
        <p:nvSpPr>
          <p:cNvPr id="580840224" name="Zástupný objekt pre dá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863922710" name="Zástupný objekt pre pät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64949950" name="Zástupný objekt pre číslo snímky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501797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552635115" name="Zástupný objekt pre obsah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88811442" name="Zástupný objekt pre obsah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940813210" name="Zástupný objekt pre dá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612697436" name="Zástupný objekt pre pät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4977644" name="Zástupný objekt pre číslo snímky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Porov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785333" name="Nadpis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719296372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</p:txBody>
      </p:sp>
      <p:sp>
        <p:nvSpPr>
          <p:cNvPr id="1142377523" name="Zástupný objekt pre obsah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763500169" name="Zástupný text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</p:txBody>
      </p:sp>
      <p:sp>
        <p:nvSpPr>
          <p:cNvPr id="243704655" name="Zástupný objekt pre obsah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691912830" name="Zástupný objekt pre dátum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708210650" name="Zástupný objekt pre pätu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578512620" name="Zástupný objekt pre číslo snímky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Len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096701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194907902" name="Zástupný objekt pre dá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670817887" name="Zástupný objekt pre pätu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45306338" name="Zástupný objekt pre číslo snímky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Prázdn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434815" name="Zástupný objekt pre dátum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810431787" name="Zástupný objekt pre pätu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244672253" name="Zástupný objekt pre číslo snímky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Obsah s popis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677449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2066929692" name="Zástupný objekt pre obsah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1856380167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</p:txBody>
      </p:sp>
      <p:sp>
        <p:nvSpPr>
          <p:cNvPr id="547607526" name="Zástupný objekt pre dá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215734815" name="Zástupný objekt pre pät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745557861" name="Zástupný objekt pre číslo snímky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Obrázok s popis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74218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700420435" name="Zástupný objekt pre obrázok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sk-SK"/>
          </a:p>
        </p:txBody>
      </p:sp>
      <p:sp>
        <p:nvSpPr>
          <p:cNvPr id="26309996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</p:txBody>
      </p:sp>
      <p:sp>
        <p:nvSpPr>
          <p:cNvPr id="1881933241" name="Zástupný objekt pre dá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063897500" name="Zástupný objekt pre pät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69838307" name="Zástupný objekt pre číslo snímky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530887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k-SK"/>
              <a:t>Kliknutím upravte štýl predlohy nadpisu</a:t>
            </a:r>
            <a:endParaRPr/>
          </a:p>
        </p:txBody>
      </p:sp>
      <p:sp>
        <p:nvSpPr>
          <p:cNvPr id="593913120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sk-SK"/>
              <a:t>Kliknite sem a upravte štýly predlohy textu</a:t>
            </a:r>
            <a:endParaRPr/>
          </a:p>
          <a:p>
            <a:pPr lvl="1">
              <a:defRPr/>
            </a:pPr>
            <a:r>
              <a:rPr lang="sk-SK"/>
              <a:t>Druhá úroveň</a:t>
            </a:r>
            <a:endParaRPr/>
          </a:p>
          <a:p>
            <a:pPr lvl="2">
              <a:defRPr/>
            </a:pPr>
            <a:r>
              <a:rPr lang="sk-SK"/>
              <a:t>Tretia úroveň</a:t>
            </a:r>
            <a:endParaRPr/>
          </a:p>
          <a:p>
            <a:pPr lvl="3">
              <a:defRPr/>
            </a:pPr>
            <a:r>
              <a:rPr lang="sk-SK"/>
              <a:t>Štvrtá úroveň</a:t>
            </a:r>
            <a:endParaRPr/>
          </a:p>
          <a:p>
            <a:pPr lvl="4">
              <a:defRPr/>
            </a:pPr>
            <a:r>
              <a:rPr lang="sk-SK"/>
              <a:t>Piata úroveň</a:t>
            </a:r>
            <a:endParaRPr/>
          </a:p>
        </p:txBody>
      </p:sp>
      <p:sp>
        <p:nvSpPr>
          <p:cNvPr id="43494326" name="Zástupný objekt pre dátum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DF9F9-1DCA-4FC1-A67C-47280118E555}" type="datetimeFigureOut">
              <a:rPr lang="sk-SK"/>
              <a:t>30.9.2025</a:t>
            </a:fld>
            <a:endParaRPr lang="sk-SK"/>
          </a:p>
        </p:txBody>
      </p:sp>
      <p:sp>
        <p:nvSpPr>
          <p:cNvPr id="1384076728" name="Zástupný objekt pre pät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57984777" name="Zástupný objekt pre číslo snímky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0187AA-2DCF-43A9-ADF6-616C943B28FC}" type="slidenum">
              <a:rPr lang="sk-SK"/>
              <a:t>‹nr.›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5105210" name="Nadpis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 b="1"/>
              <a:t>Summary</a:t>
            </a:r>
            <a:r>
              <a:rPr lang="sk-SK" b="1"/>
              <a:t> of </a:t>
            </a:r>
            <a:r>
              <a:rPr lang="sk-SK" b="1"/>
              <a:t>results</a:t>
            </a:r>
            <a:r>
              <a:rPr lang="sk-SK" b="1"/>
              <a:t> </a:t>
            </a:r>
            <a:r>
              <a:rPr lang="sk-SK" b="1"/>
              <a:t>from</a:t>
            </a:r>
            <a:r>
              <a:rPr lang="sk-SK" b="1"/>
              <a:t> </a:t>
            </a:r>
            <a:r>
              <a:rPr lang="sk-SK" b="1"/>
              <a:t>group</a:t>
            </a:r>
            <a:r>
              <a:rPr lang="sk-SK" b="1"/>
              <a:t> </a:t>
            </a:r>
            <a:r>
              <a:rPr lang="fr-FR" b="1"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5141466" name="Nadpis 1"/>
          <p:cNvSpPr>
            <a:spLocks noGrp="1"/>
          </p:cNvSpPr>
          <p:nvPr>
            <p:ph type="title"/>
          </p:nvPr>
        </p:nvSpPr>
        <p:spPr bwMode="auto">
          <a:xfrm flipH="0" flipV="0">
            <a:off x="217499" y="365124"/>
            <a:ext cx="11861320" cy="101782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n-US" b="1"/>
              <a:t>Group number</a:t>
            </a:r>
            <a:r>
              <a:rPr lang="fr-FR" b="1"/>
              <a:t> 3</a:t>
            </a:r>
            <a:r>
              <a:rPr lang="en-US" b="1"/>
              <a:t> + presentation of group </a:t>
            </a:r>
            <a:r>
              <a:rPr lang="sk-SK" b="1"/>
              <a:t>	      </a:t>
            </a:r>
            <a:r>
              <a:rPr lang="en-US" b="1"/>
              <a:t>members</a:t>
            </a:r>
            <a:endParaRPr lang="sk-SK"/>
          </a:p>
        </p:txBody>
      </p:sp>
      <p:sp>
        <p:nvSpPr>
          <p:cNvPr id="964964245" name="Zástupný symbol obsahu 2"/>
          <p:cNvSpPr>
            <a:spLocks noGrp="1"/>
          </p:cNvSpPr>
          <p:nvPr>
            <p:ph idx="1"/>
          </p:nvPr>
        </p:nvSpPr>
        <p:spPr bwMode="auto">
          <a:xfrm flipH="0" flipV="0">
            <a:off x="838198" y="1275990"/>
            <a:ext cx="10611611" cy="645183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55000" lnSpcReduction="9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800">
                <a:solidFill>
                  <a:srgbClr val="000000"/>
                </a:solidFill>
              </a:rPr>
              <a:t>Emma Cordon</a:t>
            </a:r>
            <a:endParaRPr sz="48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800">
                <a:solidFill>
                  <a:srgbClr val="000000"/>
                </a:solidFill>
              </a:rPr>
              <a:t>France</a:t>
            </a:r>
            <a:endParaRPr sz="4800"/>
          </a:p>
          <a:p>
            <a:pPr marL="0" indent="0">
              <a:buNone/>
              <a:defRPr/>
            </a:pPr>
            <a:endParaRPr sz="4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48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48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800">
                <a:solidFill>
                  <a:srgbClr val="000000"/>
                </a:solidFill>
              </a:rPr>
              <a:t>Aidenas Antanevicius</a:t>
            </a:r>
            <a:endParaRPr sz="48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4800">
                <a:solidFill>
                  <a:srgbClr val="000000"/>
                </a:solidFill>
              </a:rPr>
              <a:t>Lithuania</a:t>
            </a:r>
            <a:r>
              <a:rPr lang="fr-FR" sz="4800">
                <a:solidFill>
                  <a:srgbClr val="000000"/>
                </a:solidFill>
              </a:rPr>
              <a:t> (M)</a:t>
            </a:r>
            <a:endParaRPr sz="48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4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4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4800"/>
          </a:p>
          <a:p>
            <a:pPr marL="0" indent="0">
              <a:buNone/>
              <a:defRPr/>
            </a:pPr>
            <a:r>
              <a:rPr lang="fr-FR" sz="4800"/>
              <a:t>Maria Elpiniki Lygourioti</a:t>
            </a:r>
            <a:endParaRPr sz="4800"/>
          </a:p>
          <a:p>
            <a:pPr marL="0" indent="0">
              <a:buNone/>
              <a:defRPr/>
            </a:pPr>
            <a:r>
              <a:rPr lang="fr-FR" sz="4800"/>
              <a:t>Greece (T</a:t>
            </a:r>
            <a:r>
              <a:rPr lang="fr-FR" sz="4800"/>
              <a:t>)</a:t>
            </a:r>
            <a:endParaRPr sz="4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k-SK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k-SK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sk-SK"/>
          </a:p>
        </p:txBody>
      </p:sp>
      <p:sp>
        <p:nvSpPr>
          <p:cNvPr id="103444546" name="BlokTextu 5"/>
          <p:cNvSpPr txBox="1"/>
          <p:nvPr/>
        </p:nvSpPr>
        <p:spPr bwMode="auto">
          <a:xfrm>
            <a:off x="7985413" y="8814656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k-SK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7129802" name="Obdĺžnik 6"/>
          <p:cNvSpPr/>
          <p:nvPr/>
        </p:nvSpPr>
        <p:spPr bwMode="auto">
          <a:xfrm>
            <a:off x="7392954" y="1766008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k-SK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6615541" name="BlokTextu 7"/>
          <p:cNvSpPr txBox="1"/>
          <p:nvPr/>
        </p:nvSpPr>
        <p:spPr bwMode="auto">
          <a:xfrm>
            <a:off x="4895243" y="205022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/>
              <a:t>„</a:t>
            </a:r>
            <a:r>
              <a:rPr lang="sk-SK"/>
              <a:t>flag</a:t>
            </a:r>
            <a:r>
              <a:rPr lang="sk-SK"/>
              <a:t>“</a:t>
            </a:r>
            <a:endParaRPr/>
          </a:p>
        </p:txBody>
      </p:sp>
      <p:sp>
        <p:nvSpPr>
          <p:cNvPr id="679227579" name="BlokTextu 8"/>
          <p:cNvSpPr txBox="1"/>
          <p:nvPr/>
        </p:nvSpPr>
        <p:spPr bwMode="auto">
          <a:xfrm>
            <a:off x="4895243" y="3445291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/>
              <a:t>„</a:t>
            </a:r>
            <a:r>
              <a:rPr lang="sk-SK"/>
              <a:t>flag</a:t>
            </a:r>
            <a:r>
              <a:rPr lang="sk-SK"/>
              <a:t>“</a:t>
            </a:r>
            <a:endParaRPr/>
          </a:p>
        </p:txBody>
      </p:sp>
      <p:sp>
        <p:nvSpPr>
          <p:cNvPr id="619334371" name="BlokTextu 10"/>
          <p:cNvSpPr txBox="1"/>
          <p:nvPr/>
        </p:nvSpPr>
        <p:spPr bwMode="auto">
          <a:xfrm>
            <a:off x="7800119" y="3757631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2800"/>
              <a:t>„</a:t>
            </a:r>
            <a:r>
              <a:rPr lang="sk-SK" sz="2800"/>
              <a:t>group</a:t>
            </a:r>
            <a:r>
              <a:rPr lang="sk-SK" sz="2800"/>
              <a:t> </a:t>
            </a:r>
            <a:r>
              <a:rPr lang="sk-SK" sz="2800"/>
              <a:t>picture</a:t>
            </a:r>
            <a:r>
              <a:rPr lang="sk-SK" sz="2800"/>
              <a:t>“</a:t>
            </a:r>
            <a:endParaRPr/>
          </a:p>
        </p:txBody>
      </p:sp>
      <p:sp>
        <p:nvSpPr>
          <p:cNvPr id="538628482" name="BlokTextu 9"/>
          <p:cNvSpPr txBox="1"/>
          <p:nvPr/>
        </p:nvSpPr>
        <p:spPr bwMode="auto">
          <a:xfrm>
            <a:off x="4884332" y="6112550"/>
            <a:ext cx="78020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62719130" name="BlokTextu 5"/>
          <p:cNvSpPr txBox="1"/>
          <p:nvPr/>
        </p:nvSpPr>
        <p:spPr bwMode="auto">
          <a:xfrm>
            <a:off x="7985413" y="10177414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k-SK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418887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49857" y="1382952"/>
            <a:ext cx="1885211" cy="994464"/>
          </a:xfrm>
          <a:prstGeom prst="rect">
            <a:avLst/>
          </a:prstGeom>
        </p:spPr>
      </p:pic>
      <p:pic>
        <p:nvPicPr>
          <p:cNvPr id="4100181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515991" y="3187478"/>
            <a:ext cx="1822287" cy="1093372"/>
          </a:xfrm>
          <a:prstGeom prst="rect">
            <a:avLst/>
          </a:prstGeom>
        </p:spPr>
      </p:pic>
      <p:pic>
        <p:nvPicPr>
          <p:cNvPr id="60199295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512780" y="5080823"/>
            <a:ext cx="1825498" cy="1214786"/>
          </a:xfrm>
          <a:prstGeom prst="rect">
            <a:avLst/>
          </a:prstGeom>
        </p:spPr>
      </p:pic>
      <p:pic>
        <p:nvPicPr>
          <p:cNvPr id="141611203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392953" y="1766007"/>
            <a:ext cx="3418216" cy="45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2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64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3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71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964245" grpId="0" build="p"/>
      <p:bldP spid="103444546" grpId="0" animBg="1"/>
      <p:bldP spid="1747129802" grpId="0" animBg="1"/>
      <p:bldP spid="226615541" grpId="0"/>
      <p:bldP spid="679227579" grpId="0"/>
      <p:bldP spid="619334371" grpId="0"/>
      <p:bldP spid="538628482" grpId="0"/>
      <p:bldP spid="1462719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354780" name="Nadpis 1"/>
          <p:cNvSpPr>
            <a:spLocks noGrp="1"/>
          </p:cNvSpPr>
          <p:nvPr>
            <p:ph type="title"/>
          </p:nvPr>
        </p:nvSpPr>
        <p:spPr bwMode="auto">
          <a:xfrm>
            <a:off x="719879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sk-SK" b="1"/>
              <a:t>Introduction</a:t>
            </a:r>
            <a:r>
              <a:rPr lang="sk-SK" b="1"/>
              <a:t> </a:t>
            </a:r>
            <a:r>
              <a:rPr lang="sk-SK" b="1"/>
              <a:t>of</a:t>
            </a:r>
            <a:r>
              <a:rPr lang="sk-SK" b="1"/>
              <a:t> </a:t>
            </a:r>
            <a:r>
              <a:rPr lang="fr-FR" b="1"/>
              <a:t>our experiment</a:t>
            </a:r>
            <a:endParaRPr/>
          </a:p>
        </p:txBody>
      </p:sp>
      <p:sp>
        <p:nvSpPr>
          <p:cNvPr id="768277399" name="Zástupný symbol obsahu 2"/>
          <p:cNvSpPr>
            <a:spLocks noGrp="1"/>
          </p:cNvSpPr>
          <p:nvPr>
            <p:ph idx="1"/>
          </p:nvPr>
        </p:nvSpPr>
        <p:spPr bwMode="auto">
          <a:xfrm flipH="0" flipV="0">
            <a:off x="807719" y="1845945"/>
            <a:ext cx="7640817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fr-FR"/>
              <a:t>Goal : Isolate GFP out of a mixture of proteins (E.coli lysate) by using HIC and evaluating our purification by SDS PAGE</a:t>
            </a:r>
            <a:endParaRPr lang="da-DK"/>
          </a:p>
          <a:p>
            <a:pPr>
              <a:defRPr/>
            </a:pPr>
            <a:r>
              <a:rPr lang="fr-FR"/>
              <a:t>Method</a:t>
            </a:r>
            <a:r>
              <a:rPr lang="sk-SK"/>
              <a:t>: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fr-FR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Preparation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: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Equilibration buffer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to prepare the GFP for column attachment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/>
          </a:p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Binding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Load the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mixed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binding buffer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into the column; the GFP sticks to the stationary phase while other proteins drain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out</a:t>
            </a:r>
            <a:endParaRPr sz="2400"/>
          </a:p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Washing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Add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Washing Buffer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to rinse away remaining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proteins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while the GFP stays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attached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/>
          </a:p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Elution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Add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Elution Buffer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to release the purified GFP from the column </a:t>
            </a:r>
            <a:endParaRPr sz="2400"/>
          </a:p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Monitoring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Use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UV radiation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at each step to track the movement of the fluorescent GFP through the column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 b="1"/>
          </a:p>
          <a:p>
            <a:pPr marL="0" indent="0">
              <a:buNone/>
              <a:defRPr/>
            </a:pPr>
            <a:r>
              <a:rPr lang="sk-SK" sz="2000" b="1"/>
              <a:t>	</a:t>
            </a:r>
            <a:r>
              <a:rPr lang="sk-SK" sz="2000"/>
              <a:t>	  </a:t>
            </a:r>
            <a:endParaRPr sz="2000"/>
          </a:p>
        </p:txBody>
      </p:sp>
      <p:cxnSp>
        <p:nvCxnSpPr>
          <p:cNvPr id="1198154198" name="Zaoblená spojnica 6"/>
          <p:cNvCxnSpPr/>
          <p:nvPr/>
        </p:nvCxnSpPr>
        <p:spPr bwMode="auto">
          <a:xfrm rot="5400000" flipH="0" flipV="0">
            <a:off x="10854794" y="1262604"/>
            <a:ext cx="518543" cy="55058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4475311" name="BlokTextu 8"/>
          <p:cNvSpPr txBox="1"/>
          <p:nvPr/>
        </p:nvSpPr>
        <p:spPr bwMode="auto">
          <a:xfrm>
            <a:off x="10425639" y="738573"/>
            <a:ext cx="192743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rgbClr val="C00000"/>
                </a:solidFill>
              </a:rPr>
              <a:t>Column</a:t>
            </a:r>
            <a:endParaRPr lang="sk-SK" sz="2000">
              <a:solidFill>
                <a:srgbClr val="C00000"/>
              </a:solidFill>
            </a:endParaRPr>
          </a:p>
        </p:txBody>
      </p:sp>
      <p:pic>
        <p:nvPicPr>
          <p:cNvPr id="14101664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594087" y="2118962"/>
            <a:ext cx="3058740" cy="407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6219669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Results of HIC</a:t>
            </a:r>
            <a:endParaRPr/>
          </a:p>
        </p:txBody>
      </p:sp>
      <p:sp>
        <p:nvSpPr>
          <p:cNvPr id="823717173" name="Pladsholder til indhold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729724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C1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Contains the proteins that didn't stick to the column during </a:t>
            </a:r>
            <a:r>
              <a:rPr lang="fr-FR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binding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/>
          </a:p>
          <a:p>
            <a:pPr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C2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Contains </a:t>
            </a:r>
            <a:r>
              <a:rPr lang="fr-FR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proteins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rinsed away by the washing buffer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/>
          </a:p>
          <a:p>
            <a:pPr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C3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Contains the first part of the purified GFP as it starts to come off the column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/>
          </a:p>
          <a:p>
            <a:pPr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C4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Contains the most concentrated, high-purity glowing GFP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/>
          </a:p>
        </p:txBody>
      </p:sp>
      <p:pic>
        <p:nvPicPr>
          <p:cNvPr id="1386499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747641" y="1690687"/>
            <a:ext cx="3238457" cy="4317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2725839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Introduction to SDS PAGE</a:t>
            </a:r>
            <a:endParaRPr/>
          </a:p>
        </p:txBody>
      </p:sp>
      <p:sp>
        <p:nvSpPr>
          <p:cNvPr id="586307475" name="BlokTextu 13"/>
          <p:cNvSpPr txBox="1"/>
          <p:nvPr/>
        </p:nvSpPr>
        <p:spPr bwMode="auto">
          <a:xfrm flipH="0" flipV="0">
            <a:off x="792477" y="1486153"/>
            <a:ext cx="6781562" cy="449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fr-FR" sz="2400" b="0"/>
              <a:t>Goal :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evaluate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the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purity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isolated GFP and estimate its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molecular mass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by comparing to a protein standard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 b="0"/>
          </a:p>
          <a:p>
            <a:pPr marL="283879" indent="-283879">
              <a:buFont typeface="Arial"/>
              <a:buChar char="•"/>
              <a:defRPr/>
            </a:pPr>
            <a:endParaRPr sz="2400" b="0"/>
          </a:p>
          <a:p>
            <a:pPr marL="349965" indent="-349965">
              <a:buFont typeface="Arial"/>
              <a:buChar char="•"/>
              <a:defRPr/>
            </a:pPr>
            <a:r>
              <a:rPr lang="fr-FR" sz="2400" b="0"/>
              <a:t>Method : </a:t>
            </a:r>
            <a:endParaRPr sz="2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5908" indent="-305908">
              <a:buFont typeface="Arial"/>
              <a:buChar char="•"/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Electric Pull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proteins move toward the bottom of the gel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/>
          </a:p>
          <a:p>
            <a:pPr marL="305908" indent="-305908">
              <a:buFont typeface="Arial"/>
              <a:buChar char="•"/>
              <a:defRPr/>
            </a:pPr>
            <a:r>
              <a:rPr lang="fr-FR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Gel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smaller proteins move through it quickly, while larger proteins move slowly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/>
          </a:p>
          <a:p>
            <a:pPr marL="283879" indent="-283879">
              <a:buFont typeface="Arial"/>
              <a:buChar char="•"/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Verification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UV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light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allows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us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identify exactly which band is the GFP because it glows, while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staining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reveals all other hidden proteins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 b="0"/>
          </a:p>
        </p:txBody>
      </p:sp>
      <p:pic>
        <p:nvPicPr>
          <p:cNvPr id="16829609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74316" y="1542818"/>
            <a:ext cx="3558763" cy="474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335936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Results of SDS PAGE</a:t>
            </a:r>
            <a:endParaRPr lang="sk-SK" b="1"/>
          </a:p>
        </p:txBody>
      </p:sp>
      <p:pic>
        <p:nvPicPr>
          <p:cNvPr id="20767603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62367" y="145121"/>
            <a:ext cx="6095999" cy="4572000"/>
          </a:xfrm>
          <a:prstGeom prst="rect">
            <a:avLst/>
          </a:prstGeom>
        </p:spPr>
      </p:pic>
      <p:sp>
        <p:nvSpPr>
          <p:cNvPr id="555422591" name=""/>
          <p:cNvSpPr txBox="1"/>
          <p:nvPr/>
        </p:nvSpPr>
        <p:spPr bwMode="auto">
          <a:xfrm rot="0" flipH="0" flipV="0">
            <a:off x="1008253" y="1815139"/>
            <a:ext cx="4622381" cy="155623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 sz="2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Migration Distance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The GFP band migrated between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 cm and 3.7 cm </a:t>
            </a:r>
            <a:r>
              <a:rPr lang="fr-FR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 the gel.</a:t>
            </a:r>
            <a:endParaRPr sz="2400"/>
          </a:p>
          <a:p>
            <a:pPr marL="283879" indent="-283879">
              <a:buFont typeface="Arial"/>
              <a:buChar char="•"/>
              <a:defRPr/>
            </a:pPr>
            <a:r>
              <a:rPr lang="fr-FR" sz="2400" b="1"/>
              <a:t>MW : 37.1 - 24.3 kD</a:t>
            </a:r>
            <a:endParaRPr sz="2400"/>
          </a:p>
        </p:txBody>
      </p:sp>
      <p:graphicFrame>
        <p:nvGraphicFramePr>
          <p:cNvPr id="1834840603" name=""/>
          <p:cNvGraphicFramePr>
            <a:graphicFrameLocks xmlns:a="http://schemas.openxmlformats.org/drawingml/2006/main"/>
          </p:cNvGraphicFramePr>
          <p:nvPr/>
        </p:nvGraphicFramePr>
        <p:xfrm>
          <a:off x="4962027" y="5499339"/>
          <a:ext cx="6303325" cy="680085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506940"/>
                <a:gridCol w="550083"/>
                <a:gridCol w="529110"/>
                <a:gridCol w="550083"/>
                <a:gridCol w="550083"/>
                <a:gridCol w="550083"/>
                <a:gridCol w="550083"/>
                <a:gridCol w="550083"/>
                <a:gridCol w="550083"/>
                <a:gridCol w="550083"/>
                <a:gridCol w="550083"/>
              </a:tblGrid>
              <a:tr h="335280"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d (cm)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1.5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1.7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2.0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2.3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2.7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3.0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3.4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3.8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4.4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4.6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  <a:solidFill>
                      <a:srgbClr val="EFEFEF"/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log(MW</a:t>
                      </a:r>
                      <a:r>
                        <a:rPr lang="fr-FR" sz="1200" b="1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2.25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2.11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2.00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1.85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1.74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1.60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1.54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1.39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1.17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</a:rPr>
                        <a:t>1.00</a:t>
                      </a:r>
                      <a:endParaRPr/>
                    </a:p>
                  </a:txBody>
                  <a:tcPr marL="114300" marR="114300" marT="76199" marB="76199" anchor="ctr">
                    <a:lnL w="9524" algn="ctr">
                      <a:solidFill>
                        <a:srgbClr val="1F1F1F"/>
                      </a:solidFill>
                    </a:lnL>
                    <a:lnR w="9524" algn="ctr">
                      <a:solidFill>
                        <a:srgbClr val="1F1F1F"/>
                      </a:solidFill>
                    </a:lnR>
                    <a:lnT w="9524" algn="ctr">
                      <a:solidFill>
                        <a:srgbClr val="1F1F1F"/>
                      </a:solidFill>
                    </a:lnT>
                    <a:lnB w="9524" algn="ctr">
                      <a:solidFill>
                        <a:srgbClr val="1F1F1F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52454151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684103" y="4025660"/>
            <a:ext cx="1936115" cy="2581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793863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Conclusion</a:t>
            </a:r>
            <a:endParaRPr/>
          </a:p>
        </p:txBody>
      </p:sp>
      <p:sp>
        <p:nvSpPr>
          <p:cNvPr id="1674208995" name="Zástupný objekt pre obsah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lang="fr-FR"/>
              <a:t>GFP can resist </a:t>
            </a:r>
            <a:r>
              <a:rPr lang="fr-FR"/>
              <a:t>electropheresis</a:t>
            </a:r>
            <a:r>
              <a:rPr lang="fr-FR"/>
              <a:t>.</a:t>
            </a:r>
            <a:endParaRPr lang="fr-FR"/>
          </a:p>
          <a:p>
            <a:pPr>
              <a:defRPr/>
            </a:pPr>
            <a:r>
              <a:rPr lang="fr-FR"/>
              <a:t>GFP was partly denatured in C4D because of DTT.</a:t>
            </a:r>
            <a:endParaRPr lang="fr-FR"/>
          </a:p>
          <a:p>
            <a:pPr>
              <a:defRPr/>
            </a:pPr>
            <a:r>
              <a:rPr lang="fr-FR"/>
              <a:t>GFP was isolated but some proteins remained.</a:t>
            </a:r>
            <a:endParaRPr lang="fr-FR"/>
          </a:p>
          <a:p>
            <a:pPr marL="0" indent="0">
              <a:buFont typeface="Arial"/>
              <a:buNone/>
              <a:defRPr/>
            </a:pPr>
            <a:r>
              <a:rPr lang="fr-FR"/>
              <a:t> </a:t>
            </a: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/>
          </a:p>
        </p:txBody>
      </p:sp>
      <p:pic>
        <p:nvPicPr>
          <p:cNvPr id="10257055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759198" y="898584"/>
            <a:ext cx="4798443" cy="5625141"/>
          </a:xfrm>
          <a:prstGeom prst="rect">
            <a:avLst/>
          </a:prstGeom>
        </p:spPr>
      </p:pic>
      <p:sp>
        <p:nvSpPr>
          <p:cNvPr id="1714496812" name=""/>
          <p:cNvSpPr txBox="1"/>
          <p:nvPr/>
        </p:nvSpPr>
        <p:spPr bwMode="auto">
          <a:xfrm rot="0" flipH="0" flipV="0">
            <a:off x="6902971" y="323490"/>
            <a:ext cx="454722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   C4D   PS     BB       C4      C3</a:t>
            </a:r>
            <a:endParaRPr/>
          </a:p>
        </p:txBody>
      </p:sp>
      <p:sp>
        <p:nvSpPr>
          <p:cNvPr id="1436197576" name=""/>
          <p:cNvSpPr txBox="1"/>
          <p:nvPr/>
        </p:nvSpPr>
        <p:spPr bwMode="auto">
          <a:xfrm rot="0" flipH="0" flipV="0">
            <a:off x="6289773" y="3818232"/>
            <a:ext cx="61319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70</a:t>
            </a:r>
            <a:endParaRPr/>
          </a:p>
        </p:txBody>
      </p:sp>
      <p:sp>
        <p:nvSpPr>
          <p:cNvPr id="896027224" name=""/>
          <p:cNvSpPr txBox="1"/>
          <p:nvPr/>
        </p:nvSpPr>
        <p:spPr bwMode="auto">
          <a:xfrm rot="0" flipH="0" flipV="0">
            <a:off x="6095999" y="4888301"/>
            <a:ext cx="64770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GFP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ONLYOFFICE/9.0.0.172</Application>
  <PresentationFormat>On-screen Show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/>
  <cp:revision>50</cp:revision>
  <dcterms:created xsi:type="dcterms:W3CDTF">2024-01-19T12:02:57Z</dcterms:created>
  <dcterms:modified xsi:type="dcterms:W3CDTF">2026-01-21T10:16:56Z</dcterms:modified>
</cp:coreProperties>
</file>