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73"/>
  </p:normalViewPr>
  <p:slideViewPr>
    <p:cSldViewPr snapToGrid="0">
      <p:cViewPr varScale="1">
        <p:scale>
          <a:sx n="111" d="100"/>
          <a:sy n="111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91A97-BBCE-4706-C923-68E90D95F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63CB7F-F96B-B87C-ED17-B464CCB05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1D9694-8897-C51A-98AC-7E643307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F28769-763D-C36C-3DA3-0A5F4CF0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2BA6E5-74F3-3441-623A-008A4CB2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67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730CC-3874-100D-14A7-E844F2C8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0F534D-09F1-7A1F-E44A-A1723B7B8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82578D-4977-B95F-E1D4-75AD9EBE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C03C8-5EA3-B738-2A60-91663F59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AC8B0B-B6EA-1FAE-2016-9B2B488E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26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971330D-6D59-A894-B3D5-E431D332C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4DD8EC-3625-CC2F-7188-C12569278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7F5F9-ED13-1AA0-7FEE-1C5DFBC8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817313-F502-BCF4-8E92-BF02BD5E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B5BB79-4AC3-7514-3542-A3F1A90E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31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C3C35-706C-B7E5-C408-B1C2BB5A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EBADB4-DF26-AB76-7B41-41D5B2F73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992B4F-5C91-CA5D-6794-DFBB8603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C4E773-39F3-2182-250B-42389F94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803A7F-0742-E02C-70A4-C16D63D9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47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F37FB-BF90-4B2D-0DB6-217098A8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93B5D5-63DD-34B1-AC51-2FB9016B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79AFC0-CC14-7253-5B4F-DDD55EDB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C33E99-36E1-D6A2-CD43-7FA0CF66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5A5BA0-0A6D-4931-B796-3E36658B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81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629C5-D8BE-DAA7-E941-5E9346D1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68390B-390E-49E5-A851-ACA17F657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92F1C3-8E9F-48BE-87C6-8FC2CC30D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36B9CF-7348-DE03-D2A8-1444D046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193989-4CEE-4019-E773-3A6506F8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517FB8-91E8-0784-B461-D8F6E0FD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9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D5923-C174-A40C-7CA1-D1223F38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0BACDB-FEBD-8838-BC98-9D245D933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4578EC-8382-26A3-D969-4B9A6DBB2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6BF84B-2317-8EA2-8B3E-CF71B894E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6B8F12D-0E33-450B-2E95-5B4878E7B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CBE78A2-FB77-4714-F121-0932B057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66AC264-1ECF-D12B-0ADE-0D905D35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21DE0D-744C-4B82-8169-B98AF267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03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B4C3B-3CF6-4B0D-87A5-B4766563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7DFF8B-28B2-EC3D-EFBE-FD969A6D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29096-ED16-F25D-56E0-6FB89857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BE6992-0A92-98CA-AE28-7B8241F6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16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F29CCA0-58E0-0EB1-0A5A-21B8BBAC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4CBB5C-3FCF-2719-061F-A41BD092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0D27EB-B57E-29D8-B759-11F3D62D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74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98A6D-C0E5-6555-40C4-6FCF31CD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C10D28-196B-CE84-9E99-D919209D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640CCB-5926-61FD-BC25-F60AC22C3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9FE797-09CC-AD73-B0CE-2213E691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7BF50B-E23F-A8C8-58FB-66AA3D49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2D01AB-A5B4-41A3-59F6-733A9F50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1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B6B5F-86D0-52A7-D2D2-5B72856C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7834EA9-9B2C-0B79-FC8F-F294F6461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8EB7D8-358A-0303-6475-BBC430116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7EC59A-F8D0-BF12-DE3A-D5467BE7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BE5C5-B2E1-4EE5-7F7B-07BB27B4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E99438-8E6B-7096-B92C-B5C6B870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3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9DFD08-7CDB-5ED8-965F-BB498F3E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52A856-F150-7603-32F0-1B9778239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4317F-70A2-A8CC-5266-D23636C2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0456FB-35A3-43E2-8BD9-51C0DE814BE8}" type="datetimeFigureOut">
              <a:rPr lang="de-DE" smtClean="0"/>
              <a:t>29.01.26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3943BC-7CA7-FD03-4869-EA3351701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0C3FFD-C4B7-CDEF-067A-3F04F9F2A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D2461-618D-48A8-92D3-A9563AEFE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8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KI-generierte Inhalte können fehlerhaft sein.">
            <a:extLst>
              <a:ext uri="{FF2B5EF4-FFF2-40B4-BE49-F238E27FC236}">
                <a16:creationId xmlns:a16="http://schemas.microsoft.com/office/drawing/2014/main" id="{7FD232DC-AD6B-F452-AAC4-74CB729E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10" y="1322615"/>
            <a:ext cx="4184876" cy="49476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7DD6920-903C-AB79-A40A-47D9587FB5AC}"/>
              </a:ext>
            </a:extLst>
          </p:cNvPr>
          <p:cNvSpPr txBox="1"/>
          <p:nvPr/>
        </p:nvSpPr>
        <p:spPr>
          <a:xfrm>
            <a:off x="3124200" y="381001"/>
            <a:ext cx="554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Symbol" panose="05050102010706020507" pitchFamily="18" charset="2"/>
              </a:rPr>
              <a:t>b</a:t>
            </a:r>
            <a:r>
              <a:rPr lang="de-DE" sz="2800" b="1" dirty="0"/>
              <a:t>-</a:t>
            </a:r>
            <a:r>
              <a:rPr lang="de-DE" sz="2800" b="1" dirty="0" err="1"/>
              <a:t>Galactosidase</a:t>
            </a:r>
            <a:r>
              <a:rPr lang="de-DE" sz="2800" b="1" dirty="0"/>
              <a:t>  –  Raw Milk Test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934340-8CC9-0C4A-7ACB-D9E049B2A623}"/>
              </a:ext>
            </a:extLst>
          </p:cNvPr>
          <p:cNvSpPr txBox="1"/>
          <p:nvPr/>
        </p:nvSpPr>
        <p:spPr>
          <a:xfrm>
            <a:off x="7434942" y="2079172"/>
            <a:ext cx="436856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Dive </a:t>
            </a:r>
            <a:r>
              <a:rPr lang="de-DE" sz="2000" b="1" dirty="0" err="1"/>
              <a:t>test</a:t>
            </a:r>
            <a:r>
              <a:rPr lang="de-DE" sz="2000" b="1" dirty="0"/>
              <a:t> </a:t>
            </a:r>
            <a:r>
              <a:rPr lang="de-DE" sz="2000" b="1" dirty="0" err="1"/>
              <a:t>stripes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2 </a:t>
            </a:r>
            <a:r>
              <a:rPr lang="de-DE" sz="2000" b="1" dirty="0" err="1"/>
              <a:t>seconds</a:t>
            </a:r>
            <a:r>
              <a:rPr lang="de-DE" sz="2000" b="1" dirty="0"/>
              <a:t> in </a:t>
            </a:r>
            <a:br>
              <a:rPr lang="de-DE" sz="2000" b="1" dirty="0"/>
            </a:br>
            <a:r>
              <a:rPr lang="de-DE" sz="2000" b="1" dirty="0" err="1"/>
              <a:t>raw</a:t>
            </a:r>
            <a:r>
              <a:rPr lang="de-DE" sz="2000" b="1" dirty="0"/>
              <a:t> milk</a:t>
            </a:r>
          </a:p>
          <a:p>
            <a:endParaRPr lang="de-DE" sz="2000" b="1" dirty="0"/>
          </a:p>
          <a:p>
            <a:r>
              <a:rPr lang="de-DE" sz="2000" b="1" dirty="0" err="1"/>
              <a:t>Excess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raw</a:t>
            </a:r>
            <a:r>
              <a:rPr lang="de-DE" sz="2000" b="1" dirty="0"/>
              <a:t> milk </a:t>
            </a:r>
            <a:r>
              <a:rPr lang="de-DE" sz="2000" b="1" dirty="0" err="1"/>
              <a:t>snip</a:t>
            </a:r>
            <a:r>
              <a:rPr lang="de-DE" sz="2000" b="1" dirty="0"/>
              <a:t> </a:t>
            </a:r>
            <a:r>
              <a:rPr lang="de-DE" sz="2000" b="1" dirty="0" err="1"/>
              <a:t>away</a:t>
            </a:r>
            <a:endParaRPr lang="de-DE" sz="2000" b="1" dirty="0"/>
          </a:p>
          <a:p>
            <a:endParaRPr lang="de-DE" sz="2000" b="1" dirty="0"/>
          </a:p>
          <a:p>
            <a:r>
              <a:rPr lang="de-DE" sz="2000" b="1" dirty="0" err="1"/>
              <a:t>Wait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30 </a:t>
            </a:r>
            <a:r>
              <a:rPr lang="de-DE" sz="2000" b="1" dirty="0" err="1"/>
              <a:t>seconds</a:t>
            </a:r>
            <a:endParaRPr lang="de-DE" sz="2000" b="1" dirty="0"/>
          </a:p>
          <a:p>
            <a:endParaRPr lang="de-DE" sz="2000" b="1" dirty="0"/>
          </a:p>
          <a:p>
            <a:r>
              <a:rPr lang="de-DE" sz="2000" b="1" dirty="0" err="1"/>
              <a:t>Compare</a:t>
            </a:r>
            <a:r>
              <a:rPr lang="de-DE" sz="2000" b="1" dirty="0"/>
              <a:t> </a:t>
            </a:r>
            <a:r>
              <a:rPr lang="de-DE" sz="2000" b="1" dirty="0" err="1"/>
              <a:t>colour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test</a:t>
            </a:r>
            <a:r>
              <a:rPr lang="de-DE" sz="2000" b="1" dirty="0"/>
              <a:t> </a:t>
            </a:r>
            <a:r>
              <a:rPr lang="de-DE" sz="2000" b="1" dirty="0" err="1"/>
              <a:t>field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br>
              <a:rPr lang="de-DE" sz="2000" b="1" dirty="0"/>
            </a:br>
            <a:r>
              <a:rPr lang="de-DE" sz="2000" b="1" dirty="0" err="1"/>
              <a:t>stripe</a:t>
            </a:r>
            <a:r>
              <a:rPr lang="de-DE" sz="2000" b="1" dirty="0"/>
              <a:t> </a:t>
            </a:r>
            <a:r>
              <a:rPr lang="de-DE" sz="2000" b="1" dirty="0" err="1"/>
              <a:t>with</a:t>
            </a:r>
            <a:r>
              <a:rPr lang="de-DE" sz="2000" b="1" dirty="0"/>
              <a:t> </a:t>
            </a:r>
            <a:r>
              <a:rPr lang="de-DE" sz="2000" b="1" dirty="0" err="1"/>
              <a:t>colour</a:t>
            </a:r>
            <a:r>
              <a:rPr lang="de-DE" sz="2000" b="1" dirty="0"/>
              <a:t> </a:t>
            </a:r>
            <a:r>
              <a:rPr lang="de-DE" sz="2000" b="1" dirty="0" err="1"/>
              <a:t>scale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stripe</a:t>
            </a:r>
            <a:endParaRPr lang="de-DE" sz="2000" b="1" dirty="0"/>
          </a:p>
          <a:p>
            <a:r>
              <a:rPr lang="de-DE" sz="2000" b="1" dirty="0"/>
              <a:t>box</a:t>
            </a:r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25502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haker enthält.&#10;&#10;KI-generierte Inhalte können fehlerhaft sein.">
            <a:extLst>
              <a:ext uri="{FF2B5EF4-FFF2-40B4-BE49-F238E27FC236}">
                <a16:creationId xmlns:a16="http://schemas.microsoft.com/office/drawing/2014/main" id="{F11E792E-62A1-06F1-5FAE-2F60A0D62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4" y="2133600"/>
            <a:ext cx="2805608" cy="2805608"/>
          </a:xfrm>
          <a:prstGeom prst="rect">
            <a:avLst/>
          </a:prstGeom>
        </p:spPr>
      </p:pic>
      <p:pic>
        <p:nvPicPr>
          <p:cNvPr id="6" name="Grafik 5" descr="Ein Bild, das Shaker enthält.&#10;&#10;KI-generierte Inhalte können fehlerhaft sein.">
            <a:extLst>
              <a:ext uri="{FF2B5EF4-FFF2-40B4-BE49-F238E27FC236}">
                <a16:creationId xmlns:a16="http://schemas.microsoft.com/office/drawing/2014/main" id="{8A873246-A506-E1C2-E2AF-D76440D52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45" y="2133600"/>
            <a:ext cx="2805608" cy="280560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B3FDFB6-27D9-D7DF-18B5-37A36E89A857}"/>
              </a:ext>
            </a:extLst>
          </p:cNvPr>
          <p:cNvSpPr txBox="1"/>
          <p:nvPr/>
        </p:nvSpPr>
        <p:spPr>
          <a:xfrm>
            <a:off x="3124200" y="381001"/>
            <a:ext cx="554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Symbol" panose="05050102010706020507" pitchFamily="18" charset="2"/>
              </a:rPr>
              <a:t>b</a:t>
            </a:r>
            <a:r>
              <a:rPr lang="de-DE" sz="2800" b="1" dirty="0"/>
              <a:t>-</a:t>
            </a:r>
            <a:r>
              <a:rPr lang="de-DE" sz="2800" b="1" dirty="0" err="1"/>
              <a:t>Galactosidase</a:t>
            </a:r>
            <a:r>
              <a:rPr lang="de-DE" sz="2800" b="1" dirty="0"/>
              <a:t>  –  Raw Milk Test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C001A0-EDA4-7DB6-DFA8-203D783A9462}"/>
              </a:ext>
            </a:extLst>
          </p:cNvPr>
          <p:cNvSpPr txBox="1"/>
          <p:nvPr/>
        </p:nvSpPr>
        <p:spPr>
          <a:xfrm>
            <a:off x="1219690" y="5453744"/>
            <a:ext cx="1852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Eppendorf-Tube</a:t>
            </a:r>
          </a:p>
          <a:p>
            <a:pPr algn="ctr"/>
            <a:r>
              <a:rPr lang="de-DE" b="1" dirty="0"/>
              <a:t>1 ml </a:t>
            </a:r>
            <a:r>
              <a:rPr lang="de-DE" b="1" dirty="0" err="1"/>
              <a:t>raw</a:t>
            </a:r>
            <a:r>
              <a:rPr lang="de-DE" b="1" dirty="0"/>
              <a:t> milk</a:t>
            </a:r>
          </a:p>
          <a:p>
            <a:pPr algn="ctr"/>
            <a:r>
              <a:rPr lang="de-DE" b="1" dirty="0"/>
              <a:t>20 °C</a:t>
            </a:r>
          </a:p>
          <a:p>
            <a:pPr algn="ctr"/>
            <a:r>
              <a:rPr lang="de-DE" b="1" dirty="0"/>
              <a:t>30 </a:t>
            </a:r>
            <a:r>
              <a:rPr lang="de-DE" b="1" dirty="0" err="1"/>
              <a:t>minutes</a:t>
            </a:r>
            <a:endParaRPr lang="de-DE" b="1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A876C40-8805-F52E-2230-727A32F38AF0}"/>
              </a:ext>
            </a:extLst>
          </p:cNvPr>
          <p:cNvGrpSpPr/>
          <p:nvPr/>
        </p:nvGrpSpPr>
        <p:grpSpPr>
          <a:xfrm rot="10800000">
            <a:off x="3684814" y="1621971"/>
            <a:ext cx="206828" cy="3483429"/>
            <a:chOff x="4789715" y="2590799"/>
            <a:chExt cx="206828" cy="348342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B2FF113-1A7C-E590-13CF-1FCEFE78B45A}"/>
                </a:ext>
              </a:extLst>
            </p:cNvPr>
            <p:cNvSpPr/>
            <p:nvPr/>
          </p:nvSpPr>
          <p:spPr>
            <a:xfrm>
              <a:off x="4789715" y="2590799"/>
              <a:ext cx="206828" cy="3483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CC1988A-6ACE-4627-78EE-367A26BE0E9A}"/>
                </a:ext>
              </a:extLst>
            </p:cNvPr>
            <p:cNvSpPr/>
            <p:nvPr/>
          </p:nvSpPr>
          <p:spPr>
            <a:xfrm>
              <a:off x="4789715" y="2692934"/>
              <a:ext cx="206828" cy="21118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5BDC614C-256A-4A20-CC11-09F7474C0722}"/>
              </a:ext>
            </a:extLst>
          </p:cNvPr>
          <p:cNvSpPr txBox="1"/>
          <p:nvPr/>
        </p:nvSpPr>
        <p:spPr>
          <a:xfrm>
            <a:off x="2564963" y="3562249"/>
            <a:ext cx="94929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/>
              <a:t>+ </a:t>
            </a:r>
          </a:p>
          <a:p>
            <a:pPr algn="ctr"/>
            <a:r>
              <a:rPr lang="de-DE" sz="2000" b="1" dirty="0"/>
              <a:t>100 ml</a:t>
            </a:r>
          </a:p>
          <a:p>
            <a:pPr algn="ctr"/>
            <a:r>
              <a:rPr lang="de-DE" sz="2000" b="1" dirty="0"/>
              <a:t>H</a:t>
            </a:r>
            <a:r>
              <a:rPr lang="de-DE" sz="2000" b="1" baseline="-25000" dirty="0"/>
              <a:t>2</a:t>
            </a:r>
            <a:r>
              <a:rPr lang="de-DE" sz="2000" b="1" dirty="0"/>
              <a:t>O</a:t>
            </a:r>
          </a:p>
          <a:p>
            <a:pPr algn="ctr"/>
            <a:endParaRPr lang="de-DE" sz="3200" b="1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ED26410-0741-007B-F229-114043BA0EA3}"/>
              </a:ext>
            </a:extLst>
          </p:cNvPr>
          <p:cNvGrpSpPr/>
          <p:nvPr/>
        </p:nvGrpSpPr>
        <p:grpSpPr>
          <a:xfrm rot="10800000">
            <a:off x="9813699" y="1621971"/>
            <a:ext cx="206828" cy="3483429"/>
            <a:chOff x="4789715" y="2590799"/>
            <a:chExt cx="206828" cy="3483429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8D4A931-F9E1-FFE0-7AB2-A793ED395115}"/>
                </a:ext>
              </a:extLst>
            </p:cNvPr>
            <p:cNvSpPr/>
            <p:nvPr/>
          </p:nvSpPr>
          <p:spPr>
            <a:xfrm>
              <a:off x="4789715" y="2590799"/>
              <a:ext cx="206828" cy="3483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F698E3C-0229-ED62-46FB-8084A2306140}"/>
                </a:ext>
              </a:extLst>
            </p:cNvPr>
            <p:cNvSpPr/>
            <p:nvPr/>
          </p:nvSpPr>
          <p:spPr>
            <a:xfrm>
              <a:off x="4789715" y="2692934"/>
              <a:ext cx="206828" cy="21118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902D2B0F-FE79-E8CA-93FB-DC0B257CDA1D}"/>
              </a:ext>
            </a:extLst>
          </p:cNvPr>
          <p:cNvSpPr txBox="1"/>
          <p:nvPr/>
        </p:nvSpPr>
        <p:spPr>
          <a:xfrm>
            <a:off x="8285124" y="3606116"/>
            <a:ext cx="92878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/>
              <a:t>+</a:t>
            </a:r>
          </a:p>
          <a:p>
            <a:pPr algn="ctr"/>
            <a:r>
              <a:rPr lang="de-DE" sz="2000" b="1" dirty="0"/>
              <a:t>100 </a:t>
            </a:r>
            <a:r>
              <a:rPr lang="de-DE" sz="2000" b="1" dirty="0">
                <a:latin typeface="Symbol" panose="05050102010706020507" pitchFamily="18" charset="2"/>
              </a:rPr>
              <a:t>m</a:t>
            </a:r>
            <a:r>
              <a:rPr lang="de-DE" sz="2000" b="1" dirty="0"/>
              <a:t>l</a:t>
            </a:r>
          </a:p>
          <a:p>
            <a:pPr algn="ctr"/>
            <a:r>
              <a:rPr lang="de-DE" sz="2000" b="1" dirty="0"/>
              <a:t>25%</a:t>
            </a:r>
          </a:p>
          <a:p>
            <a:pPr algn="ctr"/>
            <a:r>
              <a:rPr lang="de-DE" sz="2000" b="1" dirty="0"/>
              <a:t>Eluate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7034CF2-4F3E-810F-69DC-CB9DCB4A82C0}"/>
              </a:ext>
            </a:extLst>
          </p:cNvPr>
          <p:cNvSpPr txBox="1"/>
          <p:nvPr/>
        </p:nvSpPr>
        <p:spPr>
          <a:xfrm>
            <a:off x="3957999" y="4646820"/>
            <a:ext cx="1157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/>
              <a:t>?</a:t>
            </a:r>
          </a:p>
          <a:p>
            <a:pPr algn="ctr"/>
            <a:r>
              <a:rPr lang="de-DE" sz="2000" b="1" dirty="0"/>
              <a:t>mg/l</a:t>
            </a:r>
          </a:p>
          <a:p>
            <a:pPr algn="ctr"/>
            <a:r>
              <a:rPr lang="de-DE" sz="2000" b="1" dirty="0"/>
              <a:t>Glucose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17142CE-8BD1-1AD4-F556-B600D82802F0}"/>
              </a:ext>
            </a:extLst>
          </p:cNvPr>
          <p:cNvSpPr txBox="1"/>
          <p:nvPr/>
        </p:nvSpPr>
        <p:spPr>
          <a:xfrm>
            <a:off x="6985497" y="5453744"/>
            <a:ext cx="18864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Eppendorf-Tube</a:t>
            </a:r>
          </a:p>
          <a:p>
            <a:pPr algn="ctr"/>
            <a:r>
              <a:rPr lang="de-DE" b="1" dirty="0"/>
              <a:t>1 ml </a:t>
            </a:r>
            <a:r>
              <a:rPr lang="de-DE" b="1" dirty="0" err="1"/>
              <a:t>raw</a:t>
            </a:r>
            <a:r>
              <a:rPr lang="de-DE" b="1" dirty="0"/>
              <a:t> milk</a:t>
            </a:r>
          </a:p>
          <a:p>
            <a:pPr algn="ctr"/>
            <a:r>
              <a:rPr lang="de-DE" b="1" dirty="0"/>
              <a:t>20 °C</a:t>
            </a:r>
          </a:p>
          <a:p>
            <a:pPr algn="ctr"/>
            <a:r>
              <a:rPr lang="de-DE" b="1" dirty="0"/>
              <a:t>30 </a:t>
            </a:r>
            <a:r>
              <a:rPr lang="de-DE" b="1" dirty="0" err="1"/>
              <a:t>minutes</a:t>
            </a:r>
            <a:r>
              <a:rPr lang="de-DE" b="1" dirty="0"/>
              <a:t> …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3B8F75-0BF4-76BB-09B3-7A4B7A4A0692}"/>
              </a:ext>
            </a:extLst>
          </p:cNvPr>
          <p:cNvSpPr txBox="1"/>
          <p:nvPr/>
        </p:nvSpPr>
        <p:spPr>
          <a:xfrm>
            <a:off x="10131471" y="4646819"/>
            <a:ext cx="1157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/>
              <a:t>?</a:t>
            </a:r>
          </a:p>
          <a:p>
            <a:pPr algn="ctr"/>
            <a:r>
              <a:rPr lang="de-DE" sz="2000" b="1" dirty="0"/>
              <a:t>mg/l</a:t>
            </a:r>
          </a:p>
          <a:p>
            <a:pPr algn="ctr"/>
            <a:r>
              <a:rPr lang="de-DE" sz="2000" b="1" dirty="0"/>
              <a:t>Glucose</a:t>
            </a:r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3C2FB7A7-1FDF-EB63-1503-AAE5B41960A4}"/>
              </a:ext>
            </a:extLst>
          </p:cNvPr>
          <p:cNvSpPr/>
          <p:nvPr/>
        </p:nvSpPr>
        <p:spPr>
          <a:xfrm>
            <a:off x="5686037" y="3363685"/>
            <a:ext cx="869148" cy="8926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55C0464-70F3-2804-2418-6060247FFEF8}"/>
              </a:ext>
            </a:extLst>
          </p:cNvPr>
          <p:cNvSpPr txBox="1"/>
          <p:nvPr/>
        </p:nvSpPr>
        <p:spPr>
          <a:xfrm>
            <a:off x="743134" y="1180037"/>
            <a:ext cx="727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Control 				                              		Assay</a:t>
            </a:r>
          </a:p>
        </p:txBody>
      </p:sp>
    </p:spTree>
    <p:extLst>
      <p:ext uri="{BB962C8B-B14F-4D97-AF65-F5344CB8AC3E}">
        <p14:creationId xmlns:p14="http://schemas.microsoft.com/office/powerpoint/2010/main" val="280741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D39C3-0793-309C-F254-B56D7B71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haker enthält.&#10;&#10;KI-generierte Inhalte können fehlerhaft sein.">
            <a:extLst>
              <a:ext uri="{FF2B5EF4-FFF2-40B4-BE49-F238E27FC236}">
                <a16:creationId xmlns:a16="http://schemas.microsoft.com/office/drawing/2014/main" id="{D949A7C3-41BC-1DDA-FA92-B8463658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r="25467"/>
          <a:stretch/>
        </p:blipFill>
        <p:spPr>
          <a:xfrm>
            <a:off x="478551" y="1667044"/>
            <a:ext cx="1512295" cy="280560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FC78597-0B10-0ED5-41F3-D7AD2E6163FC}"/>
              </a:ext>
            </a:extLst>
          </p:cNvPr>
          <p:cNvSpPr txBox="1"/>
          <p:nvPr/>
        </p:nvSpPr>
        <p:spPr>
          <a:xfrm>
            <a:off x="3124200" y="381001"/>
            <a:ext cx="554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Symbol" panose="05050102010706020507" pitchFamily="18" charset="2"/>
              </a:rPr>
              <a:t>b</a:t>
            </a:r>
            <a:r>
              <a:rPr lang="de-DE" sz="2800" b="1" dirty="0"/>
              <a:t>-</a:t>
            </a:r>
            <a:r>
              <a:rPr lang="de-DE" sz="2800" b="1" dirty="0" err="1"/>
              <a:t>Galactosidase</a:t>
            </a:r>
            <a:r>
              <a:rPr lang="de-DE" sz="2800" b="1" dirty="0"/>
              <a:t>  –  Raw Milk Test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4B785D5-ACC4-F405-C6D4-B011B585AF38}"/>
              </a:ext>
            </a:extLst>
          </p:cNvPr>
          <p:cNvGrpSpPr/>
          <p:nvPr/>
        </p:nvGrpSpPr>
        <p:grpSpPr>
          <a:xfrm rot="10800000">
            <a:off x="3415932" y="1667044"/>
            <a:ext cx="206828" cy="3483429"/>
            <a:chOff x="4789715" y="2590799"/>
            <a:chExt cx="206828" cy="3483429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71B970E-4145-BB52-84CB-BCE7AB9EE93A}"/>
                </a:ext>
              </a:extLst>
            </p:cNvPr>
            <p:cNvSpPr/>
            <p:nvPr/>
          </p:nvSpPr>
          <p:spPr>
            <a:xfrm>
              <a:off x="4789715" y="2590799"/>
              <a:ext cx="206828" cy="3483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589B6D37-6D98-430B-ECC6-D1D3E34F4150}"/>
                </a:ext>
              </a:extLst>
            </p:cNvPr>
            <p:cNvSpPr/>
            <p:nvPr/>
          </p:nvSpPr>
          <p:spPr>
            <a:xfrm>
              <a:off x="4789715" y="2692934"/>
              <a:ext cx="206828" cy="21118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A5B76C23-DED0-2E11-C348-33CFADDB91CC}"/>
              </a:ext>
            </a:extLst>
          </p:cNvPr>
          <p:cNvSpPr txBox="1"/>
          <p:nvPr/>
        </p:nvSpPr>
        <p:spPr>
          <a:xfrm>
            <a:off x="1106867" y="4472652"/>
            <a:ext cx="15965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+</a:t>
            </a:r>
          </a:p>
          <a:p>
            <a:pPr algn="ctr"/>
            <a:r>
              <a:rPr lang="de-DE" sz="2000" b="1" dirty="0"/>
              <a:t>100 </a:t>
            </a:r>
            <a:r>
              <a:rPr lang="de-DE" sz="2000" b="1" dirty="0">
                <a:latin typeface="Symbol" panose="05050102010706020507" pitchFamily="18" charset="2"/>
              </a:rPr>
              <a:t>m</a:t>
            </a:r>
            <a:r>
              <a:rPr lang="de-DE" sz="2000" b="1" dirty="0"/>
              <a:t>l</a:t>
            </a:r>
          </a:p>
          <a:p>
            <a:pPr algn="ctr"/>
            <a:r>
              <a:rPr lang="de-DE" sz="2000" b="1" dirty="0"/>
              <a:t>H</a:t>
            </a:r>
            <a:r>
              <a:rPr lang="de-DE" sz="2000" b="1" baseline="-25000" dirty="0"/>
              <a:t>2</a:t>
            </a:r>
            <a:r>
              <a:rPr lang="de-DE" sz="2000" b="1" dirty="0"/>
              <a:t>O </a:t>
            </a:r>
            <a:br>
              <a:rPr lang="de-DE" sz="2000" b="1" dirty="0"/>
            </a:br>
            <a:r>
              <a:rPr lang="de-DE" sz="2000" b="1" dirty="0" err="1"/>
              <a:t>or</a:t>
            </a:r>
            <a:r>
              <a:rPr lang="de-DE" sz="2000" b="1" dirty="0"/>
              <a:t> </a:t>
            </a:r>
            <a:br>
              <a:rPr lang="de-DE" sz="2000" b="1" dirty="0"/>
            </a:br>
            <a:r>
              <a:rPr lang="de-DE" sz="2000" b="1" dirty="0"/>
              <a:t>25 % Eluate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55A6B30-50CF-3BF0-9D4F-A1C1AD21B21F}"/>
              </a:ext>
            </a:extLst>
          </p:cNvPr>
          <p:cNvSpPr txBox="1"/>
          <p:nvPr/>
        </p:nvSpPr>
        <p:spPr>
          <a:xfrm>
            <a:off x="1408484" y="3055974"/>
            <a:ext cx="1852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Eppendorf-Tube</a:t>
            </a:r>
          </a:p>
          <a:p>
            <a:pPr algn="ctr"/>
            <a:r>
              <a:rPr lang="de-DE" b="1" dirty="0"/>
              <a:t>1 ml </a:t>
            </a:r>
            <a:r>
              <a:rPr lang="de-DE" b="1" dirty="0" err="1"/>
              <a:t>raw</a:t>
            </a:r>
            <a:r>
              <a:rPr lang="de-DE" b="1" dirty="0"/>
              <a:t> milk</a:t>
            </a:r>
          </a:p>
          <a:p>
            <a:pPr algn="ctr"/>
            <a:r>
              <a:rPr lang="de-DE" b="1" dirty="0"/>
              <a:t>20 °C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91B6A63-32AA-A79C-7BB2-381CE07786CF}"/>
              </a:ext>
            </a:extLst>
          </p:cNvPr>
          <p:cNvSpPr txBox="1"/>
          <p:nvPr/>
        </p:nvSpPr>
        <p:spPr>
          <a:xfrm>
            <a:off x="3747737" y="4550308"/>
            <a:ext cx="1175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/>
              <a:t>?</a:t>
            </a:r>
          </a:p>
          <a:p>
            <a:pPr algn="ctr"/>
            <a:r>
              <a:rPr lang="de-DE" sz="2000" b="1" dirty="0"/>
              <a:t>mg x L</a:t>
            </a:r>
            <a:r>
              <a:rPr lang="de-DE" sz="2000" b="1" baseline="30000" dirty="0"/>
              <a:t>-1</a:t>
            </a:r>
          </a:p>
          <a:p>
            <a:pPr algn="ctr"/>
            <a:r>
              <a:rPr lang="de-DE" sz="2000" b="1" dirty="0"/>
              <a:t>Glucose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E43CDEF-AA1F-99C8-A32D-35393C053F09}"/>
              </a:ext>
            </a:extLst>
          </p:cNvPr>
          <p:cNvSpPr txBox="1"/>
          <p:nvPr/>
        </p:nvSpPr>
        <p:spPr>
          <a:xfrm>
            <a:off x="743134" y="1180037"/>
            <a:ext cx="17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Control / Assay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B8B5AC0-BD47-A8CC-AD30-5072445CD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2800"/>
              </p:ext>
            </p:extLst>
          </p:nvPr>
        </p:nvGraphicFramePr>
        <p:xfrm>
          <a:off x="3798564" y="1404974"/>
          <a:ext cx="812800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54459515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1003238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7096852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3777619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6182598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3219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time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</a:t>
                      </a:r>
                      <a:r>
                        <a:rPr lang="de-DE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</a:t>
                      </a:r>
                      <a:r>
                        <a:rPr lang="de-DE" baseline="-25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</a:t>
                      </a:r>
                      <a:r>
                        <a:rPr lang="de-DE" baseline="-25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</a:t>
                      </a:r>
                      <a:r>
                        <a:rPr lang="de-DE" baseline="-25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</a:t>
                      </a:r>
                      <a:r>
                        <a:rPr lang="de-DE" sz="2400" baseline="-25000" dirty="0"/>
                        <a:t>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31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control</a:t>
                      </a:r>
                      <a:endParaRPr lang="de-DE" dirty="0"/>
                    </a:p>
                    <a:p>
                      <a:r>
                        <a:rPr lang="de-DE" dirty="0"/>
                        <a:t>(mg x L</a:t>
                      </a:r>
                      <a:r>
                        <a:rPr lang="de-DE" baseline="30000" dirty="0"/>
                        <a:t>-1 </a:t>
                      </a:r>
                      <a:r>
                        <a:rPr lang="de-DE" baseline="0" dirty="0"/>
                        <a:t>)</a:t>
                      </a:r>
                      <a:endParaRPr lang="de-D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27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assay</a:t>
                      </a:r>
                      <a:endParaRPr lang="de-D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(mg x L</a:t>
                      </a:r>
                      <a:r>
                        <a:rPr lang="de-DE" baseline="30000" dirty="0"/>
                        <a:t>-1 </a:t>
                      </a:r>
                      <a:r>
                        <a:rPr lang="de-DE" baseline="0" dirty="0"/>
                        <a:t>)</a:t>
                      </a:r>
                      <a:endParaRPr lang="de-D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70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27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Macintosh PowerPoint</Application>
  <PresentationFormat>Breitbild</PresentationFormat>
  <Paragraphs>54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Symbol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l24.56.2023T02.56.22</dc:creator>
  <cp:lastModifiedBy>Adrian Braun</cp:lastModifiedBy>
  <cp:revision>14</cp:revision>
  <dcterms:created xsi:type="dcterms:W3CDTF">2025-10-09T14:13:45Z</dcterms:created>
  <dcterms:modified xsi:type="dcterms:W3CDTF">2026-01-29T11:28:05Z</dcterms:modified>
</cp:coreProperties>
</file>