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82" r:id="rId3"/>
    <p:sldId id="278" r:id="rId4"/>
    <p:sldId id="279" r:id="rId5"/>
    <p:sldId id="280" r:id="rId6"/>
    <p:sldId id="283" r:id="rId7"/>
    <p:sldId id="281" r:id="rId8"/>
    <p:sldId id="277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5B41-2725-47B3-A164-34BC03C22A0F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C639-1EB5-4970-855B-73222E145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98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21.1.2026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Summary of results from group</a:t>
            </a:r>
            <a:r>
              <a:rPr lang="cs-CZ" b="1" dirty="0"/>
              <a:t> 14</a:t>
            </a:r>
            <a:r>
              <a:rPr lang="sk-SK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Group number </a:t>
            </a:r>
            <a:r>
              <a:rPr lang="cs-CZ" b="1" dirty="0"/>
              <a:t>14</a:t>
            </a:r>
            <a:r>
              <a:rPr lang="en-US" b="1" dirty="0"/>
              <a:t> presentation of group </a:t>
            </a:r>
            <a:r>
              <a:rPr lang="sk-SK" b="1" dirty="0"/>
              <a:t>	      </a:t>
            </a:r>
            <a:r>
              <a:rPr lang="en-US" b="1" dirty="0"/>
              <a:t>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782331"/>
            <a:ext cx="10515600" cy="491045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0000"/>
                </a:solidFill>
                <a:sym typeface="Calibri"/>
              </a:rPr>
              <a:t>Michaela </a:t>
            </a:r>
            <a:r>
              <a:rPr lang="cs-CZ" dirty="0" err="1">
                <a:solidFill>
                  <a:srgbClr val="000000"/>
                </a:solidFill>
                <a:sym typeface="Calibri"/>
              </a:rPr>
              <a:t>Labudová</a:t>
            </a:r>
            <a:endParaRPr lang="en-US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Student</a:t>
            </a:r>
            <a:endParaRPr lang="sk-SK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0000"/>
                </a:solidFill>
                <a:sym typeface="Calibri"/>
              </a:rPr>
              <a:t>Slovakia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/>
              <a:t>Agáta Korbelová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Student</a:t>
            </a:r>
          </a:p>
          <a:p>
            <a:pPr marL="0" indent="0">
              <a:buNone/>
            </a:pPr>
            <a:r>
              <a:rPr lang="cs-CZ" dirty="0"/>
              <a:t>Czech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Mentor: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sym typeface="Calibri"/>
              </a:rPr>
              <a:t>Mikołaj </a:t>
            </a:r>
            <a:r>
              <a:rPr lang="cs-CZ" dirty="0" err="1">
                <a:solidFill>
                  <a:srgbClr val="000000"/>
                </a:solidFill>
                <a:sym typeface="Calibri"/>
              </a:rPr>
              <a:t>Klimczak</a:t>
            </a:r>
            <a:endParaRPr lang="cs-CZ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sym typeface="Calibri"/>
              </a:rPr>
              <a:t>Poland</a:t>
            </a:r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4475506" y="1844203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450708" y="3385457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895243" y="2162730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flag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5078610" y="3699268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flag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21485-C8AD-C571-955D-DFB6F4F21686}"/>
              </a:ext>
            </a:extLst>
          </p:cNvPr>
          <p:cNvSpPr txBox="1"/>
          <p:nvPr/>
        </p:nvSpPr>
        <p:spPr>
          <a:xfrm>
            <a:off x="7004945" y="2063165"/>
            <a:ext cx="464820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/>
              <a:t>GROUP PICTURE</a:t>
            </a:r>
          </a:p>
        </p:txBody>
      </p:sp>
      <p:sp>
        <p:nvSpPr>
          <p:cNvPr id="11" name="BlokTextu 4">
            <a:extLst>
              <a:ext uri="{FF2B5EF4-FFF2-40B4-BE49-F238E27FC236}">
                <a16:creationId xmlns:a16="http://schemas.microsoft.com/office/drawing/2014/main" id="{2B88673E-0C33-CCE9-5692-4431C4BC0791}"/>
              </a:ext>
            </a:extLst>
          </p:cNvPr>
          <p:cNvSpPr txBox="1"/>
          <p:nvPr/>
        </p:nvSpPr>
        <p:spPr>
          <a:xfrm>
            <a:off x="4450708" y="5354260"/>
            <a:ext cx="1645292" cy="99695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BlokTextu 8">
            <a:extLst>
              <a:ext uri="{FF2B5EF4-FFF2-40B4-BE49-F238E27FC236}">
                <a16:creationId xmlns:a16="http://schemas.microsoft.com/office/drawing/2014/main" id="{FDE782A8-67B6-4D28-CDFA-1167BA3B8669}"/>
              </a:ext>
            </a:extLst>
          </p:cNvPr>
          <p:cNvSpPr txBox="1"/>
          <p:nvPr/>
        </p:nvSpPr>
        <p:spPr>
          <a:xfrm>
            <a:off x="4909131" y="5668071"/>
            <a:ext cx="77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flag</a:t>
            </a:r>
          </a:p>
        </p:txBody>
      </p:sp>
      <p:pic>
        <p:nvPicPr>
          <p:cNvPr id="10" name="Picture 6" descr="Poland Large Flag​ | Gallery Yopriceville - High-Quality Free Images and  Transparent PNG Clipart">
            <a:extLst>
              <a:ext uri="{FF2B5EF4-FFF2-40B4-BE49-F238E27FC236}">
                <a16:creationId xmlns:a16="http://schemas.microsoft.com/office/drawing/2014/main" id="{4D87085E-C8CB-FE93-CB8B-F69B1566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99" y="5272804"/>
            <a:ext cx="1739530" cy="11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lovakia Flag">
            <a:extLst>
              <a:ext uri="{FF2B5EF4-FFF2-40B4-BE49-F238E27FC236}">
                <a16:creationId xmlns:a16="http://schemas.microsoft.com/office/drawing/2014/main" id="{1275CB4B-AF6D-91F5-B11E-5474CAF90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31" y="1791388"/>
            <a:ext cx="1703866" cy="11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zech Republic Flag">
            <a:extLst>
              <a:ext uri="{FF2B5EF4-FFF2-40B4-BE49-F238E27FC236}">
                <a16:creationId xmlns:a16="http://schemas.microsoft.com/office/drawing/2014/main" id="{D1658C8A-9EB4-8F52-46F7-501BF303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00" y="3320657"/>
            <a:ext cx="1739530" cy="112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8C8ED4D1-4F4F-7889-B488-6EE5660BC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07" y="1535112"/>
            <a:ext cx="5219700" cy="19939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F4BE06E6-8990-B054-BD4E-60D12A03E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02" y="3372780"/>
            <a:ext cx="5219700" cy="19939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4E42AC0-5788-DF86-4FBE-AD4BCB4C8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05" y="1616468"/>
            <a:ext cx="31242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2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err="1"/>
              <a:t>Introduction</a:t>
            </a:r>
            <a:r>
              <a:rPr lang="sk-SK" b="1"/>
              <a:t> </a:t>
            </a:r>
            <a:r>
              <a:rPr lang="sk-SK" b="1" err="1"/>
              <a:t>of</a:t>
            </a:r>
            <a:r>
              <a:rPr lang="sk-SK" b="1"/>
              <a:t> </a:t>
            </a:r>
            <a:r>
              <a:rPr lang="sk-SK" b="1" err="1"/>
              <a:t>our</a:t>
            </a:r>
            <a:r>
              <a:rPr lang="sk-SK" b="1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9787048" cy="149397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k-SK" dirty="0"/>
              <a:t>Goal:</a:t>
            </a:r>
            <a:r>
              <a:rPr lang="cs-CZ" dirty="0"/>
              <a:t> </a:t>
            </a:r>
            <a:r>
              <a:rPr lang="cs-CZ" dirty="0" err="1"/>
              <a:t>isolation</a:t>
            </a:r>
            <a:r>
              <a:rPr lang="cs-CZ" dirty="0"/>
              <a:t> of the GFP from all of the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proteins</a:t>
            </a:r>
            <a:r>
              <a:rPr lang="cs-CZ" dirty="0"/>
              <a:t> and </a:t>
            </a:r>
            <a:r>
              <a:rPr lang="cs-CZ" dirty="0" err="1"/>
              <a:t>verification</a:t>
            </a:r>
            <a:r>
              <a:rPr lang="cs-CZ" dirty="0"/>
              <a:t> of the GFP</a:t>
            </a:r>
            <a:endParaRPr lang="en-US" dirty="0"/>
          </a:p>
          <a:p>
            <a:endParaRPr lang="sk-SK" dirty="0"/>
          </a:p>
          <a:p>
            <a:r>
              <a:rPr lang="da-DK" dirty="0" err="1"/>
              <a:t>Metods</a:t>
            </a:r>
            <a:r>
              <a:rPr lang="da-DK" dirty="0"/>
              <a:t>:</a:t>
            </a:r>
            <a:r>
              <a:rPr lang="cs-CZ" dirty="0"/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44159BF-087B-8D58-3936-6641D0EF3FBA}"/>
              </a:ext>
            </a:extLst>
          </p:cNvPr>
          <p:cNvSpPr txBox="1"/>
          <p:nvPr/>
        </p:nvSpPr>
        <p:spPr>
          <a:xfrm>
            <a:off x="2489703" y="2736502"/>
            <a:ext cx="4476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/>
              <a:t>1.HIC: for </a:t>
            </a:r>
            <a:r>
              <a:rPr lang="cs-CZ" sz="2800" dirty="0" err="1"/>
              <a:t>isolation</a:t>
            </a:r>
            <a:r>
              <a:rPr lang="cs-CZ" sz="2800" dirty="0"/>
              <a:t> of the GFP</a:t>
            </a:r>
          </a:p>
          <a:p>
            <a:pPr algn="l"/>
            <a:r>
              <a:rPr lang="cs-CZ" sz="2800" dirty="0"/>
              <a:t>2.SDS-PAGE: for </a:t>
            </a:r>
            <a:r>
              <a:rPr lang="cs-CZ" sz="2800" dirty="0" err="1"/>
              <a:t>verification</a:t>
            </a:r>
            <a:r>
              <a:rPr lang="cs-CZ" sz="2800" dirty="0"/>
              <a:t> of the GFP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2DD30A-0A30-0204-7354-571A0A3DC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22" y="2996370"/>
            <a:ext cx="2564584" cy="341944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B6F4198-FBC6-5A26-4E14-923AF610B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b="27639"/>
          <a:stretch>
            <a:fillRect/>
          </a:stretch>
        </p:blipFill>
        <p:spPr>
          <a:xfrm>
            <a:off x="4487912" y="3923168"/>
            <a:ext cx="3543861" cy="24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HIC</a:t>
            </a:r>
            <a:endParaRPr lang="sk-SK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F97E691-7483-DCF6-2977-F073755E6CB2}"/>
              </a:ext>
            </a:extLst>
          </p:cNvPr>
          <p:cNvSpPr txBox="1"/>
          <p:nvPr/>
        </p:nvSpPr>
        <p:spPr>
          <a:xfrm>
            <a:off x="586714" y="1548872"/>
            <a:ext cx="6605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cs-CZ" sz="2400" dirty="0"/>
              <a:t>the BL </a:t>
            </a:r>
            <a:r>
              <a:rPr lang="cs-CZ" sz="2400" dirty="0" err="1"/>
              <a:t>tube</a:t>
            </a:r>
            <a:r>
              <a:rPr lang="cs-CZ" sz="2400" dirty="0"/>
              <a:t> </a:t>
            </a:r>
            <a:r>
              <a:rPr lang="cs-CZ" sz="2400" dirty="0" err="1"/>
              <a:t>contaning</a:t>
            </a:r>
            <a:r>
              <a:rPr lang="cs-CZ" sz="2400" dirty="0"/>
              <a:t> the E. coli </a:t>
            </a:r>
            <a:r>
              <a:rPr lang="cs-CZ" sz="2400" dirty="0" err="1"/>
              <a:t>lysate</a:t>
            </a:r>
            <a:r>
              <a:rPr lang="cs-CZ" sz="2400" dirty="0"/>
              <a:t> </a:t>
            </a:r>
            <a:r>
              <a:rPr lang="cs-CZ" sz="2400" dirty="0" err="1"/>
              <a:t>fluorescences</a:t>
            </a:r>
            <a:r>
              <a:rPr lang="cs-CZ" sz="2400" dirty="0"/>
              <a:t> in UV </a:t>
            </a:r>
            <a:r>
              <a:rPr lang="cs-CZ" sz="2400" dirty="0" err="1"/>
              <a:t>light</a:t>
            </a:r>
            <a:r>
              <a:rPr lang="cs-CZ" sz="2400" dirty="0"/>
              <a:t> </a:t>
            </a:r>
            <a:r>
              <a:rPr lang="cs-CZ" sz="2400" dirty="0" err="1"/>
              <a:t>meaning</a:t>
            </a:r>
            <a:r>
              <a:rPr lang="cs-CZ" sz="2400" dirty="0"/>
              <a:t> the GFP is </a:t>
            </a:r>
            <a:r>
              <a:rPr lang="cs-CZ" sz="2400" dirty="0" err="1"/>
              <a:t>present</a:t>
            </a:r>
            <a:r>
              <a:rPr lang="cs-CZ" sz="2400" dirty="0"/>
              <a:t>.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cs-CZ" sz="2400" dirty="0" err="1"/>
              <a:t>there</a:t>
            </a:r>
            <a:r>
              <a:rPr lang="cs-CZ" sz="2400" dirty="0"/>
              <a:t> is a line of fluorescent </a:t>
            </a:r>
            <a:r>
              <a:rPr lang="cs-CZ" sz="2400" dirty="0" err="1"/>
              <a:t>green</a:t>
            </a:r>
            <a:r>
              <a:rPr lang="cs-CZ" sz="2400" dirty="0"/>
              <a:t> on the top in UV </a:t>
            </a:r>
            <a:r>
              <a:rPr lang="cs-CZ" sz="2400" dirty="0" err="1"/>
              <a:t>light</a:t>
            </a:r>
            <a:r>
              <a:rPr lang="cs-CZ" sz="2400" dirty="0"/>
              <a:t> </a:t>
            </a:r>
            <a:r>
              <a:rPr lang="cs-CZ" sz="2400" dirty="0" err="1"/>
              <a:t>meaning</a:t>
            </a:r>
            <a:r>
              <a:rPr lang="cs-CZ" sz="2400" dirty="0"/>
              <a:t> the GFP is </a:t>
            </a:r>
            <a:r>
              <a:rPr lang="cs-CZ" sz="2400" dirty="0" err="1"/>
              <a:t>present</a:t>
            </a:r>
            <a:r>
              <a:rPr lang="cs-CZ" sz="2400" dirty="0"/>
              <a:t> and in the </a:t>
            </a:r>
            <a:r>
              <a:rPr lang="cs-CZ" sz="2400" dirty="0" err="1"/>
              <a:t>stationary</a:t>
            </a:r>
            <a:r>
              <a:rPr lang="cs-CZ" sz="2400" dirty="0"/>
              <a:t> </a:t>
            </a:r>
            <a:r>
              <a:rPr lang="cs-CZ" sz="2400" dirty="0" err="1"/>
              <a:t>phase</a:t>
            </a:r>
            <a:endParaRPr lang="cs-CZ" sz="2400" dirty="0"/>
          </a:p>
          <a:p>
            <a:pPr marL="285750" indent="-285750" algn="l">
              <a:buFont typeface="Wingdings" pitchFamily="2" charset="2"/>
              <a:buChar char="§"/>
            </a:pPr>
            <a:r>
              <a:rPr lang="cs-CZ" sz="2400" dirty="0"/>
              <a:t>the line of fluorescent </a:t>
            </a:r>
            <a:r>
              <a:rPr lang="cs-CZ" sz="2400" dirty="0" err="1"/>
              <a:t>green</a:t>
            </a:r>
            <a:r>
              <a:rPr lang="cs-CZ" sz="2400" dirty="0"/>
              <a:t> is </a:t>
            </a:r>
            <a:r>
              <a:rPr lang="cs-CZ" sz="2400" dirty="0" err="1"/>
              <a:t>moving</a:t>
            </a:r>
            <a:r>
              <a:rPr lang="cs-CZ" sz="2400" dirty="0"/>
              <a:t> </a:t>
            </a:r>
            <a:r>
              <a:rPr lang="cs-CZ" sz="2400" dirty="0" err="1"/>
              <a:t>down</a:t>
            </a:r>
            <a:r>
              <a:rPr lang="cs-CZ" sz="2400" dirty="0"/>
              <a:t> and </a:t>
            </a:r>
            <a:r>
              <a:rPr lang="cs-CZ" sz="2400" dirty="0" err="1"/>
              <a:t>now</a:t>
            </a:r>
            <a:r>
              <a:rPr lang="cs-CZ" sz="2400" dirty="0"/>
              <a:t> is </a:t>
            </a:r>
            <a:r>
              <a:rPr lang="cs-CZ" sz="2400" dirty="0" err="1"/>
              <a:t>present</a:t>
            </a:r>
            <a:r>
              <a:rPr lang="cs-CZ" sz="2400" dirty="0"/>
              <a:t> at the </a:t>
            </a:r>
            <a:r>
              <a:rPr lang="cs-CZ" sz="2400" dirty="0" err="1"/>
              <a:t>bottom</a:t>
            </a:r>
            <a:r>
              <a:rPr lang="cs-CZ" sz="2400" dirty="0"/>
              <a:t> of the </a:t>
            </a:r>
            <a:r>
              <a:rPr lang="cs-CZ" sz="2400" dirty="0" err="1"/>
              <a:t>statiory</a:t>
            </a:r>
            <a:r>
              <a:rPr lang="cs-CZ" sz="2400" dirty="0"/>
              <a:t> </a:t>
            </a:r>
            <a:r>
              <a:rPr lang="cs-CZ" sz="2400" dirty="0" err="1"/>
              <a:t>phase</a:t>
            </a:r>
            <a:r>
              <a:rPr lang="cs-CZ" sz="2400" dirty="0"/>
              <a:t>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cs-CZ" sz="2400" dirty="0"/>
              <a:t>We </a:t>
            </a:r>
            <a:r>
              <a:rPr lang="cs-CZ" sz="2400" dirty="0" err="1"/>
              <a:t>collected</a:t>
            </a:r>
            <a:r>
              <a:rPr lang="cs-CZ" sz="2400" dirty="0"/>
              <a:t> </a:t>
            </a:r>
            <a:r>
              <a:rPr lang="cs-CZ" sz="2400" dirty="0" err="1"/>
              <a:t>three</a:t>
            </a:r>
            <a:r>
              <a:rPr lang="cs-CZ" sz="2400" dirty="0"/>
              <a:t> drops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were</a:t>
            </a:r>
            <a:r>
              <a:rPr lang="cs-CZ" sz="2400" dirty="0"/>
              <a:t> </a:t>
            </a:r>
            <a:r>
              <a:rPr lang="cs-CZ" sz="2400" dirty="0" err="1"/>
              <a:t>fluorescing</a:t>
            </a:r>
            <a:r>
              <a:rPr lang="cs-CZ" sz="2400" dirty="0"/>
              <a:t> </a:t>
            </a:r>
            <a:r>
              <a:rPr lang="cs-CZ" sz="2400" dirty="0" err="1"/>
              <a:t>green</a:t>
            </a:r>
            <a:r>
              <a:rPr lang="cs-CZ" sz="2400" dirty="0"/>
              <a:t> </a:t>
            </a:r>
            <a:r>
              <a:rPr lang="cs-CZ" sz="2400" dirty="0" err="1"/>
              <a:t>meaning</a:t>
            </a:r>
            <a:r>
              <a:rPr lang="cs-CZ" sz="2400" dirty="0"/>
              <a:t> the GFP </a:t>
            </a:r>
            <a:r>
              <a:rPr lang="cs-CZ" sz="2400" dirty="0" err="1"/>
              <a:t>was</a:t>
            </a:r>
            <a:r>
              <a:rPr lang="cs-CZ" sz="2400" dirty="0"/>
              <a:t> </a:t>
            </a:r>
            <a:r>
              <a:rPr lang="cs-CZ" sz="2400" dirty="0" err="1"/>
              <a:t>collected</a:t>
            </a:r>
            <a:r>
              <a:rPr lang="cs-CZ" sz="2400" dirty="0"/>
              <a:t> from the </a:t>
            </a:r>
            <a:r>
              <a:rPr lang="cs-CZ" sz="2400" dirty="0" err="1"/>
              <a:t>column</a:t>
            </a:r>
            <a:r>
              <a:rPr lang="cs-CZ" sz="2400" dirty="0"/>
              <a:t> to the </a:t>
            </a:r>
            <a:r>
              <a:rPr lang="cs-CZ" sz="2400" dirty="0" err="1"/>
              <a:t>tube</a:t>
            </a: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81DB146-CCE6-5CC6-10CB-029ADFD54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799" y="1870382"/>
            <a:ext cx="2624120" cy="34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3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617" y="0"/>
            <a:ext cx="6357312" cy="1325563"/>
          </a:xfrm>
        </p:spPr>
        <p:txBody>
          <a:bodyPr/>
          <a:lstStyle/>
          <a:p>
            <a:r>
              <a:rPr lang="en-US" b="1"/>
              <a:t>SDS-PAGE</a:t>
            </a:r>
            <a:endParaRPr lang="sk-SK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C607B6-FAF8-DBE0-1401-AAE1F5E1D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32673" r="20998" b="45705"/>
          <a:stretch>
            <a:fillRect/>
          </a:stretch>
        </p:blipFill>
        <p:spPr>
          <a:xfrm rot="16200000">
            <a:off x="8170856" y="2604190"/>
            <a:ext cx="4872620" cy="23153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CC632C-7A17-F4A0-5FAC-AE75C9C7B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8" r="5361"/>
          <a:stretch>
            <a:fillRect/>
          </a:stretch>
        </p:blipFill>
        <p:spPr>
          <a:xfrm rot="5400000">
            <a:off x="-406099" y="1355309"/>
            <a:ext cx="5789293" cy="389645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58B0C-3210-A059-D158-4C46AFB14347}"/>
              </a:ext>
            </a:extLst>
          </p:cNvPr>
          <p:cNvSpPr txBox="1"/>
          <p:nvPr/>
        </p:nvSpPr>
        <p:spPr>
          <a:xfrm>
            <a:off x="5582970" y="996887"/>
            <a:ext cx="797692" cy="328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2B74B1-8DC7-134E-A43D-E8C19331F029}"/>
              </a:ext>
            </a:extLst>
          </p:cNvPr>
          <p:cNvSpPr txBox="1"/>
          <p:nvPr/>
        </p:nvSpPr>
        <p:spPr>
          <a:xfrm>
            <a:off x="1924493" y="1325563"/>
            <a:ext cx="48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PS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B5CD339-A4EF-88C5-A69A-B8DC72793D3B}"/>
              </a:ext>
            </a:extLst>
          </p:cNvPr>
          <p:cNvSpPr txBox="1"/>
          <p:nvPr/>
        </p:nvSpPr>
        <p:spPr>
          <a:xfrm>
            <a:off x="2239258" y="1325563"/>
            <a:ext cx="53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C1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0466482-7ECF-23B7-4171-90E98EA13C73}"/>
              </a:ext>
            </a:extLst>
          </p:cNvPr>
          <p:cNvSpPr txBox="1"/>
          <p:nvPr/>
        </p:nvSpPr>
        <p:spPr>
          <a:xfrm>
            <a:off x="2550973" y="1325563"/>
            <a:ext cx="51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C2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88EF813-CC69-844F-5C78-D20B6F1FCE45}"/>
              </a:ext>
            </a:extLst>
          </p:cNvPr>
          <p:cNvSpPr txBox="1"/>
          <p:nvPr/>
        </p:nvSpPr>
        <p:spPr>
          <a:xfrm>
            <a:off x="2885134" y="1325563"/>
            <a:ext cx="48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C3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F4C34A4-72D4-5A3A-4D00-96CBE78A8983}"/>
              </a:ext>
            </a:extLst>
          </p:cNvPr>
          <p:cNvSpPr txBox="1"/>
          <p:nvPr/>
        </p:nvSpPr>
        <p:spPr>
          <a:xfrm>
            <a:off x="3202602" y="1325563"/>
            <a:ext cx="51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C4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8F85D9-255F-9B23-ABEA-281AF41D274A}"/>
              </a:ext>
            </a:extLst>
          </p:cNvPr>
          <p:cNvSpPr txBox="1"/>
          <p:nvPr/>
        </p:nvSpPr>
        <p:spPr>
          <a:xfrm>
            <a:off x="3511614" y="1325563"/>
            <a:ext cx="62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BB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6104231-112D-A597-37E0-8D0F9BBE11E5}"/>
              </a:ext>
            </a:extLst>
          </p:cNvPr>
          <p:cNvSpPr txBox="1"/>
          <p:nvPr/>
        </p:nvSpPr>
        <p:spPr>
          <a:xfrm>
            <a:off x="3815006" y="1325563"/>
            <a:ext cx="65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/>
              <a:t>C4D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A2DD586-0BAE-C255-388B-51EEC887EAD3}"/>
              </a:ext>
            </a:extLst>
          </p:cNvPr>
          <p:cNvSpPr txBox="1"/>
          <p:nvPr/>
        </p:nvSpPr>
        <p:spPr>
          <a:xfrm>
            <a:off x="5184115" y="251837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3B5EC4F-1AED-410A-4831-8E6296A10AF3}"/>
              </a:ext>
            </a:extLst>
          </p:cNvPr>
          <p:cNvSpPr txBox="1"/>
          <p:nvPr/>
        </p:nvSpPr>
        <p:spPr>
          <a:xfrm>
            <a:off x="4836431" y="1007567"/>
            <a:ext cx="40538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cs-CZ" sz="2200" dirty="0"/>
              <a:t>In C1 and C2 we don’t </a:t>
            </a:r>
            <a:r>
              <a:rPr lang="cs-CZ" sz="2200" dirty="0" err="1"/>
              <a:t>see</a:t>
            </a:r>
            <a:r>
              <a:rPr lang="cs-CZ" sz="2200" dirty="0"/>
              <a:t> </a:t>
            </a:r>
            <a:r>
              <a:rPr lang="cs-CZ" sz="2200" dirty="0" err="1"/>
              <a:t>any</a:t>
            </a:r>
            <a:r>
              <a:rPr lang="cs-CZ" sz="2200" dirty="0"/>
              <a:t> </a:t>
            </a:r>
            <a:r>
              <a:rPr lang="cs-CZ" sz="2200" dirty="0" err="1"/>
              <a:t>proteins</a:t>
            </a:r>
            <a:endParaRPr lang="cs-CZ" sz="2200" dirty="0"/>
          </a:p>
          <a:p>
            <a:pPr marL="285750" indent="-285750" algn="l">
              <a:buFont typeface="Wingdings" pitchFamily="2" charset="2"/>
              <a:buChar char="§"/>
            </a:pPr>
            <a:r>
              <a:rPr lang="cs-CZ" sz="2200" dirty="0" err="1"/>
              <a:t>There</a:t>
            </a:r>
            <a:r>
              <a:rPr lang="cs-CZ" sz="2200" dirty="0"/>
              <a:t> are a lot of </a:t>
            </a:r>
            <a:r>
              <a:rPr lang="cs-CZ" sz="2200" dirty="0" err="1"/>
              <a:t>bands</a:t>
            </a:r>
            <a:r>
              <a:rPr lang="cs-CZ" sz="2200" dirty="0"/>
              <a:t> of </a:t>
            </a:r>
            <a:r>
              <a:rPr lang="cs-CZ" sz="2200" dirty="0" err="1"/>
              <a:t>proteins</a:t>
            </a:r>
            <a:r>
              <a:rPr lang="cs-CZ" sz="2200" dirty="0"/>
              <a:t> in C3, </a:t>
            </a:r>
            <a:r>
              <a:rPr lang="cs-CZ" sz="2200" dirty="0" err="1"/>
              <a:t>because</a:t>
            </a:r>
            <a:r>
              <a:rPr lang="cs-CZ" sz="2200" dirty="0"/>
              <a:t> </a:t>
            </a:r>
            <a:r>
              <a:rPr lang="cs-CZ" sz="2200" dirty="0" err="1"/>
              <a:t>they</a:t>
            </a:r>
            <a:r>
              <a:rPr lang="cs-CZ" sz="2200" dirty="0"/>
              <a:t> are </a:t>
            </a:r>
            <a:r>
              <a:rPr lang="cs-CZ" sz="2200" dirty="0" err="1"/>
              <a:t>other</a:t>
            </a:r>
            <a:r>
              <a:rPr lang="cs-CZ" sz="2200" dirty="0"/>
              <a:t> </a:t>
            </a:r>
            <a:r>
              <a:rPr lang="cs-CZ" sz="2200" dirty="0" err="1"/>
              <a:t>proteins</a:t>
            </a:r>
            <a:r>
              <a:rPr lang="cs-CZ" sz="2200" dirty="0"/>
              <a:t> we </a:t>
            </a:r>
            <a:r>
              <a:rPr lang="cs-CZ" sz="2200" dirty="0" err="1"/>
              <a:t>separated</a:t>
            </a:r>
            <a:r>
              <a:rPr lang="cs-CZ" sz="2200" dirty="0"/>
              <a:t> </a:t>
            </a:r>
            <a:r>
              <a:rPr lang="cs-CZ" sz="2200" dirty="0" err="1"/>
              <a:t>during</a:t>
            </a:r>
            <a:r>
              <a:rPr lang="cs-CZ" sz="2200" dirty="0"/>
              <a:t> the HIC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cs-CZ" sz="2200" dirty="0"/>
              <a:t>In C4 we </a:t>
            </a:r>
            <a:r>
              <a:rPr lang="cs-CZ" sz="2200" dirty="0" err="1"/>
              <a:t>see</a:t>
            </a:r>
            <a:r>
              <a:rPr lang="cs-CZ" sz="2200" dirty="0"/>
              <a:t> a </a:t>
            </a:r>
            <a:r>
              <a:rPr lang="cs-CZ" sz="2200" dirty="0" err="1"/>
              <a:t>slight</a:t>
            </a:r>
            <a:r>
              <a:rPr lang="cs-CZ" sz="2200" dirty="0"/>
              <a:t> band </a:t>
            </a:r>
            <a:r>
              <a:rPr lang="cs-CZ" sz="2200" dirty="0" err="1"/>
              <a:t>which</a:t>
            </a:r>
            <a:r>
              <a:rPr lang="cs-CZ" sz="2200" dirty="0"/>
              <a:t> </a:t>
            </a:r>
            <a:r>
              <a:rPr lang="cs-CZ" sz="2200" dirty="0" err="1"/>
              <a:t>glows</a:t>
            </a:r>
            <a:r>
              <a:rPr lang="cs-CZ" sz="2200" dirty="0"/>
              <a:t> </a:t>
            </a:r>
            <a:r>
              <a:rPr lang="cs-CZ" sz="2200" dirty="0" err="1"/>
              <a:t>under</a:t>
            </a:r>
            <a:r>
              <a:rPr lang="cs-CZ" sz="2200" dirty="0"/>
              <a:t> UV </a:t>
            </a:r>
            <a:r>
              <a:rPr lang="cs-CZ" sz="2200" dirty="0" err="1"/>
              <a:t>meaning</a:t>
            </a:r>
            <a:r>
              <a:rPr lang="cs-CZ" sz="2200" dirty="0"/>
              <a:t> the GFP is </a:t>
            </a:r>
            <a:r>
              <a:rPr lang="cs-CZ" sz="2200" dirty="0" err="1"/>
              <a:t>present</a:t>
            </a:r>
            <a:r>
              <a:rPr lang="cs-CZ" sz="2200" dirty="0"/>
              <a:t> and </a:t>
            </a:r>
            <a:r>
              <a:rPr lang="cs-CZ" sz="2200" dirty="0" err="1"/>
              <a:t>survived</a:t>
            </a:r>
            <a:r>
              <a:rPr lang="cs-CZ" sz="2200" dirty="0"/>
              <a:t> the </a:t>
            </a:r>
            <a:r>
              <a:rPr lang="cs-CZ" sz="2200" dirty="0" err="1"/>
              <a:t>electrophoresis</a:t>
            </a:r>
            <a:r>
              <a:rPr lang="cs-CZ" sz="2200" dirty="0"/>
              <a:t>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cs-CZ" sz="2200" dirty="0"/>
              <a:t>In BB </a:t>
            </a:r>
            <a:r>
              <a:rPr lang="cs-CZ" sz="2200" dirty="0" err="1"/>
              <a:t>there</a:t>
            </a:r>
            <a:r>
              <a:rPr lang="cs-CZ" sz="2200" dirty="0"/>
              <a:t> are </a:t>
            </a:r>
            <a:r>
              <a:rPr lang="cs-CZ" sz="2200" dirty="0" err="1"/>
              <a:t>also</a:t>
            </a:r>
            <a:r>
              <a:rPr lang="cs-CZ" sz="2200" dirty="0"/>
              <a:t> a lot of </a:t>
            </a:r>
            <a:r>
              <a:rPr lang="cs-CZ" sz="2200" dirty="0" err="1"/>
              <a:t>bands</a:t>
            </a:r>
            <a:r>
              <a:rPr lang="cs-CZ" sz="2200" dirty="0"/>
              <a:t>  </a:t>
            </a:r>
            <a:r>
              <a:rPr lang="cs-CZ" sz="2200" dirty="0" err="1"/>
              <a:t>because</a:t>
            </a:r>
            <a:r>
              <a:rPr lang="cs-CZ" sz="2200" dirty="0"/>
              <a:t> </a:t>
            </a:r>
            <a:r>
              <a:rPr lang="cs-CZ" sz="2200" dirty="0" err="1"/>
              <a:t>they</a:t>
            </a:r>
            <a:r>
              <a:rPr lang="cs-CZ" sz="2200" dirty="0"/>
              <a:t> are all the </a:t>
            </a:r>
            <a:r>
              <a:rPr lang="cs-CZ" sz="2200" dirty="0" err="1"/>
              <a:t>proteins</a:t>
            </a:r>
            <a:r>
              <a:rPr lang="cs-CZ" sz="2200" dirty="0"/>
              <a:t> from E.coli </a:t>
            </a:r>
            <a:r>
              <a:rPr lang="cs-CZ" sz="2200" dirty="0" err="1"/>
              <a:t>lysate</a:t>
            </a:r>
            <a:r>
              <a:rPr lang="cs-CZ" sz="2200" dirty="0"/>
              <a:t>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cs-CZ" sz="2200" dirty="0"/>
              <a:t>In C4D we don’t </a:t>
            </a:r>
            <a:r>
              <a:rPr lang="cs-CZ" sz="2200" dirty="0" err="1"/>
              <a:t>see</a:t>
            </a:r>
            <a:r>
              <a:rPr lang="cs-CZ" sz="2200" dirty="0"/>
              <a:t> </a:t>
            </a:r>
            <a:r>
              <a:rPr lang="cs-CZ" sz="2200" dirty="0" err="1"/>
              <a:t>any</a:t>
            </a:r>
            <a:r>
              <a:rPr lang="cs-CZ" sz="2200" dirty="0"/>
              <a:t> </a:t>
            </a:r>
            <a:r>
              <a:rPr lang="cs-CZ" sz="2200" dirty="0" err="1"/>
              <a:t>bands</a:t>
            </a:r>
            <a:r>
              <a:rPr lang="cs-CZ" sz="2200" dirty="0"/>
              <a:t> </a:t>
            </a:r>
            <a:r>
              <a:rPr lang="cs-CZ" sz="2200" dirty="0" err="1"/>
              <a:t>meaning</a:t>
            </a:r>
            <a:r>
              <a:rPr lang="cs-CZ" sz="2200" dirty="0"/>
              <a:t> </a:t>
            </a:r>
            <a:r>
              <a:rPr lang="cs-CZ" sz="2200" dirty="0" err="1"/>
              <a:t>there</a:t>
            </a:r>
            <a:r>
              <a:rPr lang="cs-CZ" sz="2200" dirty="0"/>
              <a:t> are no </a:t>
            </a:r>
            <a:r>
              <a:rPr lang="cs-CZ" sz="2200" dirty="0" err="1"/>
              <a:t>proteins</a:t>
            </a:r>
            <a:endParaRPr lang="cs-CZ" sz="2200" dirty="0"/>
          </a:p>
          <a:p>
            <a:pPr marL="285750" indent="-285750" algn="l">
              <a:buFont typeface="Wingdings" pitchFamily="2" charset="2"/>
              <a:buChar char="§"/>
            </a:pPr>
            <a:endParaRPr lang="cs-CZ" sz="2200" dirty="0"/>
          </a:p>
        </p:txBody>
      </p:sp>
      <p:sp>
        <p:nvSpPr>
          <p:cNvPr id="26" name="Rámeček 25">
            <a:extLst>
              <a:ext uri="{FF2B5EF4-FFF2-40B4-BE49-F238E27FC236}">
                <a16:creationId xmlns:a16="http://schemas.microsoft.com/office/drawing/2014/main" id="{502220B3-1C2D-6E63-535E-091F1F04E57A}"/>
              </a:ext>
            </a:extLst>
          </p:cNvPr>
          <p:cNvSpPr/>
          <p:nvPr/>
        </p:nvSpPr>
        <p:spPr>
          <a:xfrm>
            <a:off x="10769548" y="4584283"/>
            <a:ext cx="515686" cy="503152"/>
          </a:xfrm>
          <a:prstGeom prst="frame">
            <a:avLst>
              <a:gd name="adj1" fmla="val 975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0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4B2C0-033D-3087-4253-3AF09357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37" y="51604"/>
            <a:ext cx="10515600" cy="1325563"/>
          </a:xfrm>
        </p:spPr>
        <p:txBody>
          <a:bodyPr/>
          <a:lstStyle/>
          <a:p>
            <a:r>
              <a:rPr lang="cs-CZ" dirty="0"/>
              <a:t>SDS-PAGE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C6CF0EE-A2EA-4790-7A2E-B5B50DBC5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4" y="1376695"/>
            <a:ext cx="9903611" cy="51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0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err="1"/>
              <a:t>Result</a:t>
            </a:r>
            <a:endParaRPr lang="sk-SK" b="1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49869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From HIC:</a:t>
            </a:r>
          </a:p>
          <a:p>
            <a:r>
              <a:rPr lang="cs-CZ" dirty="0"/>
              <a:t>GFP is </a:t>
            </a:r>
            <a:r>
              <a:rPr lang="cs-CZ" dirty="0" err="1"/>
              <a:t>present</a:t>
            </a:r>
            <a:r>
              <a:rPr lang="cs-CZ" dirty="0"/>
              <a:t> in </a:t>
            </a:r>
            <a:r>
              <a:rPr lang="cs-CZ" dirty="0" err="1"/>
              <a:t>elution</a:t>
            </a:r>
            <a:r>
              <a:rPr lang="cs-CZ" dirty="0"/>
              <a:t> </a:t>
            </a:r>
            <a:r>
              <a:rPr lang="cs-CZ" dirty="0" err="1"/>
              <a:t>fractions</a:t>
            </a:r>
            <a:r>
              <a:rPr lang="cs-CZ" dirty="0"/>
              <a:t>(C4)</a:t>
            </a:r>
            <a:endParaRPr lang="en-US" dirty="0"/>
          </a:p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proteins</a:t>
            </a:r>
            <a:r>
              <a:rPr lang="cs-CZ" dirty="0"/>
              <a:t> are </a:t>
            </a:r>
            <a:r>
              <a:rPr lang="cs-CZ" dirty="0" err="1"/>
              <a:t>present</a:t>
            </a:r>
            <a:r>
              <a:rPr lang="cs-CZ" dirty="0"/>
              <a:t> in the </a:t>
            </a:r>
            <a:r>
              <a:rPr lang="cs-CZ" dirty="0" err="1"/>
              <a:t>elution</a:t>
            </a:r>
            <a:r>
              <a:rPr lang="cs-CZ" dirty="0"/>
              <a:t> </a:t>
            </a:r>
            <a:r>
              <a:rPr lang="cs-CZ" dirty="0" err="1"/>
              <a:t>fractions</a:t>
            </a:r>
            <a:r>
              <a:rPr lang="cs-CZ" dirty="0"/>
              <a:t>(C3)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From SDS-PAGE:</a:t>
            </a:r>
          </a:p>
          <a:p>
            <a:r>
              <a:rPr lang="cs-CZ" dirty="0"/>
              <a:t>No, our GFP </a:t>
            </a:r>
            <a:r>
              <a:rPr lang="cs-CZ" dirty="0" err="1"/>
              <a:t>isn’t</a:t>
            </a:r>
            <a:r>
              <a:rPr lang="cs-CZ" dirty="0"/>
              <a:t> </a:t>
            </a:r>
            <a:r>
              <a:rPr lang="cs-CZ" dirty="0" err="1"/>
              <a:t>pure</a:t>
            </a:r>
            <a:r>
              <a:rPr lang="cs-CZ" dirty="0"/>
              <a:t>. </a:t>
            </a:r>
            <a:endParaRPr lang="en-US" dirty="0"/>
          </a:p>
          <a:p>
            <a:r>
              <a:rPr lang="cs-CZ" dirty="0"/>
              <a:t>The </a:t>
            </a:r>
            <a:r>
              <a:rPr lang="cs-CZ" dirty="0" err="1"/>
              <a:t>chromatography</a:t>
            </a:r>
            <a:r>
              <a:rPr lang="cs-CZ" dirty="0"/>
              <a:t> </a:t>
            </a:r>
            <a:r>
              <a:rPr lang="cs-CZ" dirty="0" err="1"/>
              <a:t>worked</a:t>
            </a:r>
            <a:r>
              <a:rPr lang="cs-CZ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1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err="1"/>
              <a:t>Thank</a:t>
            </a:r>
            <a:r>
              <a:rPr lang="sk-SK" sz="5400" b="1"/>
              <a:t> </a:t>
            </a:r>
            <a:r>
              <a:rPr lang="sk-SK" sz="5400" b="1" err="1"/>
              <a:t>you</a:t>
            </a:r>
            <a:r>
              <a:rPr lang="sk-SK" sz="5400" b="1"/>
              <a:t> </a:t>
            </a:r>
            <a:r>
              <a:rPr lang="sk-SK" sz="5400" b="1" err="1"/>
              <a:t>for</a:t>
            </a:r>
            <a:r>
              <a:rPr lang="sk-SK" sz="5400" b="1"/>
              <a:t> </a:t>
            </a:r>
            <a:r>
              <a:rPr lang="sk-SK" sz="5400" b="1" err="1"/>
              <a:t>your</a:t>
            </a:r>
            <a:r>
              <a:rPr lang="sk-SK" sz="5400" b="1"/>
              <a:t> </a:t>
            </a:r>
            <a:r>
              <a:rPr lang="sk-SK" sz="5400" b="1" err="1"/>
              <a:t>attention</a:t>
            </a:r>
            <a:r>
              <a:rPr lang="sk-SK" sz="5400" b="1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05333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Širokoúhlá obrazovka</PresentationFormat>
  <Paragraphs>35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Motív Office</vt:lpstr>
      <vt:lpstr>Summary of results from group 14 </vt:lpstr>
      <vt:lpstr>Group number 14 presentation of group        members</vt:lpstr>
      <vt:lpstr>Introduction of our experiment</vt:lpstr>
      <vt:lpstr>HIC</vt:lpstr>
      <vt:lpstr>SDS-PAGE</vt:lpstr>
      <vt:lpstr>SDS-PAGE</vt:lpstr>
      <vt:lpstr>Result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Agáta Korbelová</cp:lastModifiedBy>
  <cp:revision>13</cp:revision>
  <dcterms:created xsi:type="dcterms:W3CDTF">2024-01-19T12:02:57Z</dcterms:created>
  <dcterms:modified xsi:type="dcterms:W3CDTF">2026-01-21T10:15:48Z</dcterms:modified>
</cp:coreProperties>
</file>