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82" r:id="rId3"/>
    <p:sldId id="278" r:id="rId4"/>
    <p:sldId id="279" r:id="rId5"/>
    <p:sldId id="283" r:id="rId6"/>
    <p:sldId id="280" r:id="rId7"/>
    <p:sldId id="284" r:id="rId8"/>
    <p:sldId id="285" r:id="rId9"/>
    <p:sldId id="281" r:id="rId10"/>
    <p:sldId id="277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2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43" y="-91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5B41-2725-47B3-A164-34BC03C22A0F}" type="datetimeFigureOut">
              <a:rPr lang="sk-SK" smtClean="0"/>
              <a:pPr/>
              <a:t>21. 1. 2026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C639-1EB5-4970-855B-73222E145F6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9398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pPr/>
              <a:t>21. 1. 2026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pPr/>
              <a:t>21. 1. 2026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pPr/>
              <a:t>21. 1. 2026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pPr/>
              <a:t>21. 1. 2026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pPr/>
              <a:t>21. 1. 2026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pPr/>
              <a:t>21. 1. 2026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pPr/>
              <a:t>21. 1. 2026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pPr/>
              <a:t>21. 1. 2026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pPr/>
              <a:t>21. 1. 2026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pPr/>
              <a:t>21. 1. 2026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pPr/>
              <a:t>21. 1. 2026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pPr/>
              <a:t>21. 1. 2026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Summary of </a:t>
            </a:r>
            <a:r>
              <a:rPr lang="en-US" b="1" dirty="0"/>
              <a:t>R</a:t>
            </a:r>
            <a:r>
              <a:rPr lang="sk-SK" b="1" dirty="0"/>
              <a:t>esults from </a:t>
            </a:r>
            <a:r>
              <a:rPr lang="en-US" b="1" dirty="0"/>
              <a:t>G</a:t>
            </a:r>
            <a:r>
              <a:rPr lang="sk-SK" b="1" dirty="0"/>
              <a:t>roup </a:t>
            </a:r>
            <a:r>
              <a:rPr lang="en-US" b="1" dirty="0"/>
              <a:t>18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8558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err="1"/>
              <a:t>Thank</a:t>
            </a:r>
            <a:r>
              <a:rPr lang="sk-SK" sz="5400" b="1"/>
              <a:t> </a:t>
            </a:r>
            <a:r>
              <a:rPr lang="sk-SK" sz="5400" b="1" err="1"/>
              <a:t>you</a:t>
            </a:r>
            <a:r>
              <a:rPr lang="sk-SK" sz="5400" b="1"/>
              <a:t> </a:t>
            </a:r>
            <a:r>
              <a:rPr lang="sk-SK" sz="5400" b="1" err="1"/>
              <a:t>for</a:t>
            </a:r>
            <a:r>
              <a:rPr lang="sk-SK" sz="5400" b="1"/>
              <a:t> </a:t>
            </a:r>
            <a:r>
              <a:rPr lang="sk-SK" sz="5400" b="1" err="1"/>
              <a:t>your</a:t>
            </a:r>
            <a:r>
              <a:rPr lang="sk-SK" sz="5400" b="1"/>
              <a:t> </a:t>
            </a:r>
            <a:r>
              <a:rPr lang="sk-SK" sz="5400" b="1" err="1"/>
              <a:t>attention</a:t>
            </a:r>
            <a:r>
              <a:rPr lang="sk-SK" sz="5400" b="1"/>
              <a:t>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8053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number 18 presentation of group </a:t>
            </a:r>
            <a:r>
              <a:rPr lang="sk-SK" b="1" dirty="0"/>
              <a:t>	      </a:t>
            </a:r>
            <a:r>
              <a:rPr lang="en-US" b="1" dirty="0"/>
              <a:t>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782331"/>
            <a:ext cx="10515600" cy="491045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sym typeface="Calibri"/>
              </a:rPr>
              <a:t>Monika </a:t>
            </a:r>
            <a:r>
              <a:rPr lang="en-US" dirty="0" err="1">
                <a:solidFill>
                  <a:srgbClr val="000000"/>
                </a:solidFill>
                <a:sym typeface="Calibri"/>
              </a:rPr>
              <a:t>Dzurňáková</a:t>
            </a:r>
            <a:endParaRPr lang="en-US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Student</a:t>
            </a:r>
            <a:endParaRPr lang="sk-SK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Slovakia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Randy LaCross</a:t>
            </a:r>
          </a:p>
          <a:p>
            <a:pPr marL="0" indent="0">
              <a:buNone/>
            </a:pPr>
            <a:r>
              <a:rPr lang="en-US" dirty="0"/>
              <a:t>Teacher</a:t>
            </a:r>
          </a:p>
          <a:p>
            <a:pPr marL="0" indent="0">
              <a:buNone/>
            </a:pPr>
            <a:r>
              <a:rPr lang="en-US" dirty="0"/>
              <a:t>USA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Mentor:</a:t>
            </a:r>
          </a:p>
          <a:p>
            <a:pPr marL="0" indent="0">
              <a:buNone/>
            </a:pPr>
            <a:r>
              <a:rPr lang="en-US" dirty="0"/>
              <a:t>Konrad </a:t>
            </a:r>
            <a:r>
              <a:rPr lang="en-US" dirty="0" err="1"/>
              <a:t>Brodziak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Poland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66934CF5-04D0-0AC5-3D50-C90952E33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493" y="1348978"/>
            <a:ext cx="2588980" cy="17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ted States | History, Map, Flag ...">
            <a:extLst>
              <a:ext uri="{FF2B5EF4-FFF2-40B4-BE49-F238E27FC236}">
                <a16:creationId xmlns:a16="http://schemas.microsoft.com/office/drawing/2014/main" xmlns="" id="{8F6B544A-D8BE-0371-9A23-7929A3A3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493" y="3429000"/>
            <a:ext cx="2588979" cy="134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land - Wikipedia">
            <a:extLst>
              <a:ext uri="{FF2B5EF4-FFF2-40B4-BE49-F238E27FC236}">
                <a16:creationId xmlns:a16="http://schemas.microsoft.com/office/drawing/2014/main" xmlns="" id="{1B07E8A3-C6DB-C479-93D8-AB62672AB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702" y="4912622"/>
            <a:ext cx="2612770" cy="164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oup of people holding flags&#10;&#10;AI-generated content may be incorrect.">
            <a:extLst>
              <a:ext uri="{FF2B5EF4-FFF2-40B4-BE49-F238E27FC236}">
                <a16:creationId xmlns:a16="http://schemas.microsoft.com/office/drawing/2014/main" xmlns="" id="{A831E52A-C72E-30BC-1889-F97A90B76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50"/>
          <a:stretch>
            <a:fillRect/>
          </a:stretch>
        </p:blipFill>
        <p:spPr>
          <a:xfrm>
            <a:off x="7329732" y="2115880"/>
            <a:ext cx="4262723" cy="40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372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err="1"/>
              <a:t>Introduction</a:t>
            </a:r>
            <a:r>
              <a:rPr lang="sk-SK" b="1"/>
              <a:t> </a:t>
            </a:r>
            <a:r>
              <a:rPr lang="sk-SK" b="1" err="1"/>
              <a:t>of</a:t>
            </a:r>
            <a:r>
              <a:rPr lang="sk-SK" b="1"/>
              <a:t> </a:t>
            </a:r>
            <a:r>
              <a:rPr lang="sk-SK" b="1" err="1"/>
              <a:t>our</a:t>
            </a:r>
            <a:r>
              <a:rPr lang="sk-SK" b="1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11607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Goal:</a:t>
            </a:r>
            <a:r>
              <a:rPr lang="en-US" dirty="0"/>
              <a:t> </a:t>
            </a:r>
            <a:endParaRPr lang="pl-PL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isolate, purify </a:t>
            </a:r>
            <a:r>
              <a:rPr lang="pl-PL" dirty="0" smtClean="0"/>
              <a:t>GFP </a:t>
            </a:r>
            <a:r>
              <a:rPr lang="en-US" dirty="0" smtClean="0"/>
              <a:t>produced </a:t>
            </a:r>
            <a:r>
              <a:rPr lang="en-US" dirty="0"/>
              <a:t>by E. </a:t>
            </a:r>
            <a:r>
              <a:rPr lang="en-US" dirty="0" smtClean="0"/>
              <a:t>coli</a:t>
            </a:r>
            <a:r>
              <a:rPr lang="pl-PL" dirty="0" smtClean="0"/>
              <a:t> by HIC</a:t>
            </a:r>
            <a:endParaRPr lang="pl-PL" dirty="0" smtClean="0"/>
          </a:p>
          <a:p>
            <a:pPr lvl="1"/>
            <a:r>
              <a:rPr lang="en-US" dirty="0" smtClean="0"/>
              <a:t>evaluate </a:t>
            </a:r>
            <a:r>
              <a:rPr lang="pl-PL" dirty="0" smtClean="0"/>
              <a:t>HIC by SDS-</a:t>
            </a:r>
            <a:r>
              <a:rPr lang="en-US" dirty="0" smtClean="0"/>
              <a:t>PAGE</a:t>
            </a:r>
            <a:endParaRPr lang="en-US" dirty="0"/>
          </a:p>
          <a:p>
            <a:endParaRPr lang="sk-SK" dirty="0"/>
          </a:p>
          <a:p>
            <a:r>
              <a:rPr lang="da-DK" dirty="0"/>
              <a:t>Methods: </a:t>
            </a:r>
          </a:p>
          <a:p>
            <a:pPr lvl="1"/>
            <a:r>
              <a:rPr lang="da-DK" dirty="0"/>
              <a:t>HIC (Hydrophobic-Interaction Chromatography)</a:t>
            </a:r>
          </a:p>
          <a:p>
            <a:pPr lvl="1"/>
            <a:r>
              <a:rPr lang="da-DK" dirty="0" smtClean="0"/>
              <a:t>SDS-PAGE</a:t>
            </a:r>
            <a:endParaRPr lang="pl-PL" dirty="0" smtClean="0"/>
          </a:p>
          <a:p>
            <a:pPr lvl="1"/>
            <a:r>
              <a:rPr lang="pl-PL" dirty="0" err="1" smtClean="0"/>
              <a:t>Molecular</a:t>
            </a:r>
            <a:r>
              <a:rPr lang="pl-PL" dirty="0" smtClean="0"/>
              <a:t> mass </a:t>
            </a:r>
            <a:r>
              <a:rPr lang="pl-PL" dirty="0" err="1" smtClean="0"/>
              <a:t>estimation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27402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of HIC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6061364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>
                <a:ea typeface="Calibri"/>
                <a:cs typeface="Calibri"/>
              </a:rPr>
              <a:t>Goal</a:t>
            </a:r>
            <a:r>
              <a:rPr lang="en-US" dirty="0">
                <a:ea typeface="Calibri"/>
                <a:cs typeface="Calibri"/>
              </a:rPr>
              <a:t>: To separate proteins based on hydrophobicity.</a:t>
            </a:r>
            <a:endParaRPr lang="sk-SK" dirty="0">
              <a:ea typeface="Calibri"/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k-SK" dirty="0">
                <a:ea typeface="Calibri"/>
                <a:cs typeface="Calibri"/>
              </a:rPr>
              <a:t>To </a:t>
            </a:r>
            <a:r>
              <a:rPr lang="sk-SK" dirty="0" err="1">
                <a:ea typeface="Calibri"/>
                <a:cs typeface="Calibri"/>
              </a:rPr>
              <a:t>prepare</a:t>
            </a:r>
            <a:r>
              <a:rPr lang="sk-SK" dirty="0">
                <a:ea typeface="Calibri"/>
                <a:cs typeface="Calibri"/>
              </a:rPr>
              <a:t> </a:t>
            </a:r>
            <a:r>
              <a:rPr lang="sk-SK" dirty="0" err="1">
                <a:ea typeface="Calibri"/>
                <a:cs typeface="Calibri"/>
              </a:rPr>
              <a:t>chromatography</a:t>
            </a:r>
            <a:r>
              <a:rPr lang="sk-SK" dirty="0">
                <a:ea typeface="Calibri"/>
                <a:cs typeface="Calibri"/>
              </a:rPr>
              <a:t> </a:t>
            </a:r>
            <a:r>
              <a:rPr lang="sk-SK" dirty="0" err="1">
                <a:ea typeface="Calibri"/>
                <a:cs typeface="Calibri"/>
              </a:rPr>
              <a:t>column</a:t>
            </a:r>
            <a:r>
              <a:rPr lang="sk-SK" dirty="0">
                <a:ea typeface="Calibri"/>
                <a:cs typeface="Calibri"/>
              </a:rPr>
              <a:t> (</a:t>
            </a:r>
            <a:r>
              <a:rPr lang="sk-SK" dirty="0" err="1">
                <a:ea typeface="Calibri"/>
                <a:cs typeface="Calibri"/>
              </a:rPr>
              <a:t>stationary</a:t>
            </a:r>
            <a:r>
              <a:rPr lang="sk-SK" dirty="0">
                <a:ea typeface="Calibri"/>
                <a:cs typeface="Calibri"/>
              </a:rPr>
              <a:t> </a:t>
            </a:r>
            <a:r>
              <a:rPr lang="sk-SK" dirty="0" err="1">
                <a:ea typeface="Calibri"/>
                <a:cs typeface="Calibri"/>
              </a:rPr>
              <a:t>phase</a:t>
            </a:r>
            <a:r>
              <a:rPr lang="sk-SK" dirty="0">
                <a:ea typeface="Calibri"/>
                <a:cs typeface="Calibri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dirty="0" err="1">
                <a:ea typeface="Calibri"/>
                <a:cs typeface="Calibri"/>
              </a:rPr>
              <a:t>Pipet</a:t>
            </a:r>
            <a:r>
              <a:rPr lang="sk-SK" dirty="0">
                <a:ea typeface="Calibri"/>
                <a:cs typeface="Calibri"/>
              </a:rPr>
              <a:t> 250 µl E.-</a:t>
            </a:r>
            <a:r>
              <a:rPr lang="sk-SK" dirty="0" err="1">
                <a:ea typeface="Calibri"/>
                <a:cs typeface="Calibri"/>
              </a:rPr>
              <a:t>coli</a:t>
            </a:r>
            <a:r>
              <a:rPr lang="sk-SK" dirty="0">
                <a:ea typeface="Calibri"/>
                <a:cs typeface="Calibri"/>
              </a:rPr>
              <a:t>-</a:t>
            </a:r>
            <a:r>
              <a:rPr lang="sk-SK" dirty="0" err="1">
                <a:ea typeface="Calibri"/>
                <a:cs typeface="Calibri"/>
              </a:rPr>
              <a:t>lysate</a:t>
            </a:r>
            <a:r>
              <a:rPr lang="sk-SK" dirty="0">
                <a:ea typeface="Calibri"/>
                <a:cs typeface="Calibri"/>
              </a:rPr>
              <a:t> in </a:t>
            </a:r>
            <a:r>
              <a:rPr lang="sk-SK" dirty="0" err="1">
                <a:ea typeface="Calibri"/>
                <a:cs typeface="Calibri"/>
              </a:rPr>
              <a:t>the</a:t>
            </a:r>
            <a:r>
              <a:rPr lang="sk-SK" dirty="0">
                <a:ea typeface="Calibri"/>
                <a:cs typeface="Calibri"/>
              </a:rPr>
              <a:t> tube </a:t>
            </a:r>
            <a:r>
              <a:rPr lang="sk-SK" dirty="0" err="1">
                <a:ea typeface="Calibri"/>
                <a:cs typeface="Calibri"/>
              </a:rPr>
              <a:t>with</a:t>
            </a:r>
            <a:r>
              <a:rPr lang="sk-SK" dirty="0">
                <a:ea typeface="Calibri"/>
                <a:cs typeface="Calibri"/>
              </a:rPr>
              <a:t> 250 µl of </a:t>
            </a:r>
            <a:r>
              <a:rPr lang="sk-SK" dirty="0" err="1">
                <a:ea typeface="Calibri"/>
                <a:cs typeface="Calibri"/>
              </a:rPr>
              <a:t>Binding</a:t>
            </a:r>
            <a:r>
              <a:rPr lang="sk-SK" dirty="0">
                <a:ea typeface="Calibri"/>
                <a:cs typeface="Calibri"/>
              </a:rPr>
              <a:t> Buffer (BB)  (tube C1)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dirty="0" err="1">
                <a:ea typeface="Calibri"/>
                <a:cs typeface="Calibri"/>
              </a:rPr>
              <a:t>Pipet</a:t>
            </a:r>
            <a:r>
              <a:rPr lang="sk-SK" dirty="0">
                <a:ea typeface="Calibri"/>
                <a:cs typeface="Calibri"/>
              </a:rPr>
              <a:t> 750 µl of </a:t>
            </a:r>
            <a:r>
              <a:rPr lang="sk-SK" dirty="0" err="1">
                <a:ea typeface="Calibri"/>
                <a:cs typeface="Calibri"/>
              </a:rPr>
              <a:t>Washing</a:t>
            </a:r>
            <a:r>
              <a:rPr lang="sk-SK" dirty="0">
                <a:ea typeface="Calibri"/>
                <a:cs typeface="Calibri"/>
              </a:rPr>
              <a:t> Buffer (WB) </a:t>
            </a:r>
            <a:r>
              <a:rPr lang="sk-SK" dirty="0" err="1">
                <a:ea typeface="Calibri"/>
                <a:cs typeface="Calibri"/>
              </a:rPr>
              <a:t>into</a:t>
            </a:r>
            <a:r>
              <a:rPr lang="sk-SK" dirty="0">
                <a:ea typeface="Calibri"/>
                <a:cs typeface="Calibri"/>
              </a:rPr>
              <a:t> </a:t>
            </a:r>
            <a:r>
              <a:rPr lang="sk-SK" dirty="0" err="1">
                <a:ea typeface="Calibri"/>
                <a:cs typeface="Calibri"/>
              </a:rPr>
              <a:t>the</a:t>
            </a:r>
            <a:r>
              <a:rPr lang="sk-SK" dirty="0">
                <a:ea typeface="Calibri"/>
                <a:cs typeface="Calibri"/>
              </a:rPr>
              <a:t> </a:t>
            </a:r>
            <a:r>
              <a:rPr lang="sk-SK" dirty="0" err="1">
                <a:ea typeface="Calibri"/>
                <a:cs typeface="Calibri"/>
              </a:rPr>
              <a:t>column</a:t>
            </a:r>
            <a:r>
              <a:rPr lang="sk-SK" dirty="0">
                <a:ea typeface="Calibri"/>
                <a:cs typeface="Calibri"/>
              </a:rPr>
              <a:t> (tube C2)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dirty="0" err="1">
                <a:ea typeface="Calibri"/>
                <a:cs typeface="Calibri"/>
              </a:rPr>
              <a:t>Pipet</a:t>
            </a:r>
            <a:r>
              <a:rPr lang="sk-SK" dirty="0">
                <a:ea typeface="Calibri"/>
                <a:cs typeface="Calibri"/>
              </a:rPr>
              <a:t> 750 µl of </a:t>
            </a:r>
            <a:r>
              <a:rPr lang="sk-SK" dirty="0" err="1">
                <a:ea typeface="Calibri"/>
                <a:cs typeface="Calibri"/>
              </a:rPr>
              <a:t>Elution</a:t>
            </a:r>
            <a:r>
              <a:rPr lang="sk-SK" dirty="0">
                <a:ea typeface="Calibri"/>
                <a:cs typeface="Calibri"/>
              </a:rPr>
              <a:t> Buffer (EB) in </a:t>
            </a:r>
            <a:r>
              <a:rPr lang="sk-SK" dirty="0" err="1">
                <a:ea typeface="Calibri"/>
                <a:cs typeface="Calibri"/>
              </a:rPr>
              <a:t>the</a:t>
            </a:r>
            <a:r>
              <a:rPr lang="sk-SK" dirty="0">
                <a:ea typeface="Calibri"/>
                <a:cs typeface="Calibri"/>
              </a:rPr>
              <a:t> </a:t>
            </a:r>
            <a:r>
              <a:rPr lang="sk-SK" dirty="0" err="1">
                <a:ea typeface="Calibri"/>
                <a:cs typeface="Calibri"/>
              </a:rPr>
              <a:t>column</a:t>
            </a:r>
            <a:r>
              <a:rPr lang="sk-SK" dirty="0">
                <a:ea typeface="Calibri"/>
                <a:cs typeface="Calibri"/>
              </a:rPr>
              <a:t> (tube C3 and C4)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dirty="0" err="1">
                <a:ea typeface="Calibri"/>
                <a:cs typeface="Calibri"/>
              </a:rPr>
              <a:t>After</a:t>
            </a:r>
            <a:r>
              <a:rPr lang="sk-SK" dirty="0">
                <a:ea typeface="Calibri"/>
                <a:cs typeface="Calibri"/>
              </a:rPr>
              <a:t> </a:t>
            </a:r>
            <a:r>
              <a:rPr lang="sk-SK" dirty="0" err="1">
                <a:ea typeface="Calibri"/>
                <a:cs typeface="Calibri"/>
              </a:rPr>
              <a:t>the</a:t>
            </a:r>
            <a:r>
              <a:rPr lang="sk-SK" dirty="0">
                <a:ea typeface="Calibri"/>
                <a:cs typeface="Calibri"/>
              </a:rPr>
              <a:t> </a:t>
            </a:r>
            <a:r>
              <a:rPr lang="sk-SK" dirty="0" err="1">
                <a:ea typeface="Calibri"/>
                <a:cs typeface="Calibri"/>
              </a:rPr>
              <a:t>chromatography</a:t>
            </a:r>
            <a:r>
              <a:rPr lang="sk-SK" dirty="0">
                <a:ea typeface="Calibri"/>
                <a:cs typeface="Calibri"/>
              </a:rPr>
              <a:t> </a:t>
            </a:r>
            <a:r>
              <a:rPr lang="sk-SK" dirty="0" err="1">
                <a:ea typeface="Calibri"/>
                <a:cs typeface="Calibri"/>
              </a:rPr>
              <a:t>we</a:t>
            </a:r>
            <a:r>
              <a:rPr lang="sk-SK" dirty="0">
                <a:ea typeface="Calibri"/>
                <a:cs typeface="Calibri"/>
              </a:rPr>
              <a:t> </a:t>
            </a:r>
            <a:r>
              <a:rPr lang="sk-SK" dirty="0" err="1">
                <a:ea typeface="Calibri"/>
                <a:cs typeface="Calibri"/>
              </a:rPr>
              <a:t>washed</a:t>
            </a:r>
            <a:r>
              <a:rPr lang="sk-SK" dirty="0">
                <a:ea typeface="Calibri"/>
                <a:cs typeface="Calibri"/>
              </a:rPr>
              <a:t> </a:t>
            </a:r>
            <a:r>
              <a:rPr lang="sk-SK" dirty="0" err="1">
                <a:ea typeface="Calibri"/>
                <a:cs typeface="Calibri"/>
              </a:rPr>
              <a:t>the</a:t>
            </a:r>
            <a:r>
              <a:rPr lang="sk-SK" dirty="0">
                <a:ea typeface="Calibri"/>
                <a:cs typeface="Calibri"/>
              </a:rPr>
              <a:t> </a:t>
            </a:r>
            <a:r>
              <a:rPr lang="sk-SK" dirty="0" err="1">
                <a:ea typeface="Calibri"/>
                <a:cs typeface="Calibri"/>
              </a:rPr>
              <a:t>column</a:t>
            </a:r>
            <a:r>
              <a:rPr lang="sk-SK" dirty="0">
                <a:ea typeface="Calibri"/>
                <a:cs typeface="Calibri"/>
              </a:rPr>
              <a:t> in </a:t>
            </a:r>
            <a:r>
              <a:rPr lang="sk-SK" dirty="0" err="1">
                <a:ea typeface="Calibri"/>
                <a:cs typeface="Calibri"/>
              </a:rPr>
              <a:t>ethanol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2050" name="Picture 2" descr="C:\Users\oskar\Downloads\IMG-20260121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6844" y="359860"/>
            <a:ext cx="3474719" cy="604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123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9186C-6B36-AF7E-75E1-6AF6661E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 of 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73E14D-2D30-C796-3489-D0ADDE4F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1611" cy="4351338"/>
          </a:xfrm>
        </p:spPr>
        <p:txBody>
          <a:bodyPr/>
          <a:lstStyle/>
          <a:p>
            <a:r>
              <a:rPr lang="pl-PL" dirty="0" err="1" smtClean="0"/>
              <a:t>Observations</a:t>
            </a:r>
            <a:r>
              <a:rPr lang="en-US" dirty="0" smtClean="0"/>
              <a:t>: </a:t>
            </a:r>
            <a:endParaRPr lang="sk-SK" dirty="0" smtClean="0"/>
          </a:p>
          <a:p>
            <a:pPr lvl="1"/>
            <a:r>
              <a:rPr lang="sk-SK" dirty="0" smtClean="0"/>
              <a:t>tubes C1 And C2 were clear</a:t>
            </a:r>
          </a:p>
          <a:p>
            <a:pPr lvl="1"/>
            <a:r>
              <a:rPr lang="sk-SK" dirty="0" smtClean="0"/>
              <a:t>tubes C3 And C4 were glowing under the UV lamp</a:t>
            </a:r>
          </a:p>
          <a:p>
            <a:endParaRPr lang="sk-SK" dirty="0" smtClean="0"/>
          </a:p>
          <a:p>
            <a:r>
              <a:rPr lang="pl-PL" dirty="0" err="1" smtClean="0"/>
              <a:t>Conclusion</a:t>
            </a:r>
            <a:r>
              <a:rPr lang="en-US" dirty="0" smtClean="0"/>
              <a:t>: </a:t>
            </a:r>
            <a:endParaRPr lang="sk-SK" dirty="0" smtClean="0"/>
          </a:p>
          <a:p>
            <a:pPr lvl="1"/>
            <a:r>
              <a:rPr lang="sk-SK" dirty="0" smtClean="0"/>
              <a:t>tubes C1 And C2 did not contain GFP</a:t>
            </a:r>
          </a:p>
          <a:p>
            <a:pPr lvl="1"/>
            <a:r>
              <a:rPr lang="sk-SK" dirty="0" smtClean="0"/>
              <a:t>tubes C3 And C4 did contain </a:t>
            </a:r>
            <a:r>
              <a:rPr lang="sk-SK" dirty="0" smtClean="0"/>
              <a:t>GFP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oskar\Downloads\IMG-20260121-WA0006.jpg"/>
          <p:cNvPicPr>
            <a:picLocks noChangeAspect="1" noChangeArrowheads="1"/>
          </p:cNvPicPr>
          <p:nvPr/>
        </p:nvPicPr>
        <p:blipFill>
          <a:blip r:embed="rId3" cstate="print"/>
          <a:srcRect l="24606" t="9227" r="24606" b="9227"/>
          <a:stretch>
            <a:fillRect/>
          </a:stretch>
        </p:blipFill>
        <p:spPr bwMode="auto">
          <a:xfrm>
            <a:off x="9063901" y="428630"/>
            <a:ext cx="2762339" cy="5913981"/>
          </a:xfrm>
          <a:prstGeom prst="rect">
            <a:avLst/>
          </a:prstGeom>
          <a:noFill/>
        </p:spPr>
      </p:pic>
      <p:pic>
        <p:nvPicPr>
          <p:cNvPr id="3075" name="Picture 3" descr="C:\Users\oskar\Downloads\IMG-20260121-WA0005.jpg"/>
          <p:cNvPicPr>
            <a:picLocks noChangeAspect="1" noChangeArrowheads="1"/>
          </p:cNvPicPr>
          <p:nvPr/>
        </p:nvPicPr>
        <p:blipFill>
          <a:blip r:embed="rId4" cstate="print"/>
          <a:srcRect l="24606" r="24606"/>
          <a:stretch>
            <a:fillRect/>
          </a:stretch>
        </p:blipFill>
        <p:spPr bwMode="auto">
          <a:xfrm>
            <a:off x="6828191" y="424718"/>
            <a:ext cx="2247830" cy="5901267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8026364" y="451600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C3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0383840" y="1991379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C4</a:t>
            </a:r>
          </a:p>
        </p:txBody>
      </p:sp>
    </p:spTree>
    <p:extLst>
      <p:ext uri="{BB962C8B-B14F-4D97-AF65-F5344CB8AC3E}">
        <p14:creationId xmlns:p14="http://schemas.microsoft.com/office/powerpoint/2010/main" xmlns="" val="153645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SDS-PAGE Introduction</a:t>
            </a:r>
            <a:endParaRPr lang="sk-SK" b="1" dirty="0"/>
          </a:p>
        </p:txBody>
      </p:sp>
      <p:sp>
        <p:nvSpPr>
          <p:cNvPr id="4" name="Zástupný symbol obsahu 2">
            <a:extLst>
              <a:ext uri="{FF2B5EF4-FFF2-40B4-BE49-F238E27FC236}">
                <a16:creationId xmlns:a16="http://schemas.microsoft.com/office/drawing/2014/main" xmlns="" id="{9C4C089E-459F-3245-68E5-A8BBFD9B7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885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sk-SK" dirty="0" smtClean="0">
                <a:ea typeface="Calibri"/>
                <a:cs typeface="Calibri"/>
              </a:rPr>
              <a:t>Electrophoresis was done under 200V and 220mA</a:t>
            </a:r>
          </a:p>
          <a:p>
            <a:pPr lvl="1"/>
            <a:r>
              <a:rPr lang="sk-SK" dirty="0" smtClean="0">
                <a:ea typeface="Calibri"/>
                <a:cs typeface="Calibri"/>
              </a:rPr>
              <a:t>Electrophoresis was done succesfully</a:t>
            </a:r>
            <a:endParaRPr lang="sk-SK" dirty="0">
              <a:ea typeface="Calibri"/>
              <a:cs typeface="Calibri"/>
            </a:endParaRPr>
          </a:p>
        </p:txBody>
      </p:sp>
      <p:pic>
        <p:nvPicPr>
          <p:cNvPr id="4099" name="Picture 3" descr="C:\Users\oskar\Downloads\IMG-20260121-WA0004.jpg"/>
          <p:cNvPicPr>
            <a:picLocks noChangeAspect="1" noChangeArrowheads="1"/>
          </p:cNvPicPr>
          <p:nvPr/>
        </p:nvPicPr>
        <p:blipFill>
          <a:blip r:embed="rId2"/>
          <a:srcRect l="49213" t="11579" r="10765" b="23159"/>
          <a:stretch>
            <a:fillRect/>
          </a:stretch>
        </p:blipFill>
        <p:spPr bwMode="auto">
          <a:xfrm>
            <a:off x="8233502" y="485578"/>
            <a:ext cx="2733398" cy="5919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150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3B951-A692-FAD0-32AE-121F6E15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SDS-PAGE Result</a:t>
            </a:r>
            <a:endParaRPr lang="en-US" dirty="0"/>
          </a:p>
        </p:txBody>
      </p:sp>
      <p:pic>
        <p:nvPicPr>
          <p:cNvPr id="5123" name="Picture 3" descr="C:\Users\oskar\Downloads\IMG-20260121-WA0001.jpg"/>
          <p:cNvPicPr>
            <a:picLocks noChangeAspect="1" noChangeArrowheads="1"/>
          </p:cNvPicPr>
          <p:nvPr/>
        </p:nvPicPr>
        <p:blipFill>
          <a:blip r:embed="rId2"/>
          <a:srcRect l="23622" b="8790"/>
          <a:stretch>
            <a:fillRect/>
          </a:stretch>
        </p:blipFill>
        <p:spPr bwMode="auto">
          <a:xfrm>
            <a:off x="8526345" y="731520"/>
            <a:ext cx="3523415" cy="565404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9235440" y="1287548"/>
            <a:ext cx="334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PS  C1 C2 C3 C4 BB C4D </a:t>
            </a:r>
            <a:endParaRPr lang="pl-PL" sz="24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41960" y="1947545"/>
            <a:ext cx="5034280" cy="4351338"/>
          </a:xfrm>
        </p:spPr>
        <p:txBody>
          <a:bodyPr/>
          <a:lstStyle/>
          <a:p>
            <a:r>
              <a:rPr lang="pl-PL" dirty="0" smtClean="0"/>
              <a:t>In </a:t>
            </a:r>
            <a:r>
              <a:rPr lang="pl-PL" dirty="0" err="1" smtClean="0"/>
              <a:t>tube</a:t>
            </a:r>
            <a:r>
              <a:rPr lang="pl-PL" dirty="0" smtClean="0"/>
              <a:t> C3 </a:t>
            </a:r>
            <a:r>
              <a:rPr lang="pl-PL" dirty="0" err="1" smtClean="0"/>
              <a:t>there</a:t>
            </a:r>
            <a:r>
              <a:rPr lang="pl-PL" dirty="0" smtClean="0"/>
              <a:t> was </a:t>
            </a:r>
            <a:r>
              <a:rPr lang="pl-PL" dirty="0" err="1" smtClean="0"/>
              <a:t>more</a:t>
            </a:r>
            <a:r>
              <a:rPr lang="pl-PL" dirty="0" smtClean="0"/>
              <a:t> GFP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C4</a:t>
            </a:r>
          </a:p>
          <a:p>
            <a:r>
              <a:rPr lang="pl-PL" dirty="0" err="1" smtClean="0"/>
              <a:t>Glowing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C4 and C4D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same -&gt; DTT </a:t>
            </a:r>
            <a:r>
              <a:rPr lang="pl-PL" dirty="0" err="1" smtClean="0"/>
              <a:t>did</a:t>
            </a:r>
            <a:r>
              <a:rPr lang="pl-PL" dirty="0" smtClean="0"/>
              <a:t> not </a:t>
            </a:r>
            <a:r>
              <a:rPr lang="pl-PL" dirty="0" err="1" smtClean="0"/>
              <a:t>affect</a:t>
            </a:r>
            <a:r>
              <a:rPr lang="pl-PL" dirty="0" smtClean="0"/>
              <a:t> </a:t>
            </a:r>
            <a:r>
              <a:rPr lang="pl-PL" dirty="0" err="1" smtClean="0"/>
              <a:t>fluorophore</a:t>
            </a:r>
            <a:r>
              <a:rPr lang="pl-PL" dirty="0" smtClean="0"/>
              <a:t> of GFP</a:t>
            </a:r>
          </a:p>
          <a:p>
            <a:r>
              <a:rPr lang="pl-PL" dirty="0" smtClean="0"/>
              <a:t>In C4 and C3,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slightly</a:t>
            </a:r>
            <a:r>
              <a:rPr lang="pl-PL" dirty="0" smtClean="0"/>
              <a:t> </a:t>
            </a:r>
            <a:r>
              <a:rPr lang="pl-PL" dirty="0" err="1" smtClean="0"/>
              <a:t>visible</a:t>
            </a:r>
            <a:r>
              <a:rPr lang="pl-PL" dirty="0" smtClean="0"/>
              <a:t> </a:t>
            </a:r>
            <a:r>
              <a:rPr lang="pl-PL" dirty="0" err="1" smtClean="0"/>
              <a:t>bands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smtClean="0"/>
              <a:t>65kDa and </a:t>
            </a:r>
            <a:r>
              <a:rPr lang="pl-PL" dirty="0" err="1" smtClean="0"/>
              <a:t>in</a:t>
            </a:r>
            <a:r>
              <a:rPr lang="pl-PL" dirty="0" smtClean="0"/>
              <a:t> 15-25kDa </a:t>
            </a:r>
            <a:r>
              <a:rPr lang="pl-PL" dirty="0" err="1" smtClean="0"/>
              <a:t>range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Estimated</a:t>
            </a:r>
            <a:r>
              <a:rPr lang="pl-PL" dirty="0" smtClean="0"/>
              <a:t> GFP mass -&gt; 19,9kDa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125" name="Picture 5" descr="C:\Users\oskar\Downloads\IMG-20260121-WA0007.jpg"/>
          <p:cNvPicPr>
            <a:picLocks noChangeAspect="1" noChangeArrowheads="1"/>
          </p:cNvPicPr>
          <p:nvPr/>
        </p:nvPicPr>
        <p:blipFill>
          <a:blip r:embed="rId3"/>
          <a:srcRect l="24372" t="12498" r="56243" b="37495"/>
          <a:stretch>
            <a:fillRect/>
          </a:stretch>
        </p:blipFill>
        <p:spPr bwMode="auto">
          <a:xfrm>
            <a:off x="5735976" y="887740"/>
            <a:ext cx="2790449" cy="5398944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7030721" y="3939309"/>
            <a:ext cx="2692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FF00"/>
                </a:solidFill>
              </a:rPr>
              <a:t>C3 C4 BB C4D </a:t>
            </a:r>
            <a:endParaRPr lang="pl-PL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99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Calibration</a:t>
            </a:r>
            <a:r>
              <a:rPr lang="pl-PL" b="1" dirty="0" smtClean="0"/>
              <a:t> Line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995" y="1491926"/>
            <a:ext cx="1126966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Result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71451" y="1342639"/>
            <a:ext cx="10515600" cy="64692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/>
              <a:t>HIC:</a:t>
            </a:r>
          </a:p>
          <a:p>
            <a:r>
              <a:rPr lang="pl-PL" dirty="0" smtClean="0"/>
              <a:t>In </a:t>
            </a:r>
            <a:r>
              <a:rPr lang="pl-PL" dirty="0" err="1" smtClean="0"/>
              <a:t>tubes</a:t>
            </a:r>
            <a:r>
              <a:rPr lang="pl-PL" dirty="0" smtClean="0"/>
              <a:t> C1 and C2 GFP was not </a:t>
            </a:r>
            <a:r>
              <a:rPr lang="pl-PL" dirty="0" err="1" smtClean="0"/>
              <a:t>present</a:t>
            </a:r>
            <a:r>
              <a:rPr lang="pl-PL" dirty="0" smtClean="0"/>
              <a:t>,</a:t>
            </a:r>
          </a:p>
          <a:p>
            <a:r>
              <a:rPr lang="pl-PL" dirty="0" smtClean="0"/>
              <a:t>In </a:t>
            </a:r>
            <a:r>
              <a:rPr lang="pl-PL" dirty="0" err="1" smtClean="0"/>
              <a:t>tubes</a:t>
            </a:r>
            <a:r>
              <a:rPr lang="pl-PL" dirty="0" smtClean="0"/>
              <a:t> </a:t>
            </a:r>
            <a:r>
              <a:rPr lang="pl-PL" dirty="0" smtClean="0"/>
              <a:t>C3 </a:t>
            </a:r>
            <a:r>
              <a:rPr lang="pl-PL" dirty="0" smtClean="0"/>
              <a:t>and </a:t>
            </a:r>
            <a:r>
              <a:rPr lang="pl-PL" dirty="0" smtClean="0"/>
              <a:t>C4 </a:t>
            </a:r>
            <a:r>
              <a:rPr lang="pl-PL" dirty="0" smtClean="0"/>
              <a:t>GFP </a:t>
            </a:r>
            <a:r>
              <a:rPr lang="pl-PL" dirty="0" smtClean="0"/>
              <a:t>was </a:t>
            </a:r>
            <a:r>
              <a:rPr lang="pl-PL" dirty="0" err="1" smtClean="0"/>
              <a:t>present</a:t>
            </a:r>
            <a:r>
              <a:rPr lang="pl-PL" dirty="0" smtClean="0"/>
              <a:t>,</a:t>
            </a:r>
            <a:endParaRPr lang="en-US" dirty="0"/>
          </a:p>
          <a:p>
            <a:r>
              <a:rPr lang="pl-PL" dirty="0" smtClean="0"/>
              <a:t>In C4 and C3,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slightly</a:t>
            </a:r>
            <a:r>
              <a:rPr lang="pl-PL" dirty="0" smtClean="0"/>
              <a:t> </a:t>
            </a:r>
            <a:r>
              <a:rPr lang="pl-PL" dirty="0" err="1" smtClean="0"/>
              <a:t>visible</a:t>
            </a:r>
            <a:r>
              <a:rPr lang="pl-PL" dirty="0" smtClean="0"/>
              <a:t> </a:t>
            </a:r>
            <a:r>
              <a:rPr lang="pl-PL" dirty="0" err="1" smtClean="0"/>
              <a:t>bands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65kDa</a:t>
            </a:r>
            <a:r>
              <a:rPr lang="en-US" dirty="0" smtClean="0"/>
              <a:t>:</a:t>
            </a:r>
            <a:endParaRPr lang="pl-PL" dirty="0" smtClean="0"/>
          </a:p>
          <a:p>
            <a:pPr>
              <a:buNone/>
            </a:pP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SDS-PAGE</a:t>
            </a:r>
            <a:endParaRPr lang="en-US" dirty="0"/>
          </a:p>
          <a:p>
            <a:r>
              <a:rPr lang="pl-PL" dirty="0" err="1" smtClean="0"/>
              <a:t>SDS-PAGE</a:t>
            </a:r>
            <a:r>
              <a:rPr lang="pl-PL" dirty="0" smtClean="0"/>
              <a:t> </a:t>
            </a:r>
            <a:r>
              <a:rPr lang="pl-PL" dirty="0" err="1" smtClean="0"/>
              <a:t>showed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still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proteins</a:t>
            </a:r>
            <a:r>
              <a:rPr lang="pl-PL" dirty="0" smtClean="0"/>
              <a:t> </a:t>
            </a:r>
            <a:r>
              <a:rPr lang="pl-PL" dirty="0" err="1" smtClean="0"/>
              <a:t>left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elution</a:t>
            </a:r>
            <a:r>
              <a:rPr lang="pl-PL" dirty="0" smtClean="0"/>
              <a:t>, so GFP was not </a:t>
            </a:r>
            <a:r>
              <a:rPr lang="pl-PL" dirty="0" err="1" smtClean="0"/>
              <a:t>pure</a:t>
            </a:r>
            <a:endParaRPr lang="en-US" dirty="0"/>
          </a:p>
          <a:p>
            <a:r>
              <a:rPr lang="pl-PL" dirty="0" err="1" smtClean="0"/>
              <a:t>Chromatography</a:t>
            </a:r>
            <a:r>
              <a:rPr lang="pl-PL" dirty="0" smtClean="0"/>
              <a:t> </a:t>
            </a:r>
            <a:r>
              <a:rPr lang="pl-PL" dirty="0" err="1" smtClean="0"/>
              <a:t>worked</a:t>
            </a:r>
            <a:r>
              <a:rPr lang="pl-PL" dirty="0" smtClean="0"/>
              <a:t> </a:t>
            </a:r>
            <a:r>
              <a:rPr lang="pl-PL" dirty="0" err="1" smtClean="0"/>
              <a:t>beacause</a:t>
            </a:r>
            <a:r>
              <a:rPr lang="pl-PL" dirty="0" smtClean="0"/>
              <a:t> of </a:t>
            </a:r>
            <a:r>
              <a:rPr lang="pl-PL" dirty="0" err="1" smtClean="0"/>
              <a:t>lower</a:t>
            </a:r>
            <a:r>
              <a:rPr lang="pl-PL" dirty="0" smtClean="0"/>
              <a:t> protein </a:t>
            </a:r>
            <a:r>
              <a:rPr lang="pl-PL" dirty="0" err="1" smtClean="0"/>
              <a:t>content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C4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Overall</a:t>
            </a:r>
          </a:p>
          <a:p>
            <a:r>
              <a:rPr lang="pl-PL" dirty="0" err="1" smtClean="0"/>
              <a:t>Maybe</a:t>
            </a:r>
            <a:r>
              <a:rPr lang="pl-PL" dirty="0" smtClean="0"/>
              <a:t> </a:t>
            </a:r>
            <a:r>
              <a:rPr lang="pl-PL" dirty="0" err="1" smtClean="0"/>
              <a:t>ther</a:t>
            </a:r>
            <a:r>
              <a:rPr lang="pl-PL" dirty="0" err="1" smtClean="0"/>
              <a:t>e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problems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collum</a:t>
            </a:r>
            <a:r>
              <a:rPr lang="pl-PL" dirty="0" smtClean="0"/>
              <a:t> (</a:t>
            </a:r>
            <a:r>
              <a:rPr lang="pl-PL" dirty="0" err="1" smtClean="0"/>
              <a:t>mistake</a:t>
            </a:r>
            <a:r>
              <a:rPr lang="pl-PL" dirty="0" smtClean="0"/>
              <a:t> </a:t>
            </a:r>
            <a:r>
              <a:rPr lang="pl-PL" dirty="0" err="1" smtClean="0"/>
              <a:t>done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setup)</a:t>
            </a:r>
            <a:endParaRPr lang="sk-SK" dirty="0" smtClean="0"/>
          </a:p>
          <a:p>
            <a:r>
              <a:rPr lang="sk-SK" dirty="0" smtClean="0"/>
              <a:t>Wrong procedure while taking C4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263881035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347</Words>
  <Application>Microsoft Office PowerPoint</Application>
  <PresentationFormat>Niestandardowy</PresentationFormat>
  <Paragraphs>63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Motív Office</vt:lpstr>
      <vt:lpstr>Summary of Results from Group 18</vt:lpstr>
      <vt:lpstr>Group number 18 presentation of group        members</vt:lpstr>
      <vt:lpstr>Introduction of our experiment</vt:lpstr>
      <vt:lpstr>Introduction of HIC</vt:lpstr>
      <vt:lpstr>Result of HIC</vt:lpstr>
      <vt:lpstr>SDS-PAGE Introduction</vt:lpstr>
      <vt:lpstr>SDS-PAGE Result</vt:lpstr>
      <vt:lpstr>Calibration Line</vt:lpstr>
      <vt:lpstr>Result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Oskar Brodziak</cp:lastModifiedBy>
  <cp:revision>19</cp:revision>
  <dcterms:created xsi:type="dcterms:W3CDTF">2024-01-19T12:02:57Z</dcterms:created>
  <dcterms:modified xsi:type="dcterms:W3CDTF">2026-01-21T11:39:10Z</dcterms:modified>
</cp:coreProperties>
</file>