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038BE-EF01-B644-8EDA-FA72466DB2D9}" v="320" dt="2026-01-21T07:44:58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733"/>
  </p:normalViewPr>
  <p:slideViewPr>
    <p:cSldViewPr snapToGrid="0">
      <p:cViewPr varScale="1">
        <p:scale>
          <a:sx n="122" d="100"/>
          <a:sy n="122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ivanpedersen\Downloads\ProteinMW-MEASURE_5.11.202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3363073705297"/>
          <c:y val="3.9441741396058015E-2"/>
          <c:w val="0.87453973291205522"/>
          <c:h val="0.8339222614840989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exp"/>
            <c:dispRSqr val="0"/>
            <c:dispEq val="0"/>
          </c:trendline>
          <c:xVal>
            <c:numRef>
              <c:f>Screen!$B$6:$B$15</c:f>
              <c:numCache>
                <c:formatCode>0.0</c:formatCode>
                <c:ptCount val="10"/>
                <c:pt idx="0">
                  <c:v>5</c:v>
                </c:pt>
                <c:pt idx="1">
                  <c:v>4.55</c:v>
                </c:pt>
                <c:pt idx="2">
                  <c:v>4.0999999999999996</c:v>
                </c:pt>
                <c:pt idx="3">
                  <c:v>3.8</c:v>
                </c:pt>
                <c:pt idx="4">
                  <c:v>2.8</c:v>
                </c:pt>
                <c:pt idx="5">
                  <c:v>2.4</c:v>
                </c:pt>
                <c:pt idx="6">
                  <c:v>1.7</c:v>
                </c:pt>
                <c:pt idx="7">
                  <c:v>1.1000000000000001</c:v>
                </c:pt>
                <c:pt idx="8">
                  <c:v>0.3</c:v>
                </c:pt>
                <c:pt idx="9">
                  <c:v>0</c:v>
                </c:pt>
              </c:numCache>
            </c:numRef>
          </c:xVal>
          <c:yVal>
            <c:numRef>
              <c:f>Screen!$C$6:$C$15</c:f>
              <c:numCache>
                <c:formatCode>General</c:formatCode>
                <c:ptCount val="10"/>
                <c:pt idx="0">
                  <c:v>2.2599999999999998</c:v>
                </c:pt>
                <c:pt idx="1">
                  <c:v>2.11</c:v>
                </c:pt>
                <c:pt idx="2">
                  <c:v>2</c:v>
                </c:pt>
                <c:pt idx="3">
                  <c:v>1.85</c:v>
                </c:pt>
                <c:pt idx="4">
                  <c:v>1.74</c:v>
                </c:pt>
                <c:pt idx="5">
                  <c:v>1.6</c:v>
                </c:pt>
                <c:pt idx="6">
                  <c:v>1.54</c:v>
                </c:pt>
                <c:pt idx="7">
                  <c:v>1.4</c:v>
                </c:pt>
                <c:pt idx="8">
                  <c:v>1.18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FC-3E4F-BC67-1D9445D66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543423"/>
        <c:axId val="1"/>
      </c:scatterChart>
      <c:valAx>
        <c:axId val="67254342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distance in cm</a:t>
                </a:r>
              </a:p>
            </c:rich>
          </c:tx>
          <c:layout>
            <c:manualLayout>
              <c:xMode val="edge"/>
              <c:yMode val="edge"/>
              <c:x val="0.45149993545888734"/>
              <c:y val="0.927561857258945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da-DK"/>
          </a:p>
        </c:txPr>
        <c:crossAx val="1"/>
        <c:crossesAt val="1"/>
        <c:crossBetween val="midCat"/>
      </c:valAx>
      <c:valAx>
        <c:axId val="1"/>
        <c:scaling>
          <c:logBase val="10"/>
          <c:orientation val="minMax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da-DK"/>
                  <a:t>log molar Mass</a:t>
                </a:r>
              </a:p>
            </c:rich>
          </c:tx>
          <c:layout>
            <c:manualLayout>
              <c:xMode val="edge"/>
              <c:yMode val="edge"/>
              <c:x val="6.1728410997805599E-2"/>
              <c:y val="0.3462896853195841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da-DK"/>
          </a:p>
        </c:txPr>
        <c:crossAx val="672543423"/>
        <c:crosses val="autoZero"/>
        <c:crossBetween val="midCat"/>
        <c:majorUnit val="10"/>
        <c:min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da-D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46C3-677A-C544-A854-4A151E25DF82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25A13-7065-4146-AD8F-19B45B24923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202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5A13-7065-4146-AD8F-19B45B24923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845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57DB3-DB45-96E3-1AA5-90F1A4BF5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EEF101E-3294-1C85-1513-1358F7101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5C3F28-8AD0-5427-34F3-8D346B0C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0ED0-BF3D-8A4E-9F82-97FDAD304E8F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8AFF56-C55A-2222-DD6D-5F59D129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5D6BC0-CA3D-9282-3A60-3E059C97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E27F-E5D5-5442-8B82-8B8F26EA9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86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161D1-5BFA-18F7-76DF-50F4C6B6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7E48119-E507-6BEB-9E71-EA866BCEF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325201-AA4C-E035-A720-386AC22C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0ED0-BF3D-8A4E-9F82-97FDAD304E8F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82B8ED-01E2-160D-D86C-7D08896E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C95666-BCB2-5227-8D5D-58B226F8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E27F-E5D5-5442-8B82-8B8F26EA9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012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50ABD21-6DE5-12D5-74C8-429F2135C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1EBFE31-3ED0-7613-06F7-0B9AEE508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59B833-3EBD-C922-762B-5EE21E82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0ED0-BF3D-8A4E-9F82-97FDAD304E8F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4B2B09-8328-9287-1A73-4D0EB798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60228A-17FC-F445-A4A2-B95C271D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E27F-E5D5-5442-8B82-8B8F26EA9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272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E90FD-F853-1017-1D5E-45AD0E27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C3041B-B0E4-CC2A-4CF9-D2D2BCB65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633B7F-87C9-D09B-F3A5-8FC0379A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0ED0-BF3D-8A4E-9F82-97FDAD304E8F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6D12D9-FF23-E679-FEB9-D73FDD04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686EA1-A67E-FA7D-1027-D8FF939F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E27F-E5D5-5442-8B82-8B8F26EA9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67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7FE88-CE07-B3F6-1AAC-E005E03F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B9C6C03-D234-423E-C630-5824B2112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F98629C-4434-EEAB-F72F-48A2448B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0ED0-BF3D-8A4E-9F82-97FDAD304E8F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FAE115-C8F2-D7BA-EAD1-1A41C3438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0754D3-4E5F-FC39-6033-2F712385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E27F-E5D5-5442-8B82-8B8F26EA9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095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E66D7-9FE4-7F8E-3DED-8F01D6A4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C397F5-5605-3C3C-E959-0E9914B6B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815CEFC-B75E-8E2E-F068-E60D26C83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C53D13E-B7F7-4E68-888C-D4BFA757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0ED0-BF3D-8A4E-9F82-97FDAD304E8F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076DBE6-CCAC-2D34-2C05-E4C03794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1C2500-71A0-DBC6-7D78-0D2CDFE0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E27F-E5D5-5442-8B82-8B8F26EA9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391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43276-D3E9-BAF8-D66A-F00AF051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14DC48-4104-014B-7670-2755EF7A9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F6744D-4934-BEDC-A23A-3CCAD44F3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1F3478D-9758-1848-5D63-1E29B282E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131B6AC-62CB-E195-2D51-109346A17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AF260BF-8CF6-1E71-1B11-3F013E3C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0ED0-BF3D-8A4E-9F82-97FDAD304E8F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7C50C35-EDEE-555C-AA8C-861E887C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8E1F85-461F-E416-83DE-B5C8F5C1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E27F-E5D5-5442-8B82-8B8F26EA9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81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46CD9-CF58-FD4D-09CA-C63070D9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229C09A-3AEC-70A7-64D0-2A108834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0ED0-BF3D-8A4E-9F82-97FDAD304E8F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8266AD0-B8A3-ABDB-71F7-D6F3FCAC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DB302E7-47A8-3808-66C0-35A11E6C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E27F-E5D5-5442-8B82-8B8F26EA9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968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BE51A2C-9817-77FB-31DB-DE08390C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0ED0-BF3D-8A4E-9F82-97FDAD304E8F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D74B53E-3779-C56A-AEDF-F1725881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D476AE4-35E2-6C56-A8DF-16715705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E27F-E5D5-5442-8B82-8B8F26EA9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50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F648F-B122-C0EF-1AE5-C89FE3BA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CF72F9-FA8B-4806-1E75-D550AB6F9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B5865C3-3131-0C88-58E9-DAE99341C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3D81BDB-46ED-D582-1DFC-C731EA12E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0ED0-BF3D-8A4E-9F82-97FDAD304E8F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605D1B-7017-60D9-67DA-6DFB4D2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DE963A-D55D-8728-AC71-E5C87B78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E27F-E5D5-5442-8B82-8B8F26EA9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789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F72E4-1481-8D57-03CB-8C0EEF5A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056A2D5-A785-D533-752E-DABB0A962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EC32C8B-3358-D44D-EBA9-FB65D408C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70C97D1-7B91-625E-BD79-D84BCD93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0ED0-BF3D-8A4E-9F82-97FDAD304E8F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1F375DB-92DC-E32C-6A35-6617B8CC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1487F92-3477-AAE5-3463-065B8830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E27F-E5D5-5442-8B82-8B8F26EA9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122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C7565BB-D720-6360-0EC6-85AD9CEE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3FFFD22-81DE-99E0-61B6-D1A48310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B8F49-317C-D716-D206-9546A33AD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BD0ED0-BF3D-8A4E-9F82-97FDAD304E8F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A46706-6981-049F-2821-3C693ABEC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A627E6-A01C-1C98-25D4-3EA066039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CDE27F-E5D5-5442-8B82-8B8F26EA9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52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576FA-2547-4DB3-D1D9-784B7289F0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Summary</a:t>
            </a:r>
            <a:r>
              <a:rPr lang="sk-SK" b="1" dirty="0"/>
              <a:t> of </a:t>
            </a:r>
            <a:r>
              <a:rPr lang="sk-SK" b="1" dirty="0" err="1"/>
              <a:t>results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</a:t>
            </a:r>
            <a:r>
              <a:rPr lang="sk-SK" b="1" dirty="0" err="1"/>
              <a:t>group</a:t>
            </a:r>
            <a:r>
              <a:rPr lang="sk-SK" b="1" dirty="0"/>
              <a:t> 9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DD92EFE-65CC-A603-EE9D-84FD405F84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665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3884-5C1A-FA3D-B7BA-8000921A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number + presentation of group </a:t>
            </a:r>
            <a:r>
              <a:rPr lang="sk-SK" b="1" dirty="0"/>
              <a:t>	      </a:t>
            </a:r>
            <a:r>
              <a:rPr lang="en-US" b="1" dirty="0"/>
              <a:t>members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A901F0-D81A-4479-4CB8-A32F9996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61935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Linas </a:t>
            </a:r>
            <a:r>
              <a:rPr lang="da-DK" dirty="0" err="1"/>
              <a:t>Ambrazevičus</a:t>
            </a:r>
            <a:endParaRPr lang="da-DK" dirty="0"/>
          </a:p>
          <a:p>
            <a:pPr marL="0" indent="0">
              <a:buNone/>
            </a:pPr>
            <a:r>
              <a:rPr lang="da-DK" dirty="0" err="1"/>
              <a:t>Lithuania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Kimberly </a:t>
            </a:r>
            <a:r>
              <a:rPr lang="da-DK" dirty="0" err="1"/>
              <a:t>Bernatzky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Germany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Ivan Bannov Pedersen</a:t>
            </a:r>
          </a:p>
          <a:p>
            <a:pPr marL="0" indent="0">
              <a:buNone/>
            </a:pPr>
            <a:r>
              <a:rPr lang="da-DK" dirty="0"/>
              <a:t>Denmark</a:t>
            </a:r>
          </a:p>
        </p:txBody>
      </p:sp>
      <p:pic>
        <p:nvPicPr>
          <p:cNvPr id="1028" name="Picture 4" descr="Tyskland - nationalflag - Historie - Se flag - Lex">
            <a:extLst>
              <a:ext uri="{FF2B5EF4-FFF2-40B4-BE49-F238E27FC236}">
                <a16:creationId xmlns:a16="http://schemas.microsoft.com/office/drawing/2014/main" id="{01384E7E-36B6-C64B-A0B3-BA06626A5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79" y="3113086"/>
            <a:ext cx="2201655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Lithuania | History, Colors, Symbols | Britannica">
            <a:extLst>
              <a:ext uri="{FF2B5EF4-FFF2-40B4-BE49-F238E27FC236}">
                <a16:creationId xmlns:a16="http://schemas.microsoft.com/office/drawing/2014/main" id="{7B2F8626-A1F8-162A-0739-B0F0EE112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26" y="1497719"/>
            <a:ext cx="2201655" cy="12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nmarks flag | Nordisk Samarbejde">
            <a:extLst>
              <a:ext uri="{FF2B5EF4-FFF2-40B4-BE49-F238E27FC236}">
                <a16:creationId xmlns:a16="http://schemas.microsoft.com/office/drawing/2014/main" id="{A0DC9A25-1FF6-AC6C-A727-DFB117A4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26" y="4860754"/>
            <a:ext cx="2201655" cy="145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 descr="Et billede, der indeholder tøj, person, mur, indendørs&#10;&#10;AI-genereret indhold kan være ukorrekt.">
            <a:extLst>
              <a:ext uri="{FF2B5EF4-FFF2-40B4-BE49-F238E27FC236}">
                <a16:creationId xmlns:a16="http://schemas.microsoft.com/office/drawing/2014/main" id="{CA50E7AE-CFE6-43AA-FB2E-331D75E2FA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480" r="27834"/>
          <a:stretch>
            <a:fillRect/>
          </a:stretch>
        </p:blipFill>
        <p:spPr>
          <a:xfrm rot="10800000" flipH="1" flipV="1">
            <a:off x="7325711" y="1576552"/>
            <a:ext cx="4296799" cy="473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5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86B26-E945-0D34-35ED-52BE7045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1"/>
              <a:t>Introduction of Hydrophobic Interaction Chromatography</a:t>
            </a:r>
            <a:endParaRPr lang="en-GB" noProof="1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86BC135-A41D-AC2C-C909-A144218BE42F}"/>
              </a:ext>
            </a:extLst>
          </p:cNvPr>
          <p:cNvSpPr txBox="1"/>
          <p:nvPr/>
        </p:nvSpPr>
        <p:spPr>
          <a:xfrm>
            <a:off x="838200" y="1901652"/>
            <a:ext cx="59830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noProof="1"/>
              <a:t>Goal:</a:t>
            </a:r>
            <a:r>
              <a:rPr lang="en-GB" sz="2200" noProof="1"/>
              <a:t> </a:t>
            </a:r>
            <a:r>
              <a:rPr lang="en-GB" noProof="1"/>
              <a:t>To isolate the GFP and separate proteins based on their hydrophobic interactions</a:t>
            </a:r>
          </a:p>
          <a:p>
            <a:endParaRPr lang="en-GB" noProof="1"/>
          </a:p>
          <a:p>
            <a:r>
              <a:rPr lang="en-GB" sz="2200" b="1" noProof="1"/>
              <a:t>Conditions: </a:t>
            </a:r>
          </a:p>
          <a:p>
            <a:pPr marL="342900" indent="-342900">
              <a:buFontTx/>
              <a:buChar char="-"/>
            </a:pPr>
            <a:r>
              <a:rPr lang="en-GB" noProof="1"/>
              <a:t>High salt concentration</a:t>
            </a:r>
          </a:p>
          <a:p>
            <a:pPr marL="342900" indent="-342900">
              <a:buFontTx/>
              <a:buChar char="-"/>
            </a:pPr>
            <a:r>
              <a:rPr lang="en-GB" noProof="1"/>
              <a:t>Hydrophobic stationary phase</a:t>
            </a:r>
          </a:p>
          <a:p>
            <a:pPr marL="342900" indent="-342900">
              <a:buFontTx/>
              <a:buChar char="-"/>
            </a:pPr>
            <a:r>
              <a:rPr lang="en-GB" noProof="1"/>
              <a:t>Low salt concentration for elution</a:t>
            </a:r>
          </a:p>
          <a:p>
            <a:endParaRPr lang="en-GB" sz="2200" noProof="1"/>
          </a:p>
        </p:txBody>
      </p:sp>
      <p:pic>
        <p:nvPicPr>
          <p:cNvPr id="10" name="Billede 9" descr="Et billede, der indeholder person, indendørs, tøj, finger&#10;&#10;AI-genereret indhold kan være ukorrekt.">
            <a:extLst>
              <a:ext uri="{FF2B5EF4-FFF2-40B4-BE49-F238E27FC236}">
                <a16:creationId xmlns:a16="http://schemas.microsoft.com/office/drawing/2014/main" id="{91F5E93A-3E53-42AD-BD69-2EF53CFC8B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002" t="-1" r="26623" b="15412"/>
          <a:stretch>
            <a:fillRect/>
          </a:stretch>
        </p:blipFill>
        <p:spPr>
          <a:xfrm>
            <a:off x="8502869" y="1101426"/>
            <a:ext cx="2648607" cy="55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0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BA755-29CC-216A-DD68-4BBF21F6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Results of HIC</a:t>
            </a:r>
          </a:p>
        </p:txBody>
      </p:sp>
      <p:pic>
        <p:nvPicPr>
          <p:cNvPr id="5" name="Pladsholder til indhold 4" descr="Et billede, der indeholder blå/nedtrykt, Elektrisk blå, lilla/violet, Koboltblå&#10;&#10;AI-genereret indhold kan være ukorrekt.">
            <a:extLst>
              <a:ext uri="{FF2B5EF4-FFF2-40B4-BE49-F238E27FC236}">
                <a16:creationId xmlns:a16="http://schemas.microsoft.com/office/drawing/2014/main" id="{1C0ED132-2B50-6CB2-C83C-855C9C004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910" y="1541846"/>
            <a:ext cx="3263503" cy="4351338"/>
          </a:xfrm>
        </p:spPr>
      </p:pic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AADAF975-AC9F-36AF-7FA4-ACCD1802C7E0}"/>
              </a:ext>
            </a:extLst>
          </p:cNvPr>
          <p:cNvCxnSpPr>
            <a:cxnSpLocks/>
          </p:cNvCxnSpPr>
          <p:nvPr/>
        </p:nvCxnSpPr>
        <p:spPr>
          <a:xfrm flipH="1">
            <a:off x="8849710" y="1294677"/>
            <a:ext cx="2304384" cy="2299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kstfelt 19">
            <a:extLst>
              <a:ext uri="{FF2B5EF4-FFF2-40B4-BE49-F238E27FC236}">
                <a16:creationId xmlns:a16="http://schemas.microsoft.com/office/drawing/2014/main" id="{C2B4A576-BE6D-6B0E-E25A-37D08474BCA6}"/>
              </a:ext>
            </a:extLst>
          </p:cNvPr>
          <p:cNvSpPr txBox="1"/>
          <p:nvPr/>
        </p:nvSpPr>
        <p:spPr>
          <a:xfrm>
            <a:off x="11146226" y="875332"/>
            <a:ext cx="101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C</a:t>
            </a:r>
            <a:r>
              <a:rPr lang="da-DK" sz="2400" baseline="-25000" dirty="0"/>
              <a:t>4</a:t>
            </a:r>
            <a:r>
              <a:rPr lang="da-DK" sz="2400" dirty="0"/>
              <a:t> </a:t>
            </a:r>
          </a:p>
        </p:txBody>
      </p: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DA1C327F-4197-3C5E-5C94-0C705308A0F2}"/>
              </a:ext>
            </a:extLst>
          </p:cNvPr>
          <p:cNvCxnSpPr>
            <a:cxnSpLocks/>
          </p:cNvCxnSpPr>
          <p:nvPr/>
        </p:nvCxnSpPr>
        <p:spPr>
          <a:xfrm flipH="1">
            <a:off x="8187559" y="844477"/>
            <a:ext cx="1736854" cy="27494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felt 21">
            <a:extLst>
              <a:ext uri="{FF2B5EF4-FFF2-40B4-BE49-F238E27FC236}">
                <a16:creationId xmlns:a16="http://schemas.microsoft.com/office/drawing/2014/main" id="{24B2F5BB-10F5-0AB5-14B5-85A222FABFCA}"/>
              </a:ext>
            </a:extLst>
          </p:cNvPr>
          <p:cNvSpPr txBox="1"/>
          <p:nvPr/>
        </p:nvSpPr>
        <p:spPr>
          <a:xfrm>
            <a:off x="9729942" y="455987"/>
            <a:ext cx="101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C</a:t>
            </a:r>
            <a:r>
              <a:rPr lang="da-DK" sz="2400" baseline="-25000" dirty="0"/>
              <a:t>3</a:t>
            </a:r>
            <a:r>
              <a:rPr lang="da-DK" sz="2400" dirty="0"/>
              <a:t> 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08047954-4D25-7D35-E298-6CC5AA327498}"/>
              </a:ext>
            </a:extLst>
          </p:cNvPr>
          <p:cNvSpPr txBox="1"/>
          <p:nvPr/>
        </p:nvSpPr>
        <p:spPr>
          <a:xfrm>
            <a:off x="838201" y="1541846"/>
            <a:ext cx="562300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noProof="1"/>
              <a:t>Observations</a:t>
            </a:r>
            <a:endParaRPr lang="en-GB" noProof="1"/>
          </a:p>
          <a:p>
            <a:r>
              <a:rPr lang="en-GB" u="sng" noProof="1"/>
              <a:t>Task 1:</a:t>
            </a:r>
          </a:p>
          <a:p>
            <a:r>
              <a:rPr lang="en-GB" noProof="1"/>
              <a:t>Under UV light, the lysate floursced green, confirming the presence of GFP</a:t>
            </a:r>
          </a:p>
          <a:p>
            <a:endParaRPr lang="en-GB" noProof="1"/>
          </a:p>
          <a:p>
            <a:r>
              <a:rPr lang="en-GB" u="sng" noProof="1"/>
              <a:t>Task 2:</a:t>
            </a:r>
          </a:p>
          <a:p>
            <a:r>
              <a:rPr lang="en-GB" noProof="1"/>
              <a:t>In high-salt conditions, GFP bound to the hydrophobic stationary phase and was visible at the top of the column.</a:t>
            </a:r>
          </a:p>
          <a:p>
            <a:endParaRPr lang="en-GB" noProof="1"/>
          </a:p>
          <a:p>
            <a:r>
              <a:rPr lang="en-GB" u="sng" noProof="1"/>
              <a:t>Task 3:</a:t>
            </a:r>
          </a:p>
          <a:p>
            <a:r>
              <a:rPr lang="en-GB" noProof="1"/>
              <a:t>During the washing, non-target proteins were removed while GFP remained bound to the column.</a:t>
            </a:r>
          </a:p>
          <a:p>
            <a:endParaRPr lang="en-GB" noProof="1"/>
          </a:p>
          <a:p>
            <a:r>
              <a:rPr lang="en-GB" u="sng" noProof="1"/>
              <a:t>Task 4:</a:t>
            </a:r>
          </a:p>
          <a:p>
            <a:r>
              <a:rPr lang="en-GB" noProof="1"/>
              <a:t>After adding the EL GFP was released and collected as a fluorescent fraction.</a:t>
            </a:r>
          </a:p>
        </p:txBody>
      </p:sp>
    </p:spTree>
    <p:extLst>
      <p:ext uri="{BB962C8B-B14F-4D97-AF65-F5344CB8AC3E}">
        <p14:creationId xmlns:p14="http://schemas.microsoft.com/office/powerpoint/2010/main" val="228048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D1446-0F1D-B98B-72F8-C50CEFD79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Introduction of PAGE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A910D2-D7DD-D595-8C75-3B620AF4F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42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noProof="1"/>
              <a:t>Goal: </a:t>
            </a:r>
            <a:r>
              <a:rPr lang="en-GB" sz="2000" noProof="1"/>
              <a:t>to separate biological macromolecules, most commonly proteins. </a:t>
            </a:r>
          </a:p>
          <a:p>
            <a:pPr marL="0" indent="0">
              <a:buNone/>
            </a:pPr>
            <a:endParaRPr lang="en-GB" sz="2000" noProof="1"/>
          </a:p>
          <a:p>
            <a:pPr marL="0" indent="0">
              <a:buNone/>
            </a:pPr>
            <a:r>
              <a:rPr lang="en-GB" sz="2000" noProof="1"/>
              <a:t>Electrophoretic mobility, influenced by their size, charge and shape.</a:t>
            </a:r>
          </a:p>
          <a:p>
            <a:pPr marL="0" indent="0">
              <a:buNone/>
            </a:pPr>
            <a:r>
              <a:rPr lang="en-GB" sz="2000" noProof="1"/>
              <a:t> </a:t>
            </a:r>
          </a:p>
        </p:txBody>
      </p:sp>
      <p:pic>
        <p:nvPicPr>
          <p:cNvPr id="5" name="Billede 4" descr="Et billede, der indeholder tekst, person, tøj, indendørs&#10;&#10;AI-genereret indhold kan være ukorrekt.">
            <a:extLst>
              <a:ext uri="{FF2B5EF4-FFF2-40B4-BE49-F238E27FC236}">
                <a16:creationId xmlns:a16="http://schemas.microsoft.com/office/drawing/2014/main" id="{950111D1-7C7A-00F9-0833-419E29F07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25" t="15386" r="13953" b="28171"/>
          <a:stretch>
            <a:fillRect/>
          </a:stretch>
        </p:blipFill>
        <p:spPr>
          <a:xfrm flipH="1">
            <a:off x="7493876" y="517244"/>
            <a:ext cx="3468414" cy="5823512"/>
          </a:xfrm>
          <a:prstGeom prst="rect">
            <a:avLst/>
          </a:prstGeom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1E1908C7-6C98-FEA4-88F7-8866BFE7E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50972"/>
              </p:ext>
            </p:extLst>
          </p:nvPr>
        </p:nvGraphicFramePr>
        <p:xfrm>
          <a:off x="8281933" y="7764912"/>
          <a:ext cx="4940300" cy="410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1061">
                  <a:extLst>
                    <a:ext uri="{9D8B030D-6E8A-4147-A177-3AD203B41FA5}">
                      <a16:colId xmlns:a16="http://schemas.microsoft.com/office/drawing/2014/main" val="3399528141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2645498623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a-DK" sz="18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a-DK" sz="1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707876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370924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80559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069339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230794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98337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01904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5216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509312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29312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2162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05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A60AF-82F1-1659-865D-1891C9D6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Diagramm of PAGE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B1348742-4CDA-2C6F-BD97-2872E7B55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466733"/>
              </p:ext>
            </p:extLst>
          </p:nvPr>
        </p:nvGraphicFramePr>
        <p:xfrm>
          <a:off x="4372303" y="1773074"/>
          <a:ext cx="7409793" cy="461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C877354-E3E1-58CF-1378-F9F1DA9DB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62604"/>
              </p:ext>
            </p:extLst>
          </p:nvPr>
        </p:nvGraphicFramePr>
        <p:xfrm>
          <a:off x="838200" y="1838478"/>
          <a:ext cx="2977055" cy="4311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285">
                  <a:extLst>
                    <a:ext uri="{9D8B030D-6E8A-4147-A177-3AD203B41FA5}">
                      <a16:colId xmlns:a16="http://schemas.microsoft.com/office/drawing/2014/main" val="79004219"/>
                    </a:ext>
                  </a:extLst>
                </a:gridCol>
                <a:gridCol w="1439770">
                  <a:extLst>
                    <a:ext uri="{9D8B030D-6E8A-4147-A177-3AD203B41FA5}">
                      <a16:colId xmlns:a16="http://schemas.microsoft.com/office/drawing/2014/main" val="3937723971"/>
                    </a:ext>
                  </a:extLst>
                </a:gridCol>
              </a:tblGrid>
              <a:tr h="237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800" u="none" strike="noStrike" dirty="0">
                          <a:effectLst/>
                        </a:rPr>
                        <a:t>Distance in cm</a:t>
                      </a:r>
                      <a:endParaRPr lang="da-DK" sz="18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800" u="none" strike="noStrike" dirty="0">
                          <a:effectLst/>
                        </a:rPr>
                        <a:t> Log molar Mass</a:t>
                      </a:r>
                      <a:endParaRPr lang="da-DK" sz="18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3646796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5,0</a:t>
                      </a: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2,26</a:t>
                      </a: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35118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4,6</a:t>
                      </a: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2,11</a:t>
                      </a: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4521414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4,1</a:t>
                      </a: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2</a:t>
                      </a: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3449906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 dirty="0">
                          <a:effectLst/>
                        </a:rPr>
                        <a:t>3,8</a:t>
                      </a: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1,85</a:t>
                      </a: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2553428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2,8</a:t>
                      </a: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1,74</a:t>
                      </a: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9087473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2,4</a:t>
                      </a: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1,6</a:t>
                      </a: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3886508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1,7</a:t>
                      </a: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1,54</a:t>
                      </a: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14651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1,1</a:t>
                      </a: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1,4</a:t>
                      </a: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1509518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0,3</a:t>
                      </a: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1,18</a:t>
                      </a: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2889716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>
                          <a:effectLst/>
                        </a:rPr>
                        <a:t>0,0</a:t>
                      </a:r>
                      <a:endParaRPr lang="da-DK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400" u="none" strike="noStrike" dirty="0">
                          <a:effectLst/>
                        </a:rPr>
                        <a:t>1</a:t>
                      </a:r>
                      <a:endParaRPr lang="da-DK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6336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78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899E7-C2FF-45E9-F9F0-ACE22D5A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Results of PAGE</a:t>
            </a:r>
          </a:p>
        </p:txBody>
      </p:sp>
      <p:pic>
        <p:nvPicPr>
          <p:cNvPr id="5" name="Pladsholder til indhold 4" descr="Et billede, der indeholder akvarium, sodavand, Koboltblå, Elektrisk blå&#10;&#10;AI-genereret indhold kan være ukorrekt.">
            <a:extLst>
              <a:ext uri="{FF2B5EF4-FFF2-40B4-BE49-F238E27FC236}">
                <a16:creationId xmlns:a16="http://schemas.microsoft.com/office/drawing/2014/main" id="{A2783666-2D3A-ACC4-C0C7-919B5E1F3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536" r="40646"/>
          <a:stretch>
            <a:fillRect/>
          </a:stretch>
        </p:blipFill>
        <p:spPr>
          <a:xfrm rot="5400000">
            <a:off x="7273540" y="1553699"/>
            <a:ext cx="4776953" cy="4847460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26142E9B-EAD8-74D3-CA1A-875C3FC5F70D}"/>
              </a:ext>
            </a:extLst>
          </p:cNvPr>
          <p:cNvSpPr txBox="1"/>
          <p:nvPr/>
        </p:nvSpPr>
        <p:spPr>
          <a:xfrm>
            <a:off x="838200" y="1506022"/>
            <a:ext cx="4406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1"/>
              <a:t>Based on our measurements of the migration of GFP from our starting point, GFP has a molar mass between 25-35 kDa.</a:t>
            </a:r>
          </a:p>
          <a:p>
            <a:endParaRPr lang="en-GB" sz="2000" noProof="1"/>
          </a:p>
          <a:p>
            <a:r>
              <a:rPr lang="en-GB" sz="2000" noProof="1"/>
              <a:t>GFP is stable after a treatment of 200 volt.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74B5179-A745-14CD-2D75-FA5A09E62C1A}"/>
              </a:ext>
            </a:extLst>
          </p:cNvPr>
          <p:cNvSpPr/>
          <p:nvPr/>
        </p:nvSpPr>
        <p:spPr>
          <a:xfrm>
            <a:off x="8022405" y="4214647"/>
            <a:ext cx="1639611" cy="966953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Et billede, der indeholder Børnekunst, håndskrift, skitse, tegning&#10;&#10;AI-genereret indhold kan være ukorrekt.">
            <a:extLst>
              <a:ext uri="{FF2B5EF4-FFF2-40B4-BE49-F238E27FC236}">
                <a16:creationId xmlns:a16="http://schemas.microsoft.com/office/drawing/2014/main" id="{FDC354ED-C945-08DB-1DB6-851ADFFE8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287" y="1588951"/>
            <a:ext cx="2137425" cy="4776952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F2BC8B66-EAB5-4706-B7E1-23E832F96F6B}"/>
              </a:ext>
            </a:extLst>
          </p:cNvPr>
          <p:cNvSpPr txBox="1"/>
          <p:nvPr/>
        </p:nvSpPr>
        <p:spPr>
          <a:xfrm>
            <a:off x="5299188" y="2114339"/>
            <a:ext cx="71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C</a:t>
            </a:r>
            <a:r>
              <a:rPr lang="da-DK" sz="1200" baseline="-25000" dirty="0"/>
              <a:t>1</a:t>
            </a:r>
            <a:endParaRPr lang="da-DK" sz="12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79BDD67-1C1A-695E-7642-F2BA1A6E243B}"/>
              </a:ext>
            </a:extLst>
          </p:cNvPr>
          <p:cNvSpPr txBox="1"/>
          <p:nvPr/>
        </p:nvSpPr>
        <p:spPr>
          <a:xfrm>
            <a:off x="5556790" y="2123667"/>
            <a:ext cx="71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C</a:t>
            </a:r>
            <a:r>
              <a:rPr lang="da-DK" sz="1200" baseline="-25000" dirty="0"/>
              <a:t>2</a:t>
            </a:r>
            <a:endParaRPr lang="da-DK" sz="1200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0BD8BFF-3726-B2C6-F05D-71EE8712E86A}"/>
              </a:ext>
            </a:extLst>
          </p:cNvPr>
          <p:cNvSpPr txBox="1"/>
          <p:nvPr/>
        </p:nvSpPr>
        <p:spPr>
          <a:xfrm>
            <a:off x="5815443" y="2132758"/>
            <a:ext cx="71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C</a:t>
            </a:r>
            <a:r>
              <a:rPr lang="da-DK" sz="1200" baseline="-25000" dirty="0"/>
              <a:t>3</a:t>
            </a:r>
            <a:endParaRPr lang="da-DK" sz="12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94D08AC-B4AC-04A6-431E-747258A6F650}"/>
              </a:ext>
            </a:extLst>
          </p:cNvPr>
          <p:cNvSpPr txBox="1"/>
          <p:nvPr/>
        </p:nvSpPr>
        <p:spPr>
          <a:xfrm>
            <a:off x="6036800" y="2131413"/>
            <a:ext cx="71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C</a:t>
            </a:r>
            <a:r>
              <a:rPr lang="da-DK" sz="1200" baseline="-25000" dirty="0"/>
              <a:t>4</a:t>
            </a:r>
            <a:endParaRPr lang="da-DK" sz="12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5FEC63F-8D95-5B53-07EA-16195B58A853}"/>
              </a:ext>
            </a:extLst>
          </p:cNvPr>
          <p:cNvSpPr txBox="1"/>
          <p:nvPr/>
        </p:nvSpPr>
        <p:spPr>
          <a:xfrm>
            <a:off x="6278264" y="2131413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BB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C76929F-2A63-000D-6950-E4F7E6B1B600}"/>
              </a:ext>
            </a:extLst>
          </p:cNvPr>
          <p:cNvSpPr txBox="1"/>
          <p:nvPr/>
        </p:nvSpPr>
        <p:spPr>
          <a:xfrm>
            <a:off x="6523619" y="2152012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PS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1E5BD5D5-7B1B-19A6-0704-4531C245332E}"/>
              </a:ext>
            </a:extLst>
          </p:cNvPr>
          <p:cNvSpPr txBox="1"/>
          <p:nvPr/>
        </p:nvSpPr>
        <p:spPr>
          <a:xfrm>
            <a:off x="6741825" y="213141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C</a:t>
            </a:r>
            <a:r>
              <a:rPr lang="da-DK" sz="1200" baseline="-25000" dirty="0"/>
              <a:t>4</a:t>
            </a:r>
            <a:r>
              <a:rPr lang="da-DK" sz="1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0866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997FA-ED0A-AAC6-6FC7-8B6322FB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Conclusion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6454B7-07EF-26E2-9548-58B1592AC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noProof="1"/>
              <a:t>HIC was a pretty effective way of seperating proteins</a:t>
            </a:r>
          </a:p>
          <a:p>
            <a:pPr marL="0" indent="0">
              <a:buNone/>
            </a:pPr>
            <a:endParaRPr lang="en-GB" sz="2000" noProof="1"/>
          </a:p>
          <a:p>
            <a:pPr marL="0" indent="0">
              <a:buNone/>
            </a:pPr>
            <a:r>
              <a:rPr lang="en-GB" sz="2000" noProof="1"/>
              <a:t>There was no GFP in C</a:t>
            </a:r>
            <a:r>
              <a:rPr lang="en-GB" sz="2000" baseline="-25000" noProof="1"/>
              <a:t>1</a:t>
            </a:r>
            <a:r>
              <a:rPr lang="en-GB" sz="2000" noProof="1"/>
              <a:t> and C</a:t>
            </a:r>
            <a:r>
              <a:rPr lang="en-GB" sz="2000" baseline="-25000" noProof="1"/>
              <a:t>2</a:t>
            </a:r>
            <a:r>
              <a:rPr lang="en-GB" sz="2000" noProof="1"/>
              <a:t>, but there was GFP in C</a:t>
            </a:r>
            <a:r>
              <a:rPr lang="en-GB" sz="2000" baseline="-25000" noProof="1"/>
              <a:t>3 </a:t>
            </a:r>
          </a:p>
          <a:p>
            <a:pPr marL="0" indent="0">
              <a:buNone/>
            </a:pPr>
            <a:endParaRPr lang="en-GB" sz="2000" noProof="1"/>
          </a:p>
          <a:p>
            <a:pPr marL="0" indent="0">
              <a:buNone/>
            </a:pPr>
            <a:r>
              <a:rPr lang="en-GB" sz="2000" noProof="1"/>
              <a:t>We had other proteins in the washing fractions</a:t>
            </a:r>
          </a:p>
          <a:p>
            <a:pPr marL="0" indent="0">
              <a:buNone/>
            </a:pPr>
            <a:endParaRPr lang="en-GB" sz="2000" noProof="1"/>
          </a:p>
          <a:p>
            <a:pPr marL="0" indent="0">
              <a:buNone/>
            </a:pPr>
            <a:r>
              <a:rPr lang="en-GB" sz="2000" noProof="1"/>
              <a:t>PAGE is a great method of evaluating protein purification</a:t>
            </a:r>
          </a:p>
          <a:p>
            <a:pPr marL="0" indent="0">
              <a:buNone/>
            </a:pPr>
            <a:endParaRPr lang="en-GB" sz="2000" noProof="1"/>
          </a:p>
          <a:p>
            <a:pPr marL="0" indent="0">
              <a:buNone/>
            </a:pPr>
            <a:r>
              <a:rPr lang="en-GB" sz="2000" noProof="1"/>
              <a:t>PAGE showed that GFP was not pure after chromatography </a:t>
            </a:r>
          </a:p>
          <a:p>
            <a:pPr marL="0" indent="0">
              <a:buNone/>
            </a:pPr>
            <a:endParaRPr lang="en-GB" noProof="1"/>
          </a:p>
          <a:p>
            <a:pPr marL="0" indent="0">
              <a:buNone/>
            </a:pP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84243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798337-4526-85EB-5645-F43B3C1E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9899"/>
            <a:ext cx="10515600" cy="838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000" noProof="1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4229773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303</Words>
  <Application>Microsoft Office PowerPoint</Application>
  <PresentationFormat>Panoramiczny</PresentationFormat>
  <Paragraphs>85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Office-tema</vt:lpstr>
      <vt:lpstr>Summary of results from group 9</vt:lpstr>
      <vt:lpstr>Group number + presentation of group        members</vt:lpstr>
      <vt:lpstr>Introduction of Hydrophobic Interaction Chromatography</vt:lpstr>
      <vt:lpstr>Results of HIC</vt:lpstr>
      <vt:lpstr>Introduction of PAGE</vt:lpstr>
      <vt:lpstr>Diagramm of PAGE</vt:lpstr>
      <vt:lpstr>Results of PAGE</vt:lpstr>
      <vt:lpstr>Conclusion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 Bannov Pedersen</dc:creator>
  <cp:lastModifiedBy>Ivan Bannov Pedersen</cp:lastModifiedBy>
  <cp:revision>2</cp:revision>
  <dcterms:created xsi:type="dcterms:W3CDTF">2026-01-20T13:48:00Z</dcterms:created>
  <dcterms:modified xsi:type="dcterms:W3CDTF">2026-01-21T11:00:22Z</dcterms:modified>
</cp:coreProperties>
</file>