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15" roundtripDataSignature="AMtx7mi51PAWsTLqj8M/FaSA1wQXNt14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sk-SK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k-SK"/>
              <a:t>N is an absolute number</a:t>
            </a:r>
            <a:endParaRPr/>
          </a:p>
        </p:txBody>
      </p:sp>
      <p:sp>
        <p:nvSpPr>
          <p:cNvPr id="151" name="Google Shape;151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b93ad28971_1_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3b93ad28971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g3b93ad28971_1_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b93ad28971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g3b93ad28971_1_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á snímk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zvislý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vislý nadpis a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lavička sekcie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anie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n nadpis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a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popiso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ok s popiso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sk-SK"/>
              <a:t>Summary of results from group 4</a:t>
            </a:r>
            <a:endParaRPr b="1"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585450" y="2640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sk-SK"/>
              <a:t>P</a:t>
            </a:r>
            <a:r>
              <a:rPr b="1" lang="sk-SK"/>
              <a:t>resentation of group members</a:t>
            </a:r>
            <a:endParaRPr/>
          </a:p>
        </p:txBody>
      </p:sp>
      <p:sp>
        <p:nvSpPr>
          <p:cNvPr id="95" name="Google Shape;95;p2"/>
          <p:cNvSpPr txBox="1"/>
          <p:nvPr>
            <p:ph idx="1" type="body"/>
          </p:nvPr>
        </p:nvSpPr>
        <p:spPr>
          <a:xfrm>
            <a:off x="838200" y="2191275"/>
            <a:ext cx="10515600" cy="46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sk-SK">
                <a:solidFill>
                  <a:srgbClr val="000000"/>
                </a:solidFill>
              </a:rPr>
              <a:t>Diya Patel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k-SK"/>
              <a:t>United States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sk-SK"/>
              <a:t>Valentin Baton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k-SK"/>
              <a:t>France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k-SK"/>
              <a:t>Ain</a:t>
            </a:r>
            <a:r>
              <a:rPr lang="sk-SK" sz="24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ė</a:t>
            </a:r>
            <a:r>
              <a:rPr lang="sk-SK"/>
              <a:t> Rim</a:t>
            </a:r>
            <a:r>
              <a:rPr lang="sk-SK"/>
              <a:t>av</a:t>
            </a:r>
            <a:r>
              <a:rPr lang="sk-SK">
                <a:solidFill>
                  <a:srgbClr val="202122"/>
                </a:solidFill>
                <a:highlight>
                  <a:srgbClr val="FFFFFF"/>
                </a:highlight>
              </a:rPr>
              <a:t>č</a:t>
            </a:r>
            <a:r>
              <a:rPr lang="sk-SK"/>
              <a:t>iu</a:t>
            </a:r>
            <a:r>
              <a:rPr lang="sk-SK"/>
              <a:t>t</a:t>
            </a:r>
            <a:r>
              <a:rPr lang="sk-SK" sz="24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ė</a:t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k-SK"/>
              <a:t>Lithuania </a:t>
            </a: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7392955" y="1324596"/>
            <a:ext cx="3264493" cy="4666733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7800120" y="3414612"/>
            <a:ext cx="24501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sk-SK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„grou picture“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7100" y="1972025"/>
            <a:ext cx="2229455" cy="132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 b="0" l="0" r="0" t="-9039"/>
          <a:stretch/>
        </p:blipFill>
        <p:spPr>
          <a:xfrm>
            <a:off x="4127100" y="5179525"/>
            <a:ext cx="2229450" cy="144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 title="download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27100" y="3496836"/>
            <a:ext cx="2229450" cy="148344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6">
            <a:alphaModFix/>
          </a:blip>
          <a:srcRect b="0" l="12829" r="15619" t="32491"/>
          <a:stretch/>
        </p:blipFill>
        <p:spPr>
          <a:xfrm>
            <a:off x="7392950" y="1324599"/>
            <a:ext cx="4268074" cy="5368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/>
          <p:nvPr>
            <p:ph type="title"/>
          </p:nvPr>
        </p:nvSpPr>
        <p:spPr>
          <a:xfrm>
            <a:off x="304799" y="28241"/>
            <a:ext cx="11967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sk-SK"/>
              <a:t>HIC Introduction</a:t>
            </a:r>
            <a:endParaRPr b="1"/>
          </a:p>
        </p:txBody>
      </p:sp>
      <p:sp>
        <p:nvSpPr>
          <p:cNvPr id="107" name="Google Shape;107;p4"/>
          <p:cNvSpPr txBox="1"/>
          <p:nvPr>
            <p:ph idx="1" type="body"/>
          </p:nvPr>
        </p:nvSpPr>
        <p:spPr>
          <a:xfrm>
            <a:off x="448362" y="1261599"/>
            <a:ext cx="4292100" cy="11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k-SK" sz="2400"/>
              <a:t>EB added to column </a:t>
            </a:r>
            <a:endParaRPr sz="2400"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sk-SK"/>
              <a:t>to balance </a:t>
            </a:r>
            <a:endParaRPr/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/>
          </a:p>
        </p:txBody>
      </p:sp>
      <p:sp>
        <p:nvSpPr>
          <p:cNvPr id="108" name="Google Shape;108;p4"/>
          <p:cNvSpPr txBox="1"/>
          <p:nvPr/>
        </p:nvSpPr>
        <p:spPr>
          <a:xfrm>
            <a:off x="424916" y="2689403"/>
            <a:ext cx="4292100" cy="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sk-SK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BB/lysate added to column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sk-SK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proteins become more hydrophobic and bind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424915" y="4001010"/>
            <a:ext cx="4292100" cy="15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sk-SK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WB added to column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sk-SK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Washes away the more </a:t>
            </a:r>
            <a:r>
              <a:rPr lang="sk-SK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hydrophilic</a:t>
            </a:r>
            <a:r>
              <a:rPr lang="sk-SK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proteins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sk-SK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added to column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sk-SK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keeps only the most </a:t>
            </a:r>
            <a:r>
              <a:rPr lang="sk-SK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hydrophobic</a:t>
            </a:r>
            <a:r>
              <a:rPr lang="sk-SK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proteins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4"/>
          <p:cNvPicPr preferRelativeResize="0"/>
          <p:nvPr/>
        </p:nvPicPr>
        <p:blipFill rotWithShape="1">
          <a:blip r:embed="rId3">
            <a:alphaModFix/>
          </a:blip>
          <a:srcRect b="11679" l="30070" r="18076" t="17105"/>
          <a:stretch/>
        </p:blipFill>
        <p:spPr>
          <a:xfrm>
            <a:off x="10199975" y="28250"/>
            <a:ext cx="1992022" cy="364792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"/>
          <p:cNvSpPr/>
          <p:nvPr/>
        </p:nvSpPr>
        <p:spPr>
          <a:xfrm>
            <a:off x="9156453" y="2412726"/>
            <a:ext cx="1812600" cy="331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32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7200" lIns="127200" spcFirstLastPara="1" rIns="127200" wrap="square" tIns="127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8"/>
              <a:buFont typeface="Arial"/>
              <a:buNone/>
            </a:pPr>
            <a:r>
              <a:t/>
            </a:r>
            <a:endParaRPr b="0" i="0" sz="1947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9053100" y="2342870"/>
            <a:ext cx="21009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7200" lIns="127200" spcFirstLastPara="1" rIns="127200" wrap="square" tIns="1272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1"/>
              <a:buFont typeface="Arial"/>
              <a:buNone/>
            </a:pPr>
            <a:r>
              <a:rPr lang="sk-SK" sz="139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Stationary Phase</a:t>
            </a:r>
            <a:endParaRPr b="0" i="0" sz="1391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4" title="download.jpg"/>
          <p:cNvPicPr preferRelativeResize="0"/>
          <p:nvPr/>
        </p:nvPicPr>
        <p:blipFill rotWithShape="1">
          <a:blip r:embed="rId4">
            <a:alphaModFix/>
          </a:blip>
          <a:srcRect b="0" l="1845" r="0" t="0"/>
          <a:stretch/>
        </p:blipFill>
        <p:spPr>
          <a:xfrm>
            <a:off x="4469875" y="3676175"/>
            <a:ext cx="7722125" cy="3107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4"/>
          <p:cNvCxnSpPr/>
          <p:nvPr/>
        </p:nvCxnSpPr>
        <p:spPr>
          <a:xfrm>
            <a:off x="4351925" y="3288038"/>
            <a:ext cx="573000" cy="6402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" name="Google Shape;115;p4"/>
          <p:cNvCxnSpPr/>
          <p:nvPr/>
        </p:nvCxnSpPr>
        <p:spPr>
          <a:xfrm>
            <a:off x="4082325" y="4878875"/>
            <a:ext cx="3504900" cy="13986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" name="Google Shape;116;p4"/>
          <p:cNvCxnSpPr/>
          <p:nvPr/>
        </p:nvCxnSpPr>
        <p:spPr>
          <a:xfrm flipH="1" rot="10800000">
            <a:off x="3981225" y="4794575"/>
            <a:ext cx="3757500" cy="1095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7" name="Google Shape;117;p4"/>
          <p:cNvSpPr txBox="1"/>
          <p:nvPr/>
        </p:nvSpPr>
        <p:spPr>
          <a:xfrm>
            <a:off x="6272825" y="716325"/>
            <a:ext cx="3268800" cy="12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Goal: isolate and purify the GFP</a:t>
            </a:r>
            <a:endParaRPr b="1"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 txBox="1"/>
          <p:nvPr/>
        </p:nvSpPr>
        <p:spPr>
          <a:xfrm flipH="1" rot="10800000">
            <a:off x="8719400" y="4163500"/>
            <a:ext cx="209700" cy="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10380900" y="3802800"/>
            <a:ext cx="1865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Support matrix</a:t>
            </a:r>
            <a:r>
              <a:rPr lang="sk-S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10380900" y="4490225"/>
            <a:ext cx="24078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7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Hydrophobic ligand </a:t>
            </a:r>
            <a:endParaRPr sz="1700"/>
          </a:p>
        </p:txBody>
      </p:sp>
      <p:sp>
        <p:nvSpPr>
          <p:cNvPr id="121" name="Google Shape;121;p4"/>
          <p:cNvSpPr txBox="1"/>
          <p:nvPr/>
        </p:nvSpPr>
        <p:spPr>
          <a:xfrm>
            <a:off x="10380902" y="5007723"/>
            <a:ext cx="21009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Hydrophilic ligand </a:t>
            </a:r>
            <a:endParaRPr sz="1800"/>
          </a:p>
        </p:txBody>
      </p:sp>
      <p:sp>
        <p:nvSpPr>
          <p:cNvPr id="122" name="Google Shape;122;p4"/>
          <p:cNvSpPr txBox="1"/>
          <p:nvPr/>
        </p:nvSpPr>
        <p:spPr>
          <a:xfrm>
            <a:off x="10380900" y="5596400"/>
            <a:ext cx="37575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7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Hydrophilic portion </a:t>
            </a:r>
            <a:endParaRPr/>
          </a:p>
        </p:txBody>
      </p:sp>
      <p:sp>
        <p:nvSpPr>
          <p:cNvPr id="123" name="Google Shape;123;p4"/>
          <p:cNvSpPr txBox="1"/>
          <p:nvPr/>
        </p:nvSpPr>
        <p:spPr>
          <a:xfrm>
            <a:off x="10380900" y="6165573"/>
            <a:ext cx="49233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7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Salt</a:t>
            </a:r>
            <a:r>
              <a:rPr lang="sk-SK" sz="17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/>
          <p:nvPr>
            <p:ph type="title"/>
          </p:nvPr>
        </p:nvSpPr>
        <p:spPr>
          <a:xfrm>
            <a:off x="299248" y="76517"/>
            <a:ext cx="1189275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sk-SK"/>
              <a:t>HIC Results</a:t>
            </a:r>
            <a:endParaRPr b="1"/>
          </a:p>
        </p:txBody>
      </p:sp>
      <p:sp>
        <p:nvSpPr>
          <p:cNvPr id="130" name="Google Shape;130;p5"/>
          <p:cNvSpPr txBox="1"/>
          <p:nvPr/>
        </p:nvSpPr>
        <p:spPr>
          <a:xfrm>
            <a:off x="634450" y="2435600"/>
            <a:ext cx="5739600" cy="40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sk-SK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green </a:t>
            </a:r>
            <a:r>
              <a:rPr lang="sk-SK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fluorescent</a:t>
            </a:r>
            <a:r>
              <a:rPr lang="sk-SK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proteins shows up in the lysate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sk-SK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green </a:t>
            </a:r>
            <a:r>
              <a:rPr lang="sk-SK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fluorescence</a:t>
            </a:r>
            <a:r>
              <a:rPr lang="sk-SK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our column at the top of the stationary phase (BB)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sk-SK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GFP is making its way down still in the stationary phase (WB)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sk-SK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 </a:t>
            </a:r>
            <a:r>
              <a:rPr lang="sk-SK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observe</a:t>
            </a:r>
            <a:r>
              <a:rPr lang="sk-SK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GFP exiting the stationary phase drip by drip (EL)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5"/>
          <p:cNvPicPr preferRelativeResize="0"/>
          <p:nvPr/>
        </p:nvPicPr>
        <p:blipFill rotWithShape="1">
          <a:blip r:embed="rId3">
            <a:alphaModFix/>
          </a:blip>
          <a:srcRect b="14559" l="23617" r="0" t="0"/>
          <a:stretch/>
        </p:blipFill>
        <p:spPr>
          <a:xfrm>
            <a:off x="7300675" y="307238"/>
            <a:ext cx="4186078" cy="624352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5"/>
          <p:cNvSpPr/>
          <p:nvPr/>
        </p:nvSpPr>
        <p:spPr>
          <a:xfrm>
            <a:off x="7157894" y="3411908"/>
            <a:ext cx="2616900" cy="478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1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3650" lIns="183650" spcFirstLastPara="1" rIns="183650" wrap="square" tIns="1836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12"/>
              <a:buFont typeface="Arial"/>
              <a:buNone/>
            </a:pPr>
            <a:r>
              <a:t/>
            </a:r>
            <a:endParaRPr b="0" i="0" sz="2811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7059225" y="3311052"/>
            <a:ext cx="30333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3650" lIns="183650" spcFirstLastPara="1" rIns="183650" wrap="square" tIns="1836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8"/>
              <a:buFont typeface="Arial"/>
              <a:buNone/>
            </a:pPr>
            <a:r>
              <a:rPr lang="sk-SK" sz="186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Highly concentrated GFP</a:t>
            </a:r>
            <a:endParaRPr b="0" i="0" sz="186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 txBox="1"/>
          <p:nvPr/>
        </p:nvSpPr>
        <p:spPr>
          <a:xfrm>
            <a:off x="375300" y="1508850"/>
            <a:ext cx="31173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Tasks:</a:t>
            </a:r>
            <a:endParaRPr sz="3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6"/>
          <p:cNvPicPr preferRelativeResize="0"/>
          <p:nvPr/>
        </p:nvPicPr>
        <p:blipFill rotWithShape="1">
          <a:blip r:embed="rId3">
            <a:alphaModFix/>
          </a:blip>
          <a:srcRect b="39381" l="27843" r="3186" t="27865"/>
          <a:stretch/>
        </p:blipFill>
        <p:spPr>
          <a:xfrm rot="-3608198">
            <a:off x="4591615" y="1037430"/>
            <a:ext cx="7553723" cy="478314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6"/>
          <p:cNvSpPr txBox="1"/>
          <p:nvPr/>
        </p:nvSpPr>
        <p:spPr>
          <a:xfrm>
            <a:off x="765500" y="1779300"/>
            <a:ext cx="3498300" cy="40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Char char="•"/>
            </a:pPr>
            <a:r>
              <a:rPr lang="sk-SK" sz="3100">
                <a:latin typeface="Calibri"/>
                <a:ea typeface="Calibri"/>
                <a:cs typeface="Calibri"/>
                <a:sym typeface="Calibri"/>
              </a:rPr>
              <a:t>Principle</a:t>
            </a:r>
            <a:endParaRPr sz="3100">
              <a:latin typeface="Calibri"/>
              <a:ea typeface="Calibri"/>
              <a:cs typeface="Calibri"/>
              <a:sym typeface="Calibri"/>
            </a:endParaRPr>
          </a:p>
          <a:p>
            <a:pPr indent="-42545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Font typeface="Calibri"/>
              <a:buChar char="○"/>
            </a:pPr>
            <a:r>
              <a:rPr lang="sk-SK" sz="3100">
                <a:latin typeface="Calibri"/>
                <a:ea typeface="Calibri"/>
                <a:cs typeface="Calibri"/>
                <a:sym typeface="Calibri"/>
              </a:rPr>
              <a:t>separates</a:t>
            </a:r>
            <a:r>
              <a:rPr lang="sk-SK" sz="3100">
                <a:latin typeface="Calibri"/>
                <a:ea typeface="Calibri"/>
                <a:cs typeface="Calibri"/>
                <a:sym typeface="Calibri"/>
              </a:rPr>
              <a:t> the molecule by only the size </a:t>
            </a:r>
            <a:endParaRPr sz="3100">
              <a:latin typeface="Calibri"/>
              <a:ea typeface="Calibri"/>
              <a:cs typeface="Calibri"/>
              <a:sym typeface="Calibri"/>
            </a:endParaRPr>
          </a:p>
          <a:p>
            <a:pPr indent="-42545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Font typeface="Calibri"/>
              <a:buChar char="○"/>
            </a:pPr>
            <a:r>
              <a:rPr lang="sk-SK" sz="3100">
                <a:latin typeface="Calibri"/>
                <a:ea typeface="Calibri"/>
                <a:cs typeface="Calibri"/>
                <a:sym typeface="Calibri"/>
              </a:rPr>
              <a:t>SDS makes all molecules negatively </a:t>
            </a:r>
            <a:r>
              <a:rPr lang="sk-SK" sz="3100">
                <a:latin typeface="Calibri"/>
                <a:ea typeface="Calibri"/>
                <a:cs typeface="Calibri"/>
                <a:sym typeface="Calibri"/>
              </a:rPr>
              <a:t>charged</a:t>
            </a:r>
            <a:endParaRPr sz="3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6"/>
          <p:cNvSpPr txBox="1"/>
          <p:nvPr/>
        </p:nvSpPr>
        <p:spPr>
          <a:xfrm>
            <a:off x="299248" y="76517"/>
            <a:ext cx="1189275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sk-SK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SDS-PAGE Introduction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6"/>
          <p:cNvSpPr/>
          <p:nvPr/>
        </p:nvSpPr>
        <p:spPr>
          <a:xfrm flipH="1" rot="-217074">
            <a:off x="9349983" y="3833555"/>
            <a:ext cx="1934956" cy="35381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41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5775" lIns="135775" spcFirstLastPara="1" rIns="135775" wrap="square" tIns="135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79"/>
              <a:buFont typeface="Arial"/>
              <a:buNone/>
            </a:pPr>
            <a:r>
              <a:t/>
            </a:r>
            <a:endParaRPr b="0" i="0" sz="2079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"/>
          <p:cNvSpPr txBox="1"/>
          <p:nvPr/>
        </p:nvSpPr>
        <p:spPr>
          <a:xfrm flipH="1" rot="-190087">
            <a:off x="8984568" y="3762679"/>
            <a:ext cx="2198460" cy="502958"/>
          </a:xfrm>
          <a:prstGeom prst="rect">
            <a:avLst/>
          </a:prstGeom>
          <a:noFill/>
          <a:ln>
            <a:noFill/>
          </a:ln>
        </p:spPr>
        <p:txBody>
          <a:bodyPr anchorCtr="0" anchor="t" bIns="135775" lIns="135775" spcFirstLastPara="1" rIns="135775" wrap="square" tIns="1357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5"/>
              <a:buFont typeface="Arial"/>
              <a:buNone/>
            </a:pPr>
            <a:r>
              <a:rPr lang="sk-SK" sz="148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C4</a:t>
            </a:r>
            <a:endParaRPr b="0" i="0" sz="148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6"/>
          <p:cNvSpPr/>
          <p:nvPr/>
        </p:nvSpPr>
        <p:spPr>
          <a:xfrm rot="5112906">
            <a:off x="7491897" y="2530691"/>
            <a:ext cx="1812617" cy="33082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32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7200" lIns="127200" spcFirstLastPara="1" rIns="127200" wrap="square" tIns="127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8"/>
              <a:buFont typeface="Arial"/>
              <a:buNone/>
            </a:pPr>
            <a:r>
              <a:t/>
            </a:r>
            <a:endParaRPr b="0" i="0" sz="1947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6"/>
          <p:cNvSpPr txBox="1"/>
          <p:nvPr/>
        </p:nvSpPr>
        <p:spPr>
          <a:xfrm rot="5137826">
            <a:off x="7199218" y="2675748"/>
            <a:ext cx="2397970" cy="468462"/>
          </a:xfrm>
          <a:prstGeom prst="rect">
            <a:avLst/>
          </a:prstGeom>
          <a:noFill/>
          <a:ln>
            <a:noFill/>
          </a:ln>
        </p:spPr>
        <p:txBody>
          <a:bodyPr anchorCtr="0" anchor="t" bIns="127200" lIns="127200" spcFirstLastPara="1" rIns="127200" wrap="square" tIns="1272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1"/>
              <a:buFont typeface="Arial"/>
              <a:buNone/>
            </a:pPr>
            <a:r>
              <a:rPr lang="sk-SK" sz="139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BB + Bacteria lysate</a:t>
            </a:r>
            <a:endParaRPr b="0" i="0" sz="1391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6"/>
          <p:cNvSpPr/>
          <p:nvPr/>
        </p:nvSpPr>
        <p:spPr>
          <a:xfrm rot="5112906">
            <a:off x="6552746" y="2744566"/>
            <a:ext cx="1812617" cy="33082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32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7200" lIns="127200" spcFirstLastPara="1" rIns="127200" wrap="square" tIns="127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8"/>
              <a:buFont typeface="Arial"/>
              <a:buNone/>
            </a:pPr>
            <a:r>
              <a:t/>
            </a:r>
            <a:endParaRPr b="0" i="0" sz="1947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6"/>
          <p:cNvSpPr txBox="1"/>
          <p:nvPr/>
        </p:nvSpPr>
        <p:spPr>
          <a:xfrm rot="-402590">
            <a:off x="7333247" y="2549545"/>
            <a:ext cx="251623" cy="96395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C4D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 txBox="1"/>
          <p:nvPr>
            <p:ph type="title"/>
          </p:nvPr>
        </p:nvSpPr>
        <p:spPr>
          <a:xfrm>
            <a:off x="576957" y="93683"/>
            <a:ext cx="1189275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sk-SK"/>
              <a:t>SDS-PAGE Results</a:t>
            </a:r>
            <a:endParaRPr b="1"/>
          </a:p>
        </p:txBody>
      </p:sp>
      <p:pic>
        <p:nvPicPr>
          <p:cNvPr id="154" name="Google Shape;154;p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4900" y="1306650"/>
            <a:ext cx="8665776" cy="535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7"/>
          <p:cNvSpPr txBox="1"/>
          <p:nvPr/>
        </p:nvSpPr>
        <p:spPr>
          <a:xfrm>
            <a:off x="291050" y="4979975"/>
            <a:ext cx="40104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sk-SK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d(GFP)=3.5 cm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sk-SK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log(MW</a:t>
            </a:r>
            <a:r>
              <a:rPr baseline="-25000" lang="sk-SK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GFP</a:t>
            </a:r>
            <a:r>
              <a:rPr lang="sk-SK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)=1.46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sk-SK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MW(GFP)=28.8 kDa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g3b93ad28971_1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7450" y="197838"/>
            <a:ext cx="2755249" cy="646232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3b93ad28971_1_29"/>
          <p:cNvSpPr txBox="1"/>
          <p:nvPr>
            <p:ph type="title"/>
          </p:nvPr>
        </p:nvSpPr>
        <p:spPr>
          <a:xfrm>
            <a:off x="576957" y="93683"/>
            <a:ext cx="11892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sk-SK"/>
              <a:t>SDS-PAGE Results</a:t>
            </a:r>
            <a:endParaRPr b="1"/>
          </a:p>
        </p:txBody>
      </p:sp>
      <p:sp>
        <p:nvSpPr>
          <p:cNvPr id="163" name="Google Shape;163;g3b93ad28971_1_29"/>
          <p:cNvSpPr txBox="1"/>
          <p:nvPr/>
        </p:nvSpPr>
        <p:spPr>
          <a:xfrm>
            <a:off x="358450" y="1289800"/>
            <a:ext cx="7228800" cy="50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Observation</a:t>
            </a:r>
            <a:r>
              <a:rPr lang="sk-SK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sk-SK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C1 and C2 nothing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sk-SK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C3 one strong band between 70-100 kDa but a small band between 25-35 kDa (GFP)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sk-SK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C4 band at </a:t>
            </a:r>
            <a:r>
              <a:rPr lang="sk-SK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25-35 kDa (GFP)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sk-SK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BB + Lysate lots of bands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sk-SK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C4D band at 25-35 kDa (GFP)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-SK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Interpretation</a:t>
            </a:r>
            <a:r>
              <a:rPr lang="sk-SK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sk-SK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protein C1 and C2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sk-SK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C3 some protein including GFP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sk-SK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C4 has the highest GFP concentration with only GFP visible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sk-SK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BB + Lysate lots of proteins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sk-SK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C4D small amount of GFP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3b93ad28971_1_29"/>
          <p:cNvSpPr/>
          <p:nvPr/>
        </p:nvSpPr>
        <p:spPr>
          <a:xfrm flipH="1" rot="-5425739">
            <a:off x="9329764" y="2320108"/>
            <a:ext cx="1001728" cy="25470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0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7800" lIns="97800" spcFirstLastPara="1" rIns="97800" wrap="square" tIns="97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7"/>
              <a:buFont typeface="Arial"/>
              <a:buNone/>
            </a:pPr>
            <a:r>
              <a:t/>
            </a:r>
            <a:endParaRPr b="0" i="0" sz="1497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3b93ad28971_1_29"/>
          <p:cNvSpPr txBox="1"/>
          <p:nvPr/>
        </p:nvSpPr>
        <p:spPr>
          <a:xfrm flipH="1" rot="-5426010">
            <a:off x="9354336" y="2199545"/>
            <a:ext cx="951627" cy="362101"/>
          </a:xfrm>
          <a:prstGeom prst="rect">
            <a:avLst/>
          </a:prstGeom>
          <a:noFill/>
          <a:ln>
            <a:noFill/>
          </a:ln>
        </p:spPr>
        <p:txBody>
          <a:bodyPr anchorCtr="0" anchor="t" bIns="97800" lIns="97800" spcFirstLastPara="1" rIns="97800" wrap="square" tIns="97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0"/>
              <a:buFont typeface="Arial"/>
              <a:buNone/>
            </a:pPr>
            <a:r>
              <a:rPr lang="sk-SK" sz="106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C4</a:t>
            </a:r>
            <a:endParaRPr b="0" i="0" sz="106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3b93ad28971_1_29"/>
          <p:cNvSpPr/>
          <p:nvPr/>
        </p:nvSpPr>
        <p:spPr>
          <a:xfrm flipH="1" rot="-5470433">
            <a:off x="9266140" y="1913162"/>
            <a:ext cx="1771872" cy="37062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48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42650" lIns="142650" spcFirstLastPara="1" rIns="142650" wrap="square" tIns="1426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4"/>
              <a:buFont typeface="Arial"/>
              <a:buNone/>
            </a:pPr>
            <a:r>
              <a:t/>
            </a:r>
            <a:endParaRPr b="0" i="0" sz="2184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3b93ad28971_1_29"/>
          <p:cNvSpPr txBox="1"/>
          <p:nvPr/>
        </p:nvSpPr>
        <p:spPr>
          <a:xfrm flipH="1" rot="-5471073">
            <a:off x="9309005" y="1715785"/>
            <a:ext cx="1683360" cy="528788"/>
          </a:xfrm>
          <a:prstGeom prst="rect">
            <a:avLst/>
          </a:prstGeom>
          <a:noFill/>
          <a:ln>
            <a:noFill/>
          </a:ln>
        </p:spPr>
        <p:txBody>
          <a:bodyPr anchorCtr="0" anchor="t" bIns="142650" lIns="142650" spcFirstLastPara="1" rIns="142650" wrap="square" tIns="1426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0"/>
              <a:buFont typeface="Arial"/>
              <a:buNone/>
            </a:pPr>
            <a:r>
              <a:rPr lang="sk-SK" sz="15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BB + lysate</a:t>
            </a:r>
            <a:endParaRPr b="0" i="0" sz="15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3b93ad28971_1_29"/>
          <p:cNvSpPr/>
          <p:nvPr/>
        </p:nvSpPr>
        <p:spPr>
          <a:xfrm flipH="1" rot="-5671597">
            <a:off x="8795735" y="2237588"/>
            <a:ext cx="1071944" cy="28540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15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0325" lIns="110325" spcFirstLastPara="1" rIns="110325" wrap="square" tIns="1103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9"/>
              <a:buFont typeface="Arial"/>
              <a:buNone/>
            </a:pPr>
            <a:r>
              <a:t/>
            </a:r>
            <a:endParaRPr b="0" i="0" sz="1689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3b93ad28971_1_29"/>
          <p:cNvSpPr txBox="1"/>
          <p:nvPr/>
        </p:nvSpPr>
        <p:spPr>
          <a:xfrm flipH="1" rot="-45200">
            <a:off x="9195031" y="2441980"/>
            <a:ext cx="433537" cy="351889"/>
          </a:xfrm>
          <a:prstGeom prst="rect">
            <a:avLst/>
          </a:prstGeom>
          <a:noFill/>
          <a:ln>
            <a:noFill/>
          </a:ln>
        </p:spPr>
        <p:txBody>
          <a:bodyPr anchorCtr="0" anchor="t" bIns="110325" lIns="110325" spcFirstLastPara="1" rIns="110325" wrap="square" tIns="1103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7"/>
              <a:buFont typeface="Arial"/>
              <a:buNone/>
            </a:pPr>
            <a:r>
              <a:rPr lang="sk-SK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C3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3b93ad28971_1_29"/>
          <p:cNvSpPr/>
          <p:nvPr/>
        </p:nvSpPr>
        <p:spPr>
          <a:xfrm>
            <a:off x="9323375" y="4258475"/>
            <a:ext cx="563400" cy="690900"/>
          </a:xfrm>
          <a:prstGeom prst="donut">
            <a:avLst>
              <a:gd fmla="val 7808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3b93ad28971_1_29"/>
          <p:cNvSpPr/>
          <p:nvPr/>
        </p:nvSpPr>
        <p:spPr>
          <a:xfrm flipH="1" rot="-5671597">
            <a:off x="8426435" y="2304738"/>
            <a:ext cx="1071944" cy="28540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15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0325" lIns="110325" spcFirstLastPara="1" rIns="110325" wrap="square" tIns="1103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9"/>
              <a:buFont typeface="Arial"/>
              <a:buNone/>
            </a:pPr>
            <a:r>
              <a:t/>
            </a:r>
            <a:endParaRPr b="0" i="0" sz="1689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3b93ad28971_1_29"/>
          <p:cNvSpPr/>
          <p:nvPr/>
        </p:nvSpPr>
        <p:spPr>
          <a:xfrm flipH="1" rot="-5671597">
            <a:off x="8030460" y="2394688"/>
            <a:ext cx="1071944" cy="28540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15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0325" lIns="110325" spcFirstLastPara="1" rIns="110325" wrap="square" tIns="1103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9"/>
              <a:buFont typeface="Arial"/>
              <a:buNone/>
            </a:pPr>
            <a:r>
              <a:t/>
            </a:r>
            <a:endParaRPr b="0" i="0" sz="1689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3b93ad28971_1_29"/>
          <p:cNvSpPr/>
          <p:nvPr/>
        </p:nvSpPr>
        <p:spPr>
          <a:xfrm rot="5129229">
            <a:off x="10187576" y="1902289"/>
            <a:ext cx="1189588" cy="155775"/>
          </a:xfrm>
          <a:prstGeom prst="rightArrow">
            <a:avLst>
              <a:gd fmla="val 100000" name="adj1"/>
              <a:gd fmla="val 50000" name="adj2"/>
            </a:avLst>
          </a:prstGeom>
          <a:solidFill>
            <a:schemeClr val="lt2"/>
          </a:solidFill>
          <a:ln cap="flat" cmpd="sng" w="115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0325" lIns="110325" spcFirstLastPara="1" rIns="110325" wrap="square" tIns="1103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9"/>
              <a:buFont typeface="Arial"/>
              <a:buNone/>
            </a:pPr>
            <a:r>
              <a:t/>
            </a:r>
            <a:endParaRPr b="0" i="0" sz="1689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3b93ad28971_1_29"/>
          <p:cNvSpPr txBox="1"/>
          <p:nvPr/>
        </p:nvSpPr>
        <p:spPr>
          <a:xfrm>
            <a:off x="8446401" y="2578525"/>
            <a:ext cx="4737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C1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3b93ad28971_1_29"/>
          <p:cNvSpPr txBox="1"/>
          <p:nvPr/>
        </p:nvSpPr>
        <p:spPr>
          <a:xfrm>
            <a:off x="8853225" y="2563975"/>
            <a:ext cx="22401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C2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3b93ad28971_1_29"/>
          <p:cNvSpPr txBox="1"/>
          <p:nvPr/>
        </p:nvSpPr>
        <p:spPr>
          <a:xfrm>
            <a:off x="10657875" y="1736675"/>
            <a:ext cx="2490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C4D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"/>
          <p:cNvSpPr txBox="1"/>
          <p:nvPr>
            <p:ph type="ctrTitle"/>
          </p:nvPr>
        </p:nvSpPr>
        <p:spPr>
          <a:xfrm>
            <a:off x="1524000" y="1122366"/>
            <a:ext cx="91440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sk-SK" sz="5400"/>
              <a:t>Conclusion</a:t>
            </a:r>
            <a:endParaRPr/>
          </a:p>
        </p:txBody>
      </p:sp>
      <p:sp>
        <p:nvSpPr>
          <p:cNvPr id="182" name="Google Shape;182;p10"/>
          <p:cNvSpPr txBox="1"/>
          <p:nvPr/>
        </p:nvSpPr>
        <p:spPr>
          <a:xfrm>
            <a:off x="1012625" y="2148450"/>
            <a:ext cx="10598700" cy="47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●"/>
            </a:pPr>
            <a:r>
              <a:rPr lang="sk-SK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GFP can resist 200V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●"/>
            </a:pPr>
            <a:r>
              <a:rPr lang="sk-SK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GFP </a:t>
            </a:r>
            <a:r>
              <a:rPr lang="sk-SK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molecular</a:t>
            </a:r>
            <a:r>
              <a:rPr lang="sk-SK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weight is around 28.8 kDa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●"/>
            </a:pPr>
            <a:r>
              <a:rPr lang="sk-SK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isolated </a:t>
            </a:r>
            <a:r>
              <a:rPr lang="sk-SK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purified GFP in C4 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○"/>
            </a:pPr>
            <a:r>
              <a:rPr lang="sk-SK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lysate has multiple whereas C4 has one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●"/>
            </a:pPr>
            <a:r>
              <a:rPr lang="sk-SK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denaturation</a:t>
            </a:r>
            <a:r>
              <a:rPr lang="sk-SK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destroyed all proteins besides small trace of GFP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b93ad28971_1_42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lang="sk-SK" sz="5400"/>
              <a:t>Thank you for your attention!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í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ív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2024-01-19T12:02:57Z</dcterms:created>
  <dc:creator>Učiteľ</dc:creator>
</cp:coreProperties>
</file>