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82" r:id="rId3"/>
    <p:sldId id="278" r:id="rId4"/>
    <p:sldId id="280" r:id="rId5"/>
    <p:sldId id="285" r:id="rId6"/>
    <p:sldId id="286" r:id="rId7"/>
    <p:sldId id="284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95918" autoAdjust="0"/>
  </p:normalViewPr>
  <p:slideViewPr>
    <p:cSldViewPr snapToGrid="0">
      <p:cViewPr>
        <p:scale>
          <a:sx n="98" d="100"/>
          <a:sy n="98" d="100"/>
        </p:scale>
        <p:origin x="161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group</a:t>
            </a:r>
            <a:r>
              <a:rPr lang="sk-SK" b="1" dirty="0"/>
              <a:t> 13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+ 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 lnSpcReduction="1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Barbora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Pomikalová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Student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Slovakia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Abhi Samala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Student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USA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Mentor:</a:t>
            </a:r>
          </a:p>
          <a:p>
            <a:pPr marL="0" indent="0">
              <a:buNone/>
            </a:pPr>
            <a:r>
              <a:rPr lang="sk-SK" dirty="0" err="1"/>
              <a:t>Faidra</a:t>
            </a:r>
            <a:r>
              <a:rPr lang="sk-SK" dirty="0"/>
              <a:t> </a:t>
            </a:r>
            <a:r>
              <a:rPr lang="sk-SK" dirty="0" err="1"/>
              <a:t>Kosteletou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Greece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985413" y="8814656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4" y="1766008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800119" y="3757631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group</a:t>
            </a:r>
            <a:r>
              <a:rPr lang="sk-SK" sz="2800" dirty="0"/>
              <a:t> </a:t>
            </a:r>
            <a:r>
              <a:rPr lang="sk-SK" sz="2800" dirty="0" err="1"/>
              <a:t>picture</a:t>
            </a:r>
            <a:r>
              <a:rPr lang="sk-SK" sz="2800" dirty="0"/>
              <a:t>“</a:t>
            </a:r>
          </a:p>
        </p:txBody>
      </p:sp>
      <p:pic>
        <p:nvPicPr>
          <p:cNvPr id="1034" name="Picture 10" descr="Flag of Greece | Meaning, Colors &amp; History | Britannica">
            <a:extLst>
              <a:ext uri="{FF2B5EF4-FFF2-40B4-BE49-F238E27FC236}">
                <a16:creationId xmlns:a16="http://schemas.microsoft.com/office/drawing/2014/main" id="{467EC399-BC99-EAE8-B8A2-5B90AB72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6" y="5176369"/>
            <a:ext cx="1705074" cy="11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5">
            <a:extLst>
              <a:ext uri="{FF2B5EF4-FFF2-40B4-BE49-F238E27FC236}">
                <a16:creationId xmlns:a16="http://schemas.microsoft.com/office/drawing/2014/main" id="{68059A4C-69AC-FED6-5923-22CA772E4EC0}"/>
              </a:ext>
            </a:extLst>
          </p:cNvPr>
          <p:cNvSpPr txBox="1"/>
          <p:nvPr/>
        </p:nvSpPr>
        <p:spPr>
          <a:xfrm>
            <a:off x="7985413" y="10177414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23209-39ED-93D4-4875-47B50D20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9251" y="1963435"/>
            <a:ext cx="5163941" cy="3872956"/>
          </a:xfrm>
          <a:prstGeom prst="rect">
            <a:avLst/>
          </a:prstGeom>
        </p:spPr>
      </p:pic>
      <p:pic>
        <p:nvPicPr>
          <p:cNvPr id="10" name="Picture 9" descr="Flag of Slovakia | Symbols, Colors, Design | Britannica">
            <a:extLst>
              <a:ext uri="{FF2B5EF4-FFF2-40B4-BE49-F238E27FC236}">
                <a16:creationId xmlns:a16="http://schemas.microsoft.com/office/drawing/2014/main" id="{9D24D30E-53AC-62BE-218F-421FE21D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26" y="1809257"/>
            <a:ext cx="1910145" cy="1160413"/>
          </a:xfrm>
          <a:prstGeom prst="rect">
            <a:avLst/>
          </a:prstGeom>
        </p:spPr>
      </p:pic>
      <p:pic>
        <p:nvPicPr>
          <p:cNvPr id="17" name="Picture 16" descr="File:Flag of the United States.svg - Wikipedia">
            <a:extLst>
              <a:ext uri="{FF2B5EF4-FFF2-40B4-BE49-F238E27FC236}">
                <a16:creationId xmlns:a16="http://schemas.microsoft.com/office/drawing/2014/main" id="{5493518F-34A2-9D73-A8D4-40EF76250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156" y="3600186"/>
            <a:ext cx="1910144" cy="10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Introduction</a:t>
            </a:r>
            <a:r>
              <a:rPr lang="sk-SK" b="1" dirty="0"/>
              <a:t> of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7720" y="1845945"/>
            <a:ext cx="109005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 err="1"/>
              <a:t>Goal</a:t>
            </a:r>
            <a:r>
              <a:rPr lang="sk-SK" dirty="0"/>
              <a:t>: </a:t>
            </a:r>
            <a:r>
              <a:rPr lang="sk-SK" dirty="0" err="1"/>
              <a:t>Isolate</a:t>
            </a:r>
            <a:r>
              <a:rPr lang="sk-SK" dirty="0"/>
              <a:t> GFP in </a:t>
            </a:r>
            <a:r>
              <a:rPr lang="sk-SK" i="1" dirty="0"/>
              <a:t>E. </a:t>
            </a:r>
            <a:r>
              <a:rPr lang="sk-SK" i="1" dirty="0" err="1"/>
              <a:t>coli</a:t>
            </a:r>
            <a:r>
              <a:rPr lang="sk-SK" i="1" dirty="0"/>
              <a:t> </a:t>
            </a:r>
            <a:r>
              <a:rPr lang="sk-SK" dirty="0"/>
              <a:t>to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GFP </a:t>
            </a:r>
            <a:r>
              <a:rPr lang="sk-SK" dirty="0" err="1"/>
              <a:t>out</a:t>
            </a:r>
            <a:r>
              <a:rPr lang="sk-SK" dirty="0"/>
              <a:t> of 3000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 and </a:t>
            </a:r>
            <a:r>
              <a:rPr lang="sk-SK" dirty="0" err="1"/>
              <a:t>verify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purity</a:t>
            </a:r>
            <a:endParaRPr lang="da-DK" dirty="0"/>
          </a:p>
          <a:p>
            <a:endParaRPr lang="sk-SK" dirty="0"/>
          </a:p>
          <a:p>
            <a:r>
              <a:rPr lang="sk-SK" dirty="0" err="1"/>
              <a:t>Methods</a:t>
            </a:r>
            <a:r>
              <a:rPr lang="sk-SK" dirty="0"/>
              <a:t>: </a:t>
            </a:r>
          </a:p>
          <a:p>
            <a:pPr lvl="1"/>
            <a:r>
              <a:rPr lang="sk-SK" dirty="0"/>
              <a:t>HIC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isolation</a:t>
            </a:r>
            <a:r>
              <a:rPr lang="sk-SK" dirty="0"/>
              <a:t> of GFP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/>
              <a:t>SDS-PAGE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verifying</a:t>
            </a:r>
            <a:r>
              <a:rPr lang="sk-SK" dirty="0"/>
              <a:t> </a:t>
            </a:r>
            <a:r>
              <a:rPr lang="sk-SK" dirty="0" err="1"/>
              <a:t>purity</a:t>
            </a:r>
            <a:r>
              <a:rPr lang="sk-SK" dirty="0"/>
              <a:t> of GFP</a:t>
            </a:r>
          </a:p>
        </p:txBody>
      </p:sp>
      <p:pic>
        <p:nvPicPr>
          <p:cNvPr id="4" name="Picture 3" descr="A white device with a white handle&#10;&#10;AI-generated content may be incorrect.">
            <a:extLst>
              <a:ext uri="{FF2B5EF4-FFF2-40B4-BE49-F238E27FC236}">
                <a16:creationId xmlns:a16="http://schemas.microsoft.com/office/drawing/2014/main" id="{66CFF4AE-846A-8326-E4EB-FC68D301C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729" y="4605027"/>
            <a:ext cx="2157541" cy="16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HIC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AE6A72-A65D-52EE-CFAE-F6C25034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19" y="1451728"/>
            <a:ext cx="10990162" cy="504114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PROCESS:</a:t>
            </a:r>
          </a:p>
          <a:p>
            <a:pPr marL="0" indent="0">
              <a:buNone/>
            </a:pPr>
            <a:r>
              <a:rPr lang="en-US" dirty="0"/>
              <a:t>Equilibration: The hydrophobic stationary phase (SP) was equilibrated with Equilibration Buffer (EB) containing high salt concentration (2M Ammonium Sulfate [(NH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]).</a:t>
            </a:r>
          </a:p>
          <a:p>
            <a:pPr marL="0" indent="0">
              <a:buNone/>
            </a:pPr>
            <a:r>
              <a:rPr lang="en-US" dirty="0"/>
              <a:t>Loading: A volume of Binding Buffer (4M) was diluted with our sample, and the mixture (2M) was loaded into the column under high salt conditions, allowing GFP to bind to the SP.</a:t>
            </a:r>
            <a:r>
              <a:rPr lang="sk-SK" dirty="0"/>
              <a:t> GFP </a:t>
            </a:r>
            <a:r>
              <a:rPr lang="sk-SK" dirty="0" err="1"/>
              <a:t>was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top of SP. </a:t>
            </a:r>
            <a:r>
              <a:rPr lang="sk-SK" dirty="0" err="1"/>
              <a:t>The</a:t>
            </a:r>
            <a:r>
              <a:rPr lang="sk-SK" dirty="0"/>
              <a:t> 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 are </a:t>
            </a:r>
            <a:r>
              <a:rPr lang="sk-SK" dirty="0" err="1"/>
              <a:t>collected</a:t>
            </a:r>
            <a:r>
              <a:rPr lang="sk-SK" dirty="0"/>
              <a:t> in tube C1.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Washing: Non-binding or weakly bound proteins were removed with Washing Buffer (1,3M), while GFP remained bound.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dropping</a:t>
            </a:r>
            <a:r>
              <a:rPr lang="sk-SK" dirty="0"/>
              <a:t>  </a:t>
            </a:r>
            <a:r>
              <a:rPr lang="sk-SK" dirty="0" err="1"/>
              <a:t>into</a:t>
            </a:r>
            <a:r>
              <a:rPr lang="sk-SK" dirty="0"/>
              <a:t> tube C2.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Elution: Elution Buffer (EB) was applied (0,005 M)– GFP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moving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SP and </a:t>
            </a:r>
            <a:r>
              <a:rPr lang="en-US" dirty="0"/>
              <a:t>gradually eluted into the collection tube</a:t>
            </a:r>
            <a:r>
              <a:rPr lang="sk-SK" dirty="0"/>
              <a:t> C3.</a:t>
            </a:r>
            <a:endParaRPr lang="en-US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When</a:t>
            </a:r>
            <a:r>
              <a:rPr lang="en-US" dirty="0"/>
              <a:t> drops became increasingly fluorescent the most purified GFP fraction was collected</a:t>
            </a:r>
            <a:r>
              <a:rPr lang="sk-SK" dirty="0"/>
              <a:t> in tube C4.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Finally, the column was washed with 70% ethanol, stored with 20% ethanol.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150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35FF-08BE-D1C9-69D3-61E7BCD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SDS-PAGE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7A0C51A4-5E65-7E20-1EF0-80F147EB16FA}"/>
              </a:ext>
            </a:extLst>
          </p:cNvPr>
          <p:cNvSpPr txBox="1">
            <a:spLocks/>
          </p:cNvSpPr>
          <p:nvPr/>
        </p:nvSpPr>
        <p:spPr>
          <a:xfrm>
            <a:off x="807720" y="1845945"/>
            <a:ext cx="11160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14FD7B-F49C-110C-FED6-5B3E8228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728"/>
            <a:ext cx="6789822" cy="5041147"/>
          </a:xfrm>
        </p:spPr>
        <p:txBody>
          <a:bodyPr>
            <a:normAutofit/>
          </a:bodyPr>
          <a:lstStyle/>
          <a:p>
            <a:r>
              <a:rPr lang="sk-SK" sz="2400" dirty="0"/>
              <a:t>PROCESS:</a:t>
            </a:r>
          </a:p>
          <a:p>
            <a:pPr marL="0" indent="0">
              <a:buNone/>
            </a:pPr>
            <a:r>
              <a:rPr lang="sk-SK" sz="2400" dirty="0"/>
              <a:t>SDS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applied</a:t>
            </a:r>
            <a:r>
              <a:rPr lang="sk-SK" sz="2400" dirty="0"/>
              <a:t> to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samples</a:t>
            </a:r>
            <a:r>
              <a:rPr lang="sk-SK" sz="2400" dirty="0"/>
              <a:t> of </a:t>
            </a:r>
            <a:r>
              <a:rPr lang="sk-SK" sz="2400" dirty="0" err="1"/>
              <a:t>proteins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gel</a:t>
            </a:r>
            <a:r>
              <a:rPr lang="sk-SK" sz="2400" dirty="0"/>
              <a:t> has </a:t>
            </a:r>
            <a:r>
              <a:rPr lang="sk-SK" sz="2400" dirty="0" err="1"/>
              <a:t>porous</a:t>
            </a:r>
            <a:r>
              <a:rPr lang="sk-SK" sz="2400" dirty="0"/>
              <a:t> </a:t>
            </a:r>
            <a:r>
              <a:rPr lang="sk-SK" sz="2400" dirty="0" err="1"/>
              <a:t>structure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also</a:t>
            </a:r>
            <a:r>
              <a:rPr lang="sk-SK" sz="2400" dirty="0"/>
              <a:t> </a:t>
            </a:r>
            <a:r>
              <a:rPr lang="sk-SK" sz="2400" dirty="0" err="1"/>
              <a:t>added</a:t>
            </a:r>
            <a:r>
              <a:rPr lang="sk-SK" sz="2400" dirty="0"/>
              <a:t> a </a:t>
            </a:r>
            <a:r>
              <a:rPr lang="sk-SK" sz="2400" dirty="0" err="1"/>
              <a:t>standard</a:t>
            </a:r>
            <a:r>
              <a:rPr lang="sk-SK" sz="2400" dirty="0"/>
              <a:t> to </a:t>
            </a:r>
            <a:r>
              <a:rPr lang="sk-SK" sz="2400" dirty="0" err="1"/>
              <a:t>compare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samples</a:t>
            </a:r>
            <a:r>
              <a:rPr lang="sk-SK" sz="2400" dirty="0"/>
              <a:t> to </a:t>
            </a:r>
            <a:r>
              <a:rPr lang="sk-SK" sz="2400" dirty="0" err="1"/>
              <a:t>create</a:t>
            </a:r>
            <a:r>
              <a:rPr lang="sk-SK" sz="2400" dirty="0"/>
              <a:t> a </a:t>
            </a:r>
            <a:r>
              <a:rPr lang="sk-SK" sz="2400" dirty="0" err="1"/>
              <a:t>calibration</a:t>
            </a:r>
            <a:r>
              <a:rPr lang="sk-SK" sz="2400" dirty="0"/>
              <a:t> </a:t>
            </a:r>
            <a:r>
              <a:rPr lang="sk-SK" sz="2400" dirty="0" err="1"/>
              <a:t>line</a:t>
            </a:r>
            <a:r>
              <a:rPr lang="sk-SK" sz="2400" dirty="0"/>
              <a:t> to </a:t>
            </a:r>
            <a:r>
              <a:rPr lang="sk-SK" sz="2400" dirty="0" err="1"/>
              <a:t>calculate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molar</a:t>
            </a:r>
            <a:r>
              <a:rPr lang="sk-SK" sz="2400" dirty="0"/>
              <a:t> </a:t>
            </a:r>
            <a:r>
              <a:rPr lang="sk-SK" sz="2400" dirty="0" err="1"/>
              <a:t>mass</a:t>
            </a:r>
            <a:r>
              <a:rPr lang="sk-SK" sz="2400" dirty="0"/>
              <a:t> of </a:t>
            </a:r>
            <a:r>
              <a:rPr lang="sk-SK" sz="2400" dirty="0" err="1"/>
              <a:t>our</a:t>
            </a:r>
            <a:r>
              <a:rPr lang="sk-SK" sz="2400" dirty="0"/>
              <a:t> GFP.</a:t>
            </a:r>
          </a:p>
          <a:p>
            <a:pPr marL="0" indent="0">
              <a:buNone/>
            </a:pP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stained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samples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blue</a:t>
            </a:r>
            <a:r>
              <a:rPr lang="sk-SK" sz="2400" dirty="0"/>
              <a:t> </a:t>
            </a:r>
            <a:r>
              <a:rPr lang="sk-SK" sz="2400" dirty="0" err="1"/>
              <a:t>dye</a:t>
            </a:r>
            <a:r>
              <a:rPr lang="sk-SK" sz="2400" dirty="0"/>
              <a:t> so </a:t>
            </a:r>
            <a:r>
              <a:rPr lang="sk-SK" sz="2400" dirty="0" err="1"/>
              <a:t>that</a:t>
            </a:r>
            <a:r>
              <a:rPr lang="sk-SK" sz="2400" dirty="0"/>
              <a:t>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could</a:t>
            </a:r>
            <a:r>
              <a:rPr lang="sk-SK" sz="2400" dirty="0"/>
              <a:t> </a:t>
            </a:r>
            <a:r>
              <a:rPr lang="sk-SK" sz="2400" dirty="0" err="1"/>
              <a:t>see</a:t>
            </a:r>
            <a:r>
              <a:rPr lang="sk-SK" sz="2400" dirty="0"/>
              <a:t>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other</a:t>
            </a:r>
            <a:r>
              <a:rPr lang="sk-SK" sz="2400" dirty="0"/>
              <a:t> </a:t>
            </a:r>
            <a:r>
              <a:rPr lang="sk-SK" sz="2400" dirty="0" err="1"/>
              <a:t>proteins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400" dirty="0"/>
              <a:t>Most of </a:t>
            </a:r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samples</a:t>
            </a:r>
            <a:r>
              <a:rPr lang="sk-SK" sz="2400" dirty="0"/>
              <a:t> had </a:t>
            </a:r>
            <a:r>
              <a:rPr lang="sk-SK" sz="2400" dirty="0" err="1"/>
              <a:t>non-reducing</a:t>
            </a:r>
            <a:r>
              <a:rPr lang="sk-SK" sz="2400" dirty="0"/>
              <a:t> buffer </a:t>
            </a:r>
            <a:r>
              <a:rPr lang="sk-SK" sz="2400" dirty="0" err="1"/>
              <a:t>except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C4D </a:t>
            </a:r>
            <a:r>
              <a:rPr lang="sk-SK" sz="2400" dirty="0" err="1"/>
              <a:t>sample</a:t>
            </a:r>
            <a:r>
              <a:rPr lang="sk-SK" sz="2400" dirty="0"/>
              <a:t> </a:t>
            </a:r>
            <a:r>
              <a:rPr lang="sk-SK" sz="2400" dirty="0" err="1"/>
              <a:t>which</a:t>
            </a:r>
            <a:r>
              <a:rPr lang="sk-SK" sz="2400" dirty="0"/>
              <a:t> </a:t>
            </a:r>
            <a:r>
              <a:rPr lang="sk-SK" sz="2400" dirty="0" err="1"/>
              <a:t>contained</a:t>
            </a:r>
            <a:r>
              <a:rPr lang="sk-SK" sz="2400" dirty="0"/>
              <a:t> a </a:t>
            </a:r>
            <a:r>
              <a:rPr lang="sk-SK" sz="2400" dirty="0" err="1"/>
              <a:t>reducing</a:t>
            </a:r>
            <a:r>
              <a:rPr lang="sk-SK" sz="2400" dirty="0"/>
              <a:t> buffer (DTT).</a:t>
            </a:r>
          </a:p>
        </p:txBody>
      </p:sp>
      <p:pic>
        <p:nvPicPr>
          <p:cNvPr id="5" name="Picture 4" descr="A white device with a white handle&#10;&#10;AI-generated content may be incorrect.">
            <a:extLst>
              <a:ext uri="{FF2B5EF4-FFF2-40B4-BE49-F238E27FC236}">
                <a16:creationId xmlns:a16="http://schemas.microsoft.com/office/drawing/2014/main" id="{28A09B9D-9F2F-78E9-DDFF-00F15ED4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9398" y="1699882"/>
            <a:ext cx="5477706" cy="41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41C4-F147-DDF4-BCDD-4FDFE5C0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SDS-PAGE</a:t>
            </a:r>
            <a:endParaRPr lang="en-US" dirty="0"/>
          </a:p>
        </p:txBody>
      </p:sp>
      <p:pic>
        <p:nvPicPr>
          <p:cNvPr id="4" name="Picture 3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1CDEA39E-ED35-0218-8070-24F287D6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52" y="1430956"/>
            <a:ext cx="7557770" cy="3722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96A82-6473-C1EB-E349-A3B90EDE9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r="18139"/>
          <a:stretch>
            <a:fillRect/>
          </a:stretch>
        </p:blipFill>
        <p:spPr>
          <a:xfrm>
            <a:off x="8843211" y="-16967"/>
            <a:ext cx="3348789" cy="68919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A461DB-F7BE-8D72-BBC6-BDE6AF95D77E}"/>
              </a:ext>
            </a:extLst>
          </p:cNvPr>
          <p:cNvSpPr txBox="1"/>
          <p:nvPr/>
        </p:nvSpPr>
        <p:spPr>
          <a:xfrm>
            <a:off x="11353800" y="1027906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9115A-BCC5-F804-4C37-D03F3CC49599}"/>
              </a:ext>
            </a:extLst>
          </p:cNvPr>
          <p:cNvSpPr txBox="1"/>
          <p:nvPr/>
        </p:nvSpPr>
        <p:spPr>
          <a:xfrm>
            <a:off x="10984160" y="1031110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E24FE-E0F1-0C86-3CA9-7468BCE47288}"/>
              </a:ext>
            </a:extLst>
          </p:cNvPr>
          <p:cNvSpPr txBox="1"/>
          <p:nvPr/>
        </p:nvSpPr>
        <p:spPr>
          <a:xfrm>
            <a:off x="10643991" y="1034314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709BD-8C54-AEBD-F51C-75F519070D8E}"/>
              </a:ext>
            </a:extLst>
          </p:cNvPr>
          <p:cNvSpPr txBox="1"/>
          <p:nvPr/>
        </p:nvSpPr>
        <p:spPr>
          <a:xfrm>
            <a:off x="10266586" y="1055216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A57E9-A1B4-CAFD-5739-F2635D34939A}"/>
              </a:ext>
            </a:extLst>
          </p:cNvPr>
          <p:cNvSpPr txBox="1"/>
          <p:nvPr/>
        </p:nvSpPr>
        <p:spPr>
          <a:xfrm>
            <a:off x="9896946" y="1058420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09B2C1-01EE-1942-5771-DC5662F98782}"/>
              </a:ext>
            </a:extLst>
          </p:cNvPr>
          <p:cNvSpPr txBox="1"/>
          <p:nvPr/>
        </p:nvSpPr>
        <p:spPr>
          <a:xfrm>
            <a:off x="9556777" y="1061624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E4C18-BCB6-BB18-2F7A-F6969C20FDFE}"/>
              </a:ext>
            </a:extLst>
          </p:cNvPr>
          <p:cNvSpPr txBox="1"/>
          <p:nvPr/>
        </p:nvSpPr>
        <p:spPr>
          <a:xfrm>
            <a:off x="9077365" y="1056634"/>
            <a:ext cx="61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5ECF43-9CA4-212D-7938-D6A4688009B3}"/>
              </a:ext>
            </a:extLst>
          </p:cNvPr>
          <p:cNvSpPr/>
          <p:nvPr/>
        </p:nvSpPr>
        <p:spPr>
          <a:xfrm>
            <a:off x="9495733" y="4103651"/>
            <a:ext cx="1798485" cy="525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0A8DD-9C3A-92E7-1244-99042932869D}"/>
              </a:ext>
            </a:extLst>
          </p:cNvPr>
          <p:cNvSpPr txBox="1"/>
          <p:nvPr/>
        </p:nvSpPr>
        <p:spPr>
          <a:xfrm>
            <a:off x="11353800" y="5106197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54CA42-0AF4-A925-EE44-BC0691B07CE9}"/>
              </a:ext>
            </a:extLst>
          </p:cNvPr>
          <p:cNvSpPr txBox="1"/>
          <p:nvPr/>
        </p:nvSpPr>
        <p:spPr>
          <a:xfrm>
            <a:off x="10984160" y="5109401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9FC2A3-7DA4-E5CF-7975-28A84FA4AD15}"/>
              </a:ext>
            </a:extLst>
          </p:cNvPr>
          <p:cNvSpPr txBox="1"/>
          <p:nvPr/>
        </p:nvSpPr>
        <p:spPr>
          <a:xfrm>
            <a:off x="10643991" y="5112605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3ED48B-783C-3F68-E8FA-1CE135FED643}"/>
              </a:ext>
            </a:extLst>
          </p:cNvPr>
          <p:cNvSpPr txBox="1"/>
          <p:nvPr/>
        </p:nvSpPr>
        <p:spPr>
          <a:xfrm>
            <a:off x="10266586" y="5133507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29D0C-16CB-E16E-0A3C-52804F634040}"/>
              </a:ext>
            </a:extLst>
          </p:cNvPr>
          <p:cNvSpPr txBox="1"/>
          <p:nvPr/>
        </p:nvSpPr>
        <p:spPr>
          <a:xfrm>
            <a:off x="9896946" y="5136711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F670D-1890-1716-275C-5F7468B547D5}"/>
              </a:ext>
            </a:extLst>
          </p:cNvPr>
          <p:cNvSpPr txBox="1"/>
          <p:nvPr/>
        </p:nvSpPr>
        <p:spPr>
          <a:xfrm>
            <a:off x="9556777" y="5139915"/>
            <a:ext cx="49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98B20A-F37B-1460-CBF9-47FF5ABA66A8}"/>
              </a:ext>
            </a:extLst>
          </p:cNvPr>
          <p:cNvSpPr txBox="1"/>
          <p:nvPr/>
        </p:nvSpPr>
        <p:spPr>
          <a:xfrm>
            <a:off x="9077365" y="5134925"/>
            <a:ext cx="61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98B660-F631-3529-2158-DF121FA25B35}"/>
              </a:ext>
            </a:extLst>
          </p:cNvPr>
          <p:cNvCxnSpPr>
            <a:cxnSpLocks/>
          </p:cNvCxnSpPr>
          <p:nvPr/>
        </p:nvCxnSpPr>
        <p:spPr>
          <a:xfrm flipV="1">
            <a:off x="7673009" y="4484092"/>
            <a:ext cx="1713683" cy="187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E1EB251-382F-EE4B-AB21-90BE9E90A9EC}"/>
              </a:ext>
            </a:extLst>
          </p:cNvPr>
          <p:cNvSpPr txBox="1"/>
          <p:nvPr/>
        </p:nvSpPr>
        <p:spPr>
          <a:xfrm>
            <a:off x="6296766" y="6351960"/>
            <a:ext cx="254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location of GFP</a:t>
            </a:r>
          </a:p>
        </p:txBody>
      </p:sp>
      <p:pic>
        <p:nvPicPr>
          <p:cNvPr id="49" name="Picture 48" descr="A blue light in a tank&#10;&#10;AI-generated content may be incorrect.">
            <a:extLst>
              <a:ext uri="{FF2B5EF4-FFF2-40B4-BE49-F238E27FC236}">
                <a16:creationId xmlns:a16="http://schemas.microsoft.com/office/drawing/2014/main" id="{2829744C-F638-AB87-2EFF-28A0ECF62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11992" r="23544" b="25533"/>
          <a:stretch>
            <a:fillRect/>
          </a:stretch>
        </p:blipFill>
        <p:spPr>
          <a:xfrm>
            <a:off x="7129762" y="-16967"/>
            <a:ext cx="1682060" cy="3213432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37616C-97B2-C5B8-EA27-16B4E5011647}"/>
              </a:ext>
            </a:extLst>
          </p:cNvPr>
          <p:cNvCxnSpPr>
            <a:cxnSpLocks/>
          </p:cNvCxnSpPr>
          <p:nvPr/>
        </p:nvCxnSpPr>
        <p:spPr>
          <a:xfrm flipH="1" flipV="1">
            <a:off x="7544218" y="2660949"/>
            <a:ext cx="109041" cy="102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5D0905B-B492-C99E-EE31-512F37ED0BE2}"/>
              </a:ext>
            </a:extLst>
          </p:cNvPr>
          <p:cNvSpPr txBox="1"/>
          <p:nvPr/>
        </p:nvSpPr>
        <p:spPr>
          <a:xfrm>
            <a:off x="7468812" y="3661536"/>
            <a:ext cx="72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GFP</a:t>
            </a:r>
          </a:p>
          <a:p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78FFD9-3368-4FAC-4B92-C7BD4DDE1186}"/>
              </a:ext>
            </a:extLst>
          </p:cNvPr>
          <p:cNvSpPr/>
          <p:nvPr/>
        </p:nvSpPr>
        <p:spPr>
          <a:xfrm>
            <a:off x="7247368" y="2071980"/>
            <a:ext cx="673828" cy="525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3F8E93-EBDB-AB7A-C422-ACB82AD76070}"/>
              </a:ext>
            </a:extLst>
          </p:cNvPr>
          <p:cNvSpPr txBox="1"/>
          <p:nvPr/>
        </p:nvSpPr>
        <p:spPr>
          <a:xfrm>
            <a:off x="8558521" y="2718949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B8A902-35A9-55F0-B03F-CF07E486F5C6}"/>
              </a:ext>
            </a:extLst>
          </p:cNvPr>
          <p:cNvSpPr txBox="1"/>
          <p:nvPr/>
        </p:nvSpPr>
        <p:spPr>
          <a:xfrm>
            <a:off x="8366836" y="2824702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8C1D7B-65F8-E316-B8B3-4C385B5D5B65}"/>
              </a:ext>
            </a:extLst>
          </p:cNvPr>
          <p:cNvSpPr txBox="1"/>
          <p:nvPr/>
        </p:nvSpPr>
        <p:spPr>
          <a:xfrm>
            <a:off x="8137319" y="2845615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78ACB1-5D40-C18F-198C-CFCB1EE8CF16}"/>
              </a:ext>
            </a:extLst>
          </p:cNvPr>
          <p:cNvSpPr txBox="1"/>
          <p:nvPr/>
        </p:nvSpPr>
        <p:spPr>
          <a:xfrm>
            <a:off x="7869046" y="2876151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7B1CD0-EAA1-7287-2C67-B80505C00C59}"/>
              </a:ext>
            </a:extLst>
          </p:cNvPr>
          <p:cNvSpPr txBox="1"/>
          <p:nvPr/>
        </p:nvSpPr>
        <p:spPr>
          <a:xfrm>
            <a:off x="7629899" y="2877810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5E7BCA-946E-4986-42B0-BF987278B852}"/>
              </a:ext>
            </a:extLst>
          </p:cNvPr>
          <p:cNvSpPr txBox="1"/>
          <p:nvPr/>
        </p:nvSpPr>
        <p:spPr>
          <a:xfrm>
            <a:off x="7359672" y="2877810"/>
            <a:ext cx="384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AC27E1-59E5-3722-E5AD-A1D74DD34F23}"/>
              </a:ext>
            </a:extLst>
          </p:cNvPr>
          <p:cNvSpPr txBox="1"/>
          <p:nvPr/>
        </p:nvSpPr>
        <p:spPr>
          <a:xfrm>
            <a:off x="7034604" y="2853430"/>
            <a:ext cx="478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C4D</a:t>
            </a:r>
          </a:p>
        </p:txBody>
      </p:sp>
    </p:spTree>
    <p:extLst>
      <p:ext uri="{BB962C8B-B14F-4D97-AF65-F5344CB8AC3E}">
        <p14:creationId xmlns:p14="http://schemas.microsoft.com/office/powerpoint/2010/main" val="383170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Results</a:t>
            </a:r>
            <a:endParaRPr lang="sk-SK" b="1" baseline="-25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968F9-48F6-D59C-6101-B91EBC0BC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15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HIC:</a:t>
            </a:r>
          </a:p>
          <a:p>
            <a:r>
              <a:rPr lang="en-US" dirty="0"/>
              <a:t>We didn’t take pictures of the HIC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From SDS-PAGE:</a:t>
            </a:r>
          </a:p>
          <a:p>
            <a:r>
              <a:rPr lang="en-US" dirty="0"/>
              <a:t>The GFP is not pure as there are other bands in the gel</a:t>
            </a:r>
          </a:p>
          <a:p>
            <a:r>
              <a:rPr lang="en-US" dirty="0"/>
              <a:t>GFP was visible before staining on BB, but not after staining</a:t>
            </a:r>
          </a:p>
        </p:txBody>
      </p:sp>
    </p:spTree>
    <p:extLst>
      <p:ext uri="{BB962C8B-B14F-4D97-AF65-F5344CB8AC3E}">
        <p14:creationId xmlns:p14="http://schemas.microsoft.com/office/powerpoint/2010/main" val="29876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7D827B1-09C1-1117-CCB0-6C01ADB0B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396</Words>
  <Application>Microsoft Macintosh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Summary of results from group 13</vt:lpstr>
      <vt:lpstr>Group number + presentation of group        members</vt:lpstr>
      <vt:lpstr>Introduction of our experiment</vt:lpstr>
      <vt:lpstr>HIC</vt:lpstr>
      <vt:lpstr>SDS-PAGE</vt:lpstr>
      <vt:lpstr>SDS-PAGE</vt:lpstr>
      <vt:lpstr>Results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Abhi Samala, 2026</cp:lastModifiedBy>
  <cp:revision>58</cp:revision>
  <dcterms:created xsi:type="dcterms:W3CDTF">2024-01-19T12:02:57Z</dcterms:created>
  <dcterms:modified xsi:type="dcterms:W3CDTF">2026-01-21T10:43:33Z</dcterms:modified>
</cp:coreProperties>
</file>