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82" r:id="rId3"/>
    <p:sldId id="278" r:id="rId4"/>
    <p:sldId id="280" r:id="rId5"/>
    <p:sldId id="285" r:id="rId6"/>
    <p:sldId id="287" r:id="rId7"/>
    <p:sldId id="288" r:id="rId8"/>
    <p:sldId id="281" r:id="rId9"/>
    <p:sldId id="277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F1C85-C9D3-1240-B5EE-9DF86712D857}" v="103" dt="2026-01-21T10:29:37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0" autoAdjust="0"/>
    <p:restoredTop sz="95914" autoAdjust="0"/>
  </p:normalViewPr>
  <p:slideViewPr>
    <p:cSldViewPr snapToGrid="0">
      <p:cViewPr>
        <p:scale>
          <a:sx n="111" d="100"/>
          <a:sy n="111" d="100"/>
        </p:scale>
        <p:origin x="888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0T14:37:21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1604 115 24575,'-20'0'0,"0"0"0,3 0 0,-3 0 0,0 0 0,3 0 0,5 0 0,2 0 0,2 0 0,0 0 0,1 0 0,0 0 0,1 0 0,0 0 0,-2 0 0,1 0 0,0-2 0,1-2 0,-1-1 0,1 2 0,0 2 0,-1 1 0,2-1 0,-1-1 0,1 0 0,-1 0 0,0 0 0,-1 0 0,-1-1 0,1 2 0,-1 1 0,1 0 0,0 0 0,-1 0 0,1-2 0,0 0 0,-1 0 0,1 0 0,0 0 0,0 0 0,0 0 0,0 1 0,0 1 0,-1 0 0,2 0 0,-2 0 0,2 0 0,-1 0 0,-1 0 0,2 0 0,-1 0 0,0 0 0,-1 0 0,1 0 0,-1 0 0,2 0 0,-1 0 0,0 0 0,-1 0 0,1 0 0,0 0 0,0 0 0,1 0 0,-1 0 0,0 0 0,0 0 0,0 0 0,0 0 0,-1 0 0,1 0 0,1 0 0,-2 0 0,1 0 0,-1 0 0,0 0 0,1 0 0,-2 0 0,-2 0 0,-1 0 0,2 0 0,2 0 0,1 0 0,1 0 0,-1 0 0,2-2 0,-1 0 0,-1 0 0,-1 0 0,-4 2 0,-1-2 0,1 1 0,1-1 0,1 0 0,2 1 0,-1-1 0,0-1 0,1 2 0,0 0 0,1 1 0,0-1 0,0-1 0,1 1 0,0-1 0,-1 1 0,-1 1 0,1 0 0,1-2 0,0 0 0,0 0 0,0 0 0,-1 2 0,0 0 0,1 0 0,-2 0 0,1 0 0,-1 0 0,0 0 0,0-1 0,1-1 0,-1 1 0,1-2 0,0 1 0,-1 0 0,-1 0 0,0-1 0,0 0 0,1 0 0,0-1 0,0 2 0,-1 0 0,0 1 0,2 1 0,0 0 0,0 0 0,0 0 0,-1 0 0,0 0 0,0 0 0,0-1 0,0 1 0,0 0 0,2 0 0,-1 0 0,1 0 0,-1 0 0,0 0 0,0 0 0,-3 0 0,0 0 0,-1 0 0,0 0 0,1 0 0,0 0 0,-1 0 0,2 0 0,-1 0 0,1 0 0,0 0 0,0 0 0,2 0 0,-2 0 0,0 0 0,-1 0 0,-2 0 0,0 0 0,1 0 0,1 0 0,3 0 0,1 0 0,-1 0 0,0 0 0,0 0 0,-1 0 0,0 0 0,1 0 0,-2 0 0,1 0 0,-2 0 0,1 0 0,1 0 0,1 0 0,0 0 0,-1 0 0,0 2 0,-1-1 0,-1 3 0,3 0 0,-1 0 0,2 1 0,1-2 0,-2 0 0,1 1 0,0-1 0,1 2 0,0 1 0,1 0 0,-1 0 0,1-1 0,2 1 0,0 0 0,1-1 0,-1 0 0,0 1 0,-1-3 0,1 3 0,-1-1 0,0-1 0,12 0 0,-5-3 0,10-1 0,-6 0 0,-1 0 0,1 0 0,3 0 0,1 0 0,-1 0 0,-1 0 0,-3 0 0,0 0 0,0 0 0,0 0 0,1 0 0,0 0 0,-1 0 0,-1-1 0,-1-1 0,0-1 0,0 2 0,1-1 0,1 0 0,-1 0 0,1-1 0,1 1 0,-1 0 0,1 1 0,-1 0 0,0 1 0,0 0 0,0-1 0,0 0 0,-1-1 0,0 0 0,-1-1 0,0 1 0,1 0 0,1-2 0,0 2 0,1 0 0,-2-2 0,0 2 0,1 0 0,1 1 0,0 1 0,-2-2 0,-1 0 0,-1 0 0,2 1 0,-1-1 0,0 1 0,0-1 0,0 0 0,2 1 0,1 1 0,-1 0 0,-1 0 0,1 0 0,-1 0 0,1 0 0,1-2 0,0 0 0,-1 0 0,1 1 0,-2 1 0,1 0 0,1 0 0,-1 0 0,0 0 0,-1 0 0,1 0 0,0 0 0,0 0 0,0 0 0,0 0 0,0 0 0,0 0 0,-1 0 0,1 0 0,-1 0 0,2 0 0,0 0 0,-2 0 0,1 1 0,-1 0 0,0 2 0,2 1 0,2-2 0,2 0 0,-1-1 0,-1 0 0,-1 1 0,1 0 0,1 1 0,3 0 0,-1 0 0,1 1 0,-6-2 0,-2 0 0,-5-2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0T14:41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1906 129 24575,'-14'0'0,"3"0"0,8 0 0,-1 0 0,-2 0 0,2 0 0,-3 0 0,1 0 0,2 0 0,-3 0 0,3 0 0,-3 0 0,3 0 0,-2 0 0,0 0 0,2 0 0,-3 0 0,2 0 0,0 0 0,-2 0 0,2 0 0,-1 0 0,1 0 0,-1 0 0,1 0 0,-2-1 0,-1 0 0,1 0 0,-2 1 0,0 0 0,0 0 0,0 0 0,0-1 0,1 0 0,-1 0 0,1 0 0,1 1 0,0 0 0,2 0 0,1 0 0,-2 0 0,1-1 0,-2 0 0,3 1 0,-1-1 0,-2-1 0,2 0 0,-2-1 0,3 1 0,0 1 0,-3-2 0,2 2 0,-3-2 0,4 2 0,0 0 0,-3 0 0,3 0 0,-3 1 0,2-1 0,0 0 0,-1 0 0,-1 1 0,2 0 0,-1 0 0,1 0 0,0 0 0,-2 0 0,1 0 0,-2 0 0,2 0 0,1 0 0,-1 0 0,1 0 0,-1 0 0,24 1 0,-11-1 0,20 2 0,-15 0 0,0-1 0,3 1 0,1-1 0,-2 0 0,-3 0 0,-3 0 0,-3 0 0,1-1 0,-1 0 0,1 0 0,-1 0 0,0 0 0,2 0 0,-2 0 0,2 0 0,-1 0 0,2 1 0,1 0 0,2 0 0,-1 1 0,-1-1 0,-1 1 0,0-1 0,-1 0 0,-1 1 0,1 0 0,-1 0 0,1 0 0,1 0 0,-1-1 0,0 1 0,0-1 0,-2 0 0,-1 1 0,-1 4 0,-13-3 0,6 3 0,-10-6 0,10-1 0,-1 0 0,-1 0 0,1 1 0,-1 0 0,1 0 0,-1 0 0,2 0 0,-2 0 0,0-1 0,1 0 0,-1-1 0,2 1 0,-2-1 0,1-1 0,1 1 0,-2-1 0,3 1 0,-4-1 0,5 0 0,-4 0 0,0 2 0,2-1 0,-2 1 0,2 0 0,-1 1 0,0 5 0,2-3 0,0 5 0,0-4 0,1 1 0,-5-1 0,4-2 0,-5-1 0,4 0 0,-1 0 0,-2 0 0,3 0 0,-3 0 0,2-1 0,0 1 0,-1-1 0,0 1 0,0-1 0,-1 1 0,2 0 0,1 0 0,-4 0 0,3 0 0,-3-1 0,3 0 0,0 0 0,-1 1 0,1 0 0,-1 0 0,0 0 0,2 0 0,-3 0 0,1 0 0,0 0 0,-1 0 0,2 0 0,0 0 0,-1 0 0,1 0 0,-1 0 0,1 0 0,-2 0 0,2 0 0,-2 0 0,1 0 0,2 0 0,-2 0 0,1 0 0,-2 0 0,0 0 0,0 0 0,1 0 0,1 0 0,0 0 0,-1 0 0,2 0 0,-2 0 0,-1 0 0,4 0 0,-4 0 0,2 0 0,0 0 0,-1 0 0,-1 0 0,1 0 0,-2 0 0,0 0 0,1 0 0,0 0 0,1 0 0,-1 0 0,0 0 0,-1 0 0,1 0 0,0 0 0,-1 0 0,1 0 0,0 0 0,1 0 0,0 0 0,2 0 0,-3 0 0,1 0 0,-1 0 0,0 0 0,1 0 0,1 0 0,0 0 0,-1 0 0,1 0 0,-1 0 0,0 0 0,1 0 0,-2 0 0,2 0 0,-1 0 0,1 0 0,-2 0 0,1 0 0,-1 0 0,-1 0 0,1 0 0,-1 0 0,2 0 0,-1 0 0,-1 0 0,1 0 0,-2 0 0,2 0 0,-2 0 0,0 0 0,0 0 0,-1 0 0,0 0 0,0 0 0,-1 0 0,1 0 0,0 0 0,1 0 0,0 0 0,2 0 0,1-1 0,-1 0 0,2 0 0,-1-1 0,0 1 0,1 1 0,0-1 0,0 1 0,0 0 0,-1-1 0,0-1 0,1 1 0,-2 0 0,3 0 0,-2 1 0,1-1 0,-1 1 0,0-1 0,-1 0 0,0 1 0,-1 0 0,2 0 0,0 0 0,-1 0 0,2 0 0,-1 0 0,1 0 0,0 0 0,0 0 0,-2 0 0,2 0 0,-2-1 0,2 1 0,1-1 0,-3 0 0,2 1 0,-2 0 0,2 0 0,0 0 0,-2-1 0,2 0 0,-2 0 0,2 1 0,-1 0 0,2 0 0,-3 0 0,2 0 0,0 0 0,-1 0 0,2 0 0,-2 0 0,0-1 0,21 0 0,-13 1 0,17-2 0,-16 2 0,1 0 0,3 5 0,-4-4 0,3 4 0,-18-5 0,7 1 0,-10-1 0,11 0 0,1 0 0,-5 0 0,3 0 0,-3 0 0,4 0 0,-1 0 0,-2 0 0,1 0 0,1 0 0,0 0 0,-1 0 0,2 0 0,-3 0 0,2 0 0,-2 0 0,1 0 0,1 0 0,-1 0 0,2 0 0,-3 0 0,3 0 0,-2 0 0,-1 0 0,1 0 0,-1 0 0,2-1 0,1 0 0,-3 1 0,2-1 0,-1 1 0,1 0 0,-1 0 0,0 0 0,-2 0 0,3 0 0,-1 0 0,0 0 0,0 0 0,-1 0 0,1 0 0,-1 0 0,0 0 0,0 0 0,-1 0 0,1 0 0,0 0 0,1 0 0,0 0 0,-1 0 0,1 0 0,0 0 0,1 0 0,-1 0 0,1 0 0,-1 0 0,1 0 0,0 0 0,-1 0 0,1 0 0,0 0 0,0 0 0,0 0 0,-2 0 0,1 0 0,0 0 0,1 0 0,-2-1 0,2 0 0,-2-1 0,3 2 0,0-1 0,-3 0 0,3 1 0,-2-1 0,-1 0 0,3 0 0,-3 1 0,1-1 0,2 0 0,-3 0 0,2-1 0,0 0 0,-1-1 0,0 1 0,1-1 0,0 0 0,0 0 0,-1 0 0,0-1 0,0-1 0,-1 0 0,0-1 0,0 0 0,0 1 0,2 0 0,1 2 0,0 0 0,0 0 0,-2 0 0,1 0 0,0 1 0,3-3 0,11-1 0,0 1 0,10-2 0,-4 4 0,-2 1 0,0 1 0,1 0 0,0 0 0,-2 0 0,-2 1 0,-2 0 0,-2 0 0,1 0 0,-1 0 0,-1 0 0,0 0 0,2 0 0,-2 0 0,3 0 0,-4 0 0,1 0 0,2 0 0,-1 1 0,2 0 0,-2 0 0,1 0 0,-1-1 0,1 0 0,-1 0 0,1 0 0,1 0 0,0 0 0,0 0 0,0 0 0,1 0 0,-1 0 0,1 0 0,1 0 0,1 0 0,2 0 0,3 0 0,0 0 0,0 0 0,0 1 0,0 0 0,1 0 0,2-1 0,-2 0 0,-2 0 0,-3 0 0,-3 0 0,-3 0 0,0 0 0,3 0 0,6 0 0,7 0 0,5 0 0,1 0 0,1 0 0,0 0 0,-2 0 0,-2 0 0,-5 0 0,-6 0 0,-3 0 0,-4 0 0,-3 0 0,2 0 0,-1 0 0,4 0 0,2 0 0,4 0 0,5 0 0,4 0 0,5 0 0,2 1 0,0 1 0,-3 1 0,-6-1 0,-5 0 0,-3-1 0,1 1 0,3-1 0,7 1 0,2 0 0,-2 0 0,-4-1 0,-6 1 0,-5-2 0,-1 2 0,-1 0 0,0-2 0,0 2 0,0-1 0,0 0 0,1 0 0,0 1 0,1 0 0,2 0 0,2-1 0,1 1 0,-1 0 0,-1-1 0,-4 0 0,-3-1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20.1.2026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/>
              <a:t>group</a:t>
            </a:r>
            <a:r>
              <a:rPr lang="sk-SK" b="1" dirty="0"/>
              <a:t> 11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 of group 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Katrine Smed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Denmark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Magdalena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Korbyla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Poland</a:t>
            </a:r>
            <a:r>
              <a:rPr lang="sk-SK" dirty="0"/>
              <a:t> (T)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Anastasia</a:t>
            </a:r>
            <a:r>
              <a:rPr lang="sk-SK" dirty="0"/>
              <a:t> </a:t>
            </a:r>
            <a:r>
              <a:rPr lang="sk-SK" dirty="0" err="1"/>
              <a:t>Athanasiou</a:t>
            </a: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Greece</a:t>
            </a:r>
            <a:r>
              <a:rPr lang="sk-SK" dirty="0"/>
              <a:t> (M)</a:t>
            </a:r>
            <a:endParaRPr lang="da-D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da-D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985413" y="8814656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392954" y="1766008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95243" y="2050225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95243" y="3445292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800119" y="3757631"/>
            <a:ext cx="24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„</a:t>
            </a:r>
            <a:r>
              <a:rPr lang="sk-SK" sz="2800" dirty="0" err="1"/>
              <a:t>group</a:t>
            </a:r>
            <a:r>
              <a:rPr lang="sk-SK" sz="2800" dirty="0"/>
              <a:t> </a:t>
            </a:r>
            <a:r>
              <a:rPr lang="sk-SK" sz="2800" dirty="0" err="1"/>
              <a:t>picture</a:t>
            </a:r>
            <a:r>
              <a:rPr lang="sk-SK" sz="2800" dirty="0"/>
              <a:t>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BAADE-7E0E-06DB-7523-BEE875CB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1555866"/>
            <a:ext cx="1605425" cy="12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and Large Flag​ | Gallery Yopriceville - High-Quality Free Images and  Transparent PNG Clipart">
            <a:extLst>
              <a:ext uri="{FF2B5EF4-FFF2-40B4-BE49-F238E27FC236}">
                <a16:creationId xmlns:a16="http://schemas.microsoft.com/office/drawing/2014/main" id="{BFC058C6-E2F4-0426-45BD-0667F4B1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71" y="2985172"/>
            <a:ext cx="1739530" cy="11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g of Greece | Meaning, Colors &amp; History | Britannica">
            <a:extLst>
              <a:ext uri="{FF2B5EF4-FFF2-40B4-BE49-F238E27FC236}">
                <a16:creationId xmlns:a16="http://schemas.microsoft.com/office/drawing/2014/main" id="{467EC399-BC99-EAE8-B8A2-5B90AB72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26" y="4274744"/>
            <a:ext cx="1705074" cy="11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5">
            <a:extLst>
              <a:ext uri="{FF2B5EF4-FFF2-40B4-BE49-F238E27FC236}">
                <a16:creationId xmlns:a16="http://schemas.microsoft.com/office/drawing/2014/main" id="{68059A4C-69AC-FED6-5923-22CA772E4EC0}"/>
              </a:ext>
            </a:extLst>
          </p:cNvPr>
          <p:cNvSpPr txBox="1"/>
          <p:nvPr/>
        </p:nvSpPr>
        <p:spPr>
          <a:xfrm>
            <a:off x="7985413" y="10177414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Billede 4" descr="Et billede, der indeholder tøj, person, mur, smil&#10;&#10;AI-genereret indhold kan være ukorrekt.">
            <a:extLst>
              <a:ext uri="{FF2B5EF4-FFF2-40B4-BE49-F238E27FC236}">
                <a16:creationId xmlns:a16="http://schemas.microsoft.com/office/drawing/2014/main" id="{D11D233F-C096-D985-1002-D0062BEB7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57" y="1406494"/>
            <a:ext cx="3769685" cy="50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9" grpId="0"/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Introduction of our HIC experiment 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07720" y="1845945"/>
            <a:ext cx="11160760" cy="4351338"/>
          </a:xfrm>
        </p:spPr>
        <p:txBody>
          <a:bodyPr>
            <a:normAutofit lnSpcReduction="10000"/>
          </a:bodyPr>
          <a:lstStyle/>
          <a:p>
            <a:r>
              <a:rPr lang="sk-SK" dirty="0" err="1"/>
              <a:t>Goal</a:t>
            </a:r>
            <a:r>
              <a:rPr lang="sk-SK" dirty="0"/>
              <a:t>: </a:t>
            </a:r>
            <a:r>
              <a:rPr lang="sk-SK" dirty="0" err="1"/>
              <a:t>Purification</a:t>
            </a:r>
            <a:r>
              <a:rPr lang="sk-SK" dirty="0"/>
              <a:t> of GFP </a:t>
            </a:r>
            <a:r>
              <a:rPr lang="sk-SK" dirty="0" err="1"/>
              <a:t>out</a:t>
            </a:r>
            <a:r>
              <a:rPr lang="sk-SK" dirty="0"/>
              <a:t> of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i="1" dirty="0"/>
              <a:t>E. </a:t>
            </a:r>
            <a:r>
              <a:rPr lang="sk-SK" i="1" dirty="0" err="1"/>
              <a:t>coli</a:t>
            </a:r>
            <a:r>
              <a:rPr lang="sk-SK" i="1" dirty="0"/>
              <a:t> </a:t>
            </a:r>
            <a:r>
              <a:rPr lang="sk-SK" dirty="0" err="1"/>
              <a:t>lysate</a:t>
            </a:r>
            <a:r>
              <a:rPr lang="sk-SK" dirty="0"/>
              <a:t> by </a:t>
            </a:r>
            <a:r>
              <a:rPr lang="sk-SK" dirty="0" err="1"/>
              <a:t>Column</a:t>
            </a:r>
            <a:r>
              <a:rPr lang="sk-SK" dirty="0"/>
              <a:t> </a:t>
            </a:r>
            <a:r>
              <a:rPr lang="sk-SK" dirty="0" err="1"/>
              <a:t>Chromatography</a:t>
            </a:r>
            <a:endParaRPr lang="sk-SK" dirty="0"/>
          </a:p>
          <a:p>
            <a:endParaRPr lang="sk-SK" dirty="0"/>
          </a:p>
          <a:p>
            <a:r>
              <a:rPr lang="sk-SK" dirty="0"/>
              <a:t>GFP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visible</a:t>
            </a:r>
            <a:r>
              <a:rPr lang="sk-SK" dirty="0"/>
              <a:t> </a:t>
            </a:r>
            <a:r>
              <a:rPr lang="sk-SK" dirty="0" err="1"/>
              <a:t>under</a:t>
            </a:r>
            <a:r>
              <a:rPr lang="sk-SK" dirty="0"/>
              <a:t> UV-</a:t>
            </a:r>
            <a:r>
              <a:rPr lang="sk-SK" dirty="0" err="1"/>
              <a:t>light</a:t>
            </a: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Picture of </a:t>
            </a:r>
            <a:r>
              <a:rPr lang="sk-SK" dirty="0" err="1"/>
              <a:t>purified</a:t>
            </a:r>
            <a:r>
              <a:rPr lang="sk-SK" dirty="0"/>
              <a:t> GFP </a:t>
            </a:r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though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column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 err="1"/>
              <a:t>under</a:t>
            </a:r>
            <a:r>
              <a:rPr lang="sk-SK" dirty="0"/>
              <a:t> UV-</a:t>
            </a:r>
            <a:r>
              <a:rPr lang="sk-SK" dirty="0" err="1"/>
              <a:t>light</a:t>
            </a:r>
            <a:endParaRPr lang="da-D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dirty="0"/>
              <a:t>	  </a:t>
            </a:r>
          </a:p>
        </p:txBody>
      </p:sp>
      <p:pic>
        <p:nvPicPr>
          <p:cNvPr id="5" name="Billede 4" descr="Et billede, der indeholder Elektrisk blå, Koboltblå, Gennemsigtighed, blå/nedtrykt&#10;&#10;AI-genereret indhold kan være ukorrekt.">
            <a:extLst>
              <a:ext uri="{FF2B5EF4-FFF2-40B4-BE49-F238E27FC236}">
                <a16:creationId xmlns:a16="http://schemas.microsoft.com/office/drawing/2014/main" id="{83C43EA3-50D1-A0FD-A374-6D096D00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7018" y="2911844"/>
            <a:ext cx="3932224" cy="29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Results of our HIC experiment</a:t>
            </a:r>
          </a:p>
        </p:txBody>
      </p:sp>
      <p:pic>
        <p:nvPicPr>
          <p:cNvPr id="6" name="Billede 5" descr="Et billede, der indeholder person, indendørs, gadget, Mobiltelefon&#10;&#10;AI-genereret indhold kan være ukorrekt.">
            <a:extLst>
              <a:ext uri="{FF2B5EF4-FFF2-40B4-BE49-F238E27FC236}">
                <a16:creationId xmlns:a16="http://schemas.microsoft.com/office/drawing/2014/main" id="{058E28A0-683C-E10D-2DE6-A9F3839D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84" y="1475690"/>
            <a:ext cx="3875484" cy="51673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5C31495D-B9C0-D882-4111-3B13B5D975A0}"/>
                  </a:ext>
                </a:extLst>
              </p14:cNvPr>
              <p14:cNvContentPartPr/>
              <p14:nvPr/>
            </p14:nvContentPartPr>
            <p14:xfrm>
              <a:off x="4031916" y="3553979"/>
              <a:ext cx="577800" cy="41760"/>
            </p14:xfrm>
          </p:contentPart>
        </mc:Choice>
        <mc:Fallback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5C31495D-B9C0-D882-4111-3B13B5D97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5916" y="3517979"/>
                <a:ext cx="649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E9095263-0D63-7325-72CA-63AE7D355132}"/>
                  </a:ext>
                </a:extLst>
              </p14:cNvPr>
              <p14:cNvContentPartPr/>
              <p14:nvPr/>
            </p14:nvContentPartPr>
            <p14:xfrm>
              <a:off x="1110184" y="3244083"/>
              <a:ext cx="686160" cy="54000"/>
            </p14:xfrm>
          </p:contentPart>
        </mc:Choice>
        <mc:Fallback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E9095263-0D63-7325-72CA-63AE7D3551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4544" y="3208083"/>
                <a:ext cx="757800" cy="12564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Billede 14" descr="Et billede, der indeholder tekst, kvittering, håndskrift, Font/skrifttype&#10;&#10;AI-genereret indhold kan være ukorrekt.">
            <a:extLst>
              <a:ext uri="{FF2B5EF4-FFF2-40B4-BE49-F238E27FC236}">
                <a16:creationId xmlns:a16="http://schemas.microsoft.com/office/drawing/2014/main" id="{E34711BE-958A-69AC-5E22-841EF022F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2" y="1424230"/>
            <a:ext cx="3875484" cy="5270233"/>
          </a:xfrm>
          <a:prstGeom prst="rect">
            <a:avLst/>
          </a:prstGeom>
        </p:spPr>
      </p:pic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D863A596-862F-58F9-A418-7764E4701B2C}"/>
              </a:ext>
            </a:extLst>
          </p:cNvPr>
          <p:cNvCxnSpPr>
            <a:cxnSpLocks/>
          </p:cNvCxnSpPr>
          <p:nvPr/>
        </p:nvCxnSpPr>
        <p:spPr>
          <a:xfrm flipH="1" flipV="1">
            <a:off x="6562846" y="4190034"/>
            <a:ext cx="2928395" cy="93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9DF443BD-0B8F-E756-D2C8-E023E070D9D0}"/>
              </a:ext>
            </a:extLst>
          </p:cNvPr>
          <p:cNvSpPr txBox="1"/>
          <p:nvPr/>
        </p:nvSpPr>
        <p:spPr>
          <a:xfrm>
            <a:off x="9069974" y="5126034"/>
            <a:ext cx="273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GFP in the elution fractions</a:t>
            </a:r>
          </a:p>
        </p:txBody>
      </p:sp>
    </p:spTree>
    <p:extLst>
      <p:ext uri="{BB962C8B-B14F-4D97-AF65-F5344CB8AC3E}">
        <p14:creationId xmlns:p14="http://schemas.microsoft.com/office/powerpoint/2010/main" val="76150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85070-AF2F-4C54-CFD0-53A3D76C3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B33FF-FD93-1A1A-847B-EEBBEF6D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Introduction of our SDS-PAGE experiment  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9D7D18B3-4F14-16C1-01FE-044790D1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845945"/>
            <a:ext cx="11160760" cy="4351338"/>
          </a:xfrm>
        </p:spPr>
        <p:txBody>
          <a:bodyPr>
            <a:normAutofit/>
          </a:bodyPr>
          <a:lstStyle/>
          <a:p>
            <a:r>
              <a:rPr lang="sk-SK" dirty="0" err="1"/>
              <a:t>Goal</a:t>
            </a:r>
            <a:r>
              <a:rPr lang="sk-SK" dirty="0"/>
              <a:t>: </a:t>
            </a:r>
            <a:r>
              <a:rPr lang="sk-SK" dirty="0" err="1"/>
              <a:t>testing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purity</a:t>
            </a:r>
            <a:r>
              <a:rPr lang="sk-SK" dirty="0"/>
              <a:t> of GFP after </a:t>
            </a:r>
            <a:r>
              <a:rPr lang="sk-SK" dirty="0" err="1"/>
              <a:t>Purification</a:t>
            </a:r>
            <a:r>
              <a:rPr lang="sk-SK" dirty="0"/>
              <a:t> by </a:t>
            </a:r>
            <a:r>
              <a:rPr lang="sk-SK" dirty="0" err="1"/>
              <a:t>Column</a:t>
            </a:r>
            <a:r>
              <a:rPr lang="sk-SK" dirty="0"/>
              <a:t> </a:t>
            </a:r>
            <a:r>
              <a:rPr lang="sk-SK" dirty="0" err="1"/>
              <a:t>Chromatography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Conditions</a:t>
            </a:r>
            <a:r>
              <a:rPr lang="sk-SK" dirty="0"/>
              <a:t>: 200 V </a:t>
            </a:r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dirty="0"/>
              <a:t>	  </a:t>
            </a:r>
          </a:p>
        </p:txBody>
      </p:sp>
      <p:pic>
        <p:nvPicPr>
          <p:cNvPr id="10" name="Billede 9" descr="Et billede, der indeholder tekst, indendørs, mikrobølgeovn&#10;&#10;AI-genereret indhold kan være ukorrekt.">
            <a:extLst>
              <a:ext uri="{FF2B5EF4-FFF2-40B4-BE49-F238E27FC236}">
                <a16:creationId xmlns:a16="http://schemas.microsoft.com/office/drawing/2014/main" id="{F605BE31-882A-F262-0C8D-02B8ACC88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88" y="2402957"/>
            <a:ext cx="3876611" cy="40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F4F55-B6DF-EB09-EE99-E4B9E1BAF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4AD77-247E-13E4-F432-F0E3A25E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Results of our SDS-PAGE experiment  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6529CCEB-68C8-46F9-8EB1-D81C006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845945"/>
            <a:ext cx="111607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	</a:t>
            </a:r>
            <a:r>
              <a:rPr lang="sk-SK" dirty="0"/>
              <a:t>	  </a:t>
            </a:r>
          </a:p>
        </p:txBody>
      </p:sp>
      <p:pic>
        <p:nvPicPr>
          <p:cNvPr id="11" name="Billede 10" descr="Et billede, der indeholder Elektrisk blå, viol, lilla/violet, Majorelle-blå&#10;&#10;AI-genereret indhold kan være ukorrekt.">
            <a:extLst>
              <a:ext uri="{FF2B5EF4-FFF2-40B4-BE49-F238E27FC236}">
                <a16:creationId xmlns:a16="http://schemas.microsoft.com/office/drawing/2014/main" id="{B2633295-5C52-FED3-B6AC-4636E393B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55934" r="36941" b="7374"/>
          <a:stretch>
            <a:fillRect/>
          </a:stretch>
        </p:blipFill>
        <p:spPr>
          <a:xfrm rot="5400000">
            <a:off x="4240954" y="2821743"/>
            <a:ext cx="4085607" cy="3469733"/>
          </a:xfrm>
          <a:prstGeom prst="rect">
            <a:avLst/>
          </a:prstGeom>
        </p:spPr>
      </p:pic>
      <p:pic>
        <p:nvPicPr>
          <p:cNvPr id="13" name="Billede 12" descr="Et billede, der indeholder kunst, Børnekunst, maleri, whiteboard&#10;&#10;AI-genereret indhold kan være ukorrekt.">
            <a:extLst>
              <a:ext uri="{FF2B5EF4-FFF2-40B4-BE49-F238E27FC236}">
                <a16:creationId xmlns:a16="http://schemas.microsoft.com/office/drawing/2014/main" id="{E771A7D2-48CB-24C0-4C99-A9D311A5C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"/>
          <a:stretch>
            <a:fillRect/>
          </a:stretch>
        </p:blipFill>
        <p:spPr>
          <a:xfrm>
            <a:off x="477233" y="1303049"/>
            <a:ext cx="3469734" cy="5374492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16FCF10A-4722-900B-78F8-07895C96C9FD}"/>
              </a:ext>
            </a:extLst>
          </p:cNvPr>
          <p:cNvSpPr txBox="1"/>
          <p:nvPr/>
        </p:nvSpPr>
        <p:spPr>
          <a:xfrm>
            <a:off x="4548893" y="6278312"/>
            <a:ext cx="3851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        C</a:t>
            </a:r>
            <a:r>
              <a:rPr lang="da-DK" baseline="-25000" dirty="0"/>
              <a:t>1    </a:t>
            </a:r>
            <a:r>
              <a:rPr lang="da-DK" dirty="0"/>
              <a:t>    C</a:t>
            </a:r>
            <a:r>
              <a:rPr lang="da-DK" baseline="-25000" dirty="0"/>
              <a:t>2</a:t>
            </a:r>
            <a:r>
              <a:rPr lang="da-DK" dirty="0"/>
              <a:t>      C</a:t>
            </a:r>
            <a:r>
              <a:rPr lang="da-DK" baseline="-25000" dirty="0"/>
              <a:t>3</a:t>
            </a:r>
            <a:r>
              <a:rPr lang="da-DK" dirty="0"/>
              <a:t>      C</a:t>
            </a:r>
            <a:r>
              <a:rPr lang="da-DK" baseline="-25000" dirty="0"/>
              <a:t>4</a:t>
            </a:r>
            <a:r>
              <a:rPr lang="da-DK" dirty="0"/>
              <a:t>     BB   M DTT 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C083922-33AF-7C36-94EF-3284026A573D}"/>
              </a:ext>
            </a:extLst>
          </p:cNvPr>
          <p:cNvSpPr txBox="1"/>
          <p:nvPr/>
        </p:nvSpPr>
        <p:spPr>
          <a:xfrm>
            <a:off x="477234" y="6308209"/>
            <a:ext cx="3851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              C</a:t>
            </a:r>
            <a:r>
              <a:rPr lang="da-DK" baseline="-25000" dirty="0"/>
              <a:t>1   </a:t>
            </a:r>
            <a:r>
              <a:rPr lang="da-DK" dirty="0"/>
              <a:t>   C</a:t>
            </a:r>
            <a:r>
              <a:rPr lang="da-DK" baseline="-25000" dirty="0"/>
              <a:t>2</a:t>
            </a:r>
            <a:r>
              <a:rPr lang="da-DK" dirty="0"/>
              <a:t>    C</a:t>
            </a:r>
            <a:r>
              <a:rPr lang="da-DK" baseline="-25000" dirty="0"/>
              <a:t>3</a:t>
            </a:r>
            <a:r>
              <a:rPr lang="da-DK" dirty="0"/>
              <a:t>     C</a:t>
            </a:r>
            <a:r>
              <a:rPr lang="da-DK" baseline="-25000" dirty="0"/>
              <a:t>4</a:t>
            </a:r>
            <a:r>
              <a:rPr lang="da-DK" dirty="0"/>
              <a:t>   BB   M  DTT  </a:t>
            </a: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99F71528-C746-25E9-D04C-2B9107E28256}"/>
              </a:ext>
            </a:extLst>
          </p:cNvPr>
          <p:cNvCxnSpPr>
            <a:cxnSpLocks/>
          </p:cNvCxnSpPr>
          <p:nvPr/>
        </p:nvCxnSpPr>
        <p:spPr>
          <a:xfrm flipH="1">
            <a:off x="4277454" y="2279005"/>
            <a:ext cx="12928" cy="362408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B5AFB543-59F5-6B03-D2AC-2DF2B7773BEB}"/>
              </a:ext>
            </a:extLst>
          </p:cNvPr>
          <p:cNvSpPr txBox="1"/>
          <p:nvPr/>
        </p:nvSpPr>
        <p:spPr>
          <a:xfrm>
            <a:off x="4162783" y="183204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-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21E9C80F-58CE-8D15-49AD-A1F3705D870A}"/>
              </a:ext>
            </a:extLst>
          </p:cNvPr>
          <p:cNvSpPr txBox="1"/>
          <p:nvPr/>
        </p:nvSpPr>
        <p:spPr>
          <a:xfrm>
            <a:off x="4119555" y="59832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2547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4441D-17C3-3034-0289-3664CB86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Estimation of Molar Mass of GFP</a:t>
            </a:r>
          </a:p>
        </p:txBody>
      </p:sp>
      <p:pic>
        <p:nvPicPr>
          <p:cNvPr id="4" name="Pladsholder til indhold 3" descr="Et billede, der indeholder tekst, skærmbillede, linje/række, Font/skrifttype&#10;&#10;AI-genereret indhold kan være ukorrekt.">
            <a:extLst>
              <a:ext uri="{FF2B5EF4-FFF2-40B4-BE49-F238E27FC236}">
                <a16:creationId xmlns:a16="http://schemas.microsoft.com/office/drawing/2014/main" id="{183A551B-C5B3-9050-7F28-FEDAD65F3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0" y="1504961"/>
            <a:ext cx="7227222" cy="4351338"/>
          </a:xfrm>
          <a:prstGeom prst="rect">
            <a:avLst/>
          </a:prstGeom>
        </p:spPr>
      </p:pic>
      <p:pic>
        <p:nvPicPr>
          <p:cNvPr id="8" name="Billede 7" descr="Et billede, der indeholder tekst, skærmbillede, Font/skrifttype, algebra&#10;&#10;AI-genereret indhold kan være ukorrekt.">
            <a:extLst>
              <a:ext uri="{FF2B5EF4-FFF2-40B4-BE49-F238E27FC236}">
                <a16:creationId xmlns:a16="http://schemas.microsoft.com/office/drawing/2014/main" id="{9C84411D-AB52-099B-DC76-549B01A89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3" r="40219"/>
          <a:stretch>
            <a:fillRect/>
          </a:stretch>
        </p:blipFill>
        <p:spPr>
          <a:xfrm>
            <a:off x="7492357" y="1920446"/>
            <a:ext cx="3989730" cy="3822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8425DE6-D013-E862-087B-39E864A5DC69}"/>
              </a:ext>
            </a:extLst>
          </p:cNvPr>
          <p:cNvSpPr txBox="1"/>
          <p:nvPr/>
        </p:nvSpPr>
        <p:spPr>
          <a:xfrm>
            <a:off x="8287474" y="244225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= 21.20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8BDA7E5-63C2-609B-0586-438F1ABB440F}"/>
              </a:ext>
            </a:extLst>
          </p:cNvPr>
          <p:cNvSpPr txBox="1"/>
          <p:nvPr/>
        </p:nvSpPr>
        <p:spPr>
          <a:xfrm>
            <a:off x="8287473" y="390803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= 27.56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6E9FB40-8AA0-BB7A-E0A9-9AD20A3C5892}"/>
              </a:ext>
            </a:extLst>
          </p:cNvPr>
          <p:cNvSpPr txBox="1"/>
          <p:nvPr/>
        </p:nvSpPr>
        <p:spPr>
          <a:xfrm>
            <a:off x="8287473" y="518914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= 38.24</a:t>
            </a:r>
          </a:p>
        </p:txBody>
      </p:sp>
    </p:spTree>
    <p:extLst>
      <p:ext uri="{BB962C8B-B14F-4D97-AF65-F5344CB8AC3E}">
        <p14:creationId xmlns:p14="http://schemas.microsoft.com/office/powerpoint/2010/main" val="99074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Conclusion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err="1"/>
              <a:t>The</a:t>
            </a:r>
            <a:r>
              <a:rPr lang="sk-SK" dirty="0"/>
              <a:t> GFP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stable</a:t>
            </a:r>
            <a:r>
              <a:rPr lang="sk-SK" dirty="0"/>
              <a:t> after </a:t>
            </a:r>
            <a:r>
              <a:rPr lang="sk-SK" dirty="0" err="1"/>
              <a:t>treatment</a:t>
            </a:r>
            <a:r>
              <a:rPr lang="sk-SK" dirty="0"/>
              <a:t> of 200 V </a:t>
            </a:r>
          </a:p>
          <a:p>
            <a:endParaRPr lang="sk-SK" dirty="0"/>
          </a:p>
          <a:p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didn‘t</a:t>
            </a:r>
            <a:r>
              <a:rPr lang="sk-SK" dirty="0"/>
              <a:t> </a:t>
            </a:r>
            <a:r>
              <a:rPr lang="en-US" noProof="1"/>
              <a:t>succesfully</a:t>
            </a:r>
            <a:r>
              <a:rPr lang="sk-SK" dirty="0"/>
              <a:t> </a:t>
            </a:r>
            <a:r>
              <a:rPr lang="sk-SK" dirty="0" err="1"/>
              <a:t>purified</a:t>
            </a:r>
            <a:r>
              <a:rPr lang="sk-SK" dirty="0"/>
              <a:t> GFP </a:t>
            </a:r>
            <a:r>
              <a:rPr lang="sk-SK" dirty="0" err="1"/>
              <a:t>completely</a:t>
            </a:r>
            <a:r>
              <a:rPr lang="sk-SK" dirty="0"/>
              <a:t> by </a:t>
            </a:r>
            <a:r>
              <a:rPr lang="sk-SK" dirty="0" err="1"/>
              <a:t>Column</a:t>
            </a:r>
            <a:r>
              <a:rPr lang="sk-SK" dirty="0"/>
              <a:t> </a:t>
            </a:r>
            <a:r>
              <a:rPr lang="sk-SK" dirty="0" err="1"/>
              <a:t>Chromatography</a:t>
            </a:r>
            <a:r>
              <a:rPr lang="sk-SK" dirty="0"/>
              <a:t> in our </a:t>
            </a:r>
            <a:r>
              <a:rPr lang="sk-SK" dirty="0" err="1"/>
              <a:t>gel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can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kontamination</a:t>
            </a:r>
            <a:r>
              <a:rPr lang="sk-SK" dirty="0"/>
              <a:t> in C</a:t>
            </a:r>
            <a:r>
              <a:rPr lang="sk-SK" baseline="-25000" dirty="0"/>
              <a:t>4</a:t>
            </a:r>
          </a:p>
          <a:p>
            <a:endParaRPr lang="sk-SK" dirty="0"/>
          </a:p>
          <a:p>
            <a:r>
              <a:rPr lang="sk-SK" dirty="0" err="1"/>
              <a:t>Column</a:t>
            </a:r>
            <a:r>
              <a:rPr lang="sk-SK" dirty="0"/>
              <a:t> </a:t>
            </a:r>
            <a:r>
              <a:rPr lang="sk-SK" dirty="0" err="1"/>
              <a:t>chromatography</a:t>
            </a:r>
            <a:r>
              <a:rPr lang="sk-SK" dirty="0"/>
              <a:t> </a:t>
            </a:r>
            <a:r>
              <a:rPr lang="sk-SK" dirty="0" err="1"/>
              <a:t>does</a:t>
            </a:r>
            <a:r>
              <a:rPr lang="sk-SK" dirty="0"/>
              <a:t> </a:t>
            </a:r>
            <a:r>
              <a:rPr lang="sk-SK" dirty="0" err="1"/>
              <a:t>work</a:t>
            </a:r>
            <a:r>
              <a:rPr lang="sk-SK" dirty="0"/>
              <a:t> 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/>
              <a:t>well</a:t>
            </a:r>
            <a:r>
              <a:rPr lang="sk-SK" dirty="0"/>
              <a:t>, </a:t>
            </a:r>
            <a:r>
              <a:rPr lang="sk-SK" dirty="0" err="1"/>
              <a:t>for</a:t>
            </a:r>
            <a:r>
              <a:rPr lang="sk-SK" dirty="0"/>
              <a:t> a </a:t>
            </a:r>
            <a:r>
              <a:rPr lang="sk-SK" dirty="0" err="1"/>
              <a:t>complete</a:t>
            </a:r>
            <a:r>
              <a:rPr lang="sk-SK" dirty="0"/>
              <a:t> </a:t>
            </a:r>
            <a:r>
              <a:rPr lang="sk-SK" dirty="0" err="1"/>
              <a:t>purification</a:t>
            </a:r>
            <a:r>
              <a:rPr lang="sk-SK" dirty="0"/>
              <a:t> of GFP more washing </a:t>
            </a:r>
            <a:r>
              <a:rPr lang="sk-SK" dirty="0" err="1"/>
              <a:t>buffers</a:t>
            </a:r>
            <a:r>
              <a:rPr lang="sk-SK" dirty="0"/>
              <a:t> would be </a:t>
            </a:r>
            <a:r>
              <a:rPr lang="sk-SK" dirty="0" err="1"/>
              <a:t>necessary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mass</a:t>
            </a:r>
            <a:r>
              <a:rPr lang="sk-SK" dirty="0"/>
              <a:t> of GFP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i="1" dirty="0"/>
              <a:t>21,20 </a:t>
            </a:r>
            <a:r>
              <a:rPr lang="sk-SK" i="1" dirty="0" err="1"/>
              <a:t>kDa</a:t>
            </a:r>
            <a:endParaRPr lang="sk-SK" i="1" dirty="0"/>
          </a:p>
          <a:p>
            <a:endParaRPr lang="sk-SK" i="1" dirty="0"/>
          </a:p>
          <a:p>
            <a:r>
              <a:rPr lang="sk-SK" dirty="0" err="1"/>
              <a:t>Complication</a:t>
            </a:r>
            <a:r>
              <a:rPr lang="sk-SK" dirty="0"/>
              <a:t>: Didn‘t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enough</a:t>
            </a:r>
            <a:r>
              <a:rPr lang="sk-SK" dirty="0"/>
              <a:t> RED DTT so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borrowed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another</a:t>
            </a:r>
            <a:r>
              <a:rPr lang="sk-SK" dirty="0"/>
              <a:t> </a:t>
            </a:r>
            <a:r>
              <a:rPr lang="sk-SK" dirty="0" err="1"/>
              <a:t>group</a:t>
            </a:r>
            <a:endParaRPr lang="sk-SK" dirty="0"/>
          </a:p>
          <a:p>
            <a:endParaRPr lang="sk-SK" i="1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881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/>
              <a:t>The</a:t>
            </a:r>
            <a:r>
              <a:rPr lang="sk-SK" sz="5400" b="1" dirty="0"/>
              <a:t> End!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220</Words>
  <Application>Microsoft Macintosh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Summary of results from group 11</vt:lpstr>
      <vt:lpstr>Presentation of group members</vt:lpstr>
      <vt:lpstr>Introduction of our HIC experiment  </vt:lpstr>
      <vt:lpstr>Results of our HIC experiment</vt:lpstr>
      <vt:lpstr>Introduction of our SDS-PAGE experiment  </vt:lpstr>
      <vt:lpstr>Results of our SDS-PAGE experiment  </vt:lpstr>
      <vt:lpstr>Estimation of Molar Mass of GFP</vt:lpstr>
      <vt:lpstr>Conclusion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Katrine Frøkjær Smed</cp:lastModifiedBy>
  <cp:revision>49</cp:revision>
  <dcterms:created xsi:type="dcterms:W3CDTF">2024-01-19T12:02:57Z</dcterms:created>
  <dcterms:modified xsi:type="dcterms:W3CDTF">2026-01-21T10:31:07Z</dcterms:modified>
</cp:coreProperties>
</file>