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61" r:id="rId6"/>
    <p:sldId id="259" r:id="rId7"/>
    <p:sldId id="264" r:id="rId8"/>
    <p:sldId id="262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A719D-BEF3-47B1-81EE-5993788F6E70}" v="12" dt="2026-01-21T10:09:20.03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&#269;ite&#318;\Downloads\ProteinMW-MEASURE_5.11.2025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30560582876437E-2"/>
          <c:y val="6.2448101177839839E-2"/>
          <c:w val="0.86533211462026571"/>
          <c:h val="0.8034022704972156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  <c:dispRSqr val="0"/>
            <c:dispEq val="0"/>
          </c:trendline>
          <c:xVal>
            <c:numRef>
              <c:f>Screen!$B$6:$B$15</c:f>
              <c:numCache>
                <c:formatCode>0.0</c:formatCode>
                <c:ptCount val="10"/>
                <c:pt idx="0">
                  <c:v>2.8</c:v>
                </c:pt>
                <c:pt idx="1">
                  <c:v>2.7</c:v>
                </c:pt>
                <c:pt idx="2">
                  <c:v>2.2999999999999998</c:v>
                </c:pt>
                <c:pt idx="3">
                  <c:v>2.1</c:v>
                </c:pt>
                <c:pt idx="4">
                  <c:v>1.7</c:v>
                </c:pt>
                <c:pt idx="5">
                  <c:v>1.3</c:v>
                </c:pt>
                <c:pt idx="6">
                  <c:v>1.1000000000000001</c:v>
                </c:pt>
                <c:pt idx="7">
                  <c:v>0.6</c:v>
                </c:pt>
                <c:pt idx="8">
                  <c:v>0.15</c:v>
                </c:pt>
                <c:pt idx="9">
                  <c:v>0</c:v>
                </c:pt>
              </c:numCache>
            </c:numRef>
          </c:xVal>
          <c:yVal>
            <c:numRef>
              <c:f>Screen!$C$6:$C$15</c:f>
              <c:numCache>
                <c:formatCode>General</c:formatCode>
                <c:ptCount val="10"/>
                <c:pt idx="0">
                  <c:v>180</c:v>
                </c:pt>
                <c:pt idx="1">
                  <c:v>130</c:v>
                </c:pt>
                <c:pt idx="2">
                  <c:v>100</c:v>
                </c:pt>
                <c:pt idx="3">
                  <c:v>70</c:v>
                </c:pt>
                <c:pt idx="4">
                  <c:v>55</c:v>
                </c:pt>
                <c:pt idx="5">
                  <c:v>40</c:v>
                </c:pt>
                <c:pt idx="6">
                  <c:v>35</c:v>
                </c:pt>
                <c:pt idx="7">
                  <c:v>25</c:v>
                </c:pt>
                <c:pt idx="8">
                  <c:v>15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74-4A0E-B191-657C5FE61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952512"/>
        <c:axId val="1"/>
      </c:scatterChart>
      <c:valAx>
        <c:axId val="20595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k-SK"/>
                  <a:t>migration rate in cm</a:t>
                </a:r>
              </a:p>
            </c:rich>
          </c:tx>
          <c:layout>
            <c:manualLayout>
              <c:xMode val="edge"/>
              <c:yMode val="edge"/>
              <c:x val="0.45149990397541773"/>
              <c:y val="0.927561867266591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k-SK"/>
          </a:p>
        </c:txPr>
        <c:crossAx val="1"/>
        <c:crossesAt val="1"/>
        <c:crossBetween val="midCat"/>
      </c:valAx>
      <c:valAx>
        <c:axId val="1"/>
        <c:scaling>
          <c:logBase val="10"/>
          <c:orientation val="minMax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k-SK"/>
                  <a:t>molar Mass in kD </a:t>
                </a:r>
              </a:p>
            </c:rich>
          </c:tx>
          <c:layout>
            <c:manualLayout>
              <c:xMode val="edge"/>
              <c:yMode val="edge"/>
              <c:x val="6.1728442481275202E-2"/>
              <c:y val="0.346289651293588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k-SK"/>
          </a:p>
        </c:txPr>
        <c:crossAx val="205952512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Zástupný tex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Zástupný tex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3" name="Zástupný objekt pre obrázok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 of results from group 10</a:t>
            </a:r>
          </a:p>
        </p:txBody>
      </p:sp>
      <p:sp>
        <p:nvSpPr>
          <p:cNvPr id="95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Group number + presentation of group 	      members</a:t>
            </a:r>
          </a:p>
        </p:txBody>
      </p:sp>
      <p:sp>
        <p:nvSpPr>
          <p:cNvPr id="98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728581" y="1971781"/>
            <a:ext cx="10515601" cy="4910456"/>
          </a:xfrm>
          <a:prstGeom prst="rect">
            <a:avLst/>
          </a:prstGeom>
        </p:spPr>
        <p:txBody>
          <a:bodyPr/>
          <a:lstStyle/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r>
              <a:t>Pranciškus Petrauskas</a:t>
            </a:r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r>
              <a:t>Lithuania</a:t>
            </a:r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endParaRPr/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endParaRPr/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endParaRPr/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r>
              <a:t>Benedikt Schillmöller</a:t>
            </a:r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r>
              <a:t>Germany</a:t>
            </a:r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endParaRPr/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endParaRPr/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r>
              <a:t>Oliver Schneider </a:t>
            </a:r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r>
              <a:t>Slovakia</a:t>
            </a:r>
          </a:p>
          <a:p>
            <a:pPr marL="0" indent="0" defTabSz="667512">
              <a:lnSpc>
                <a:spcPct val="81000"/>
              </a:lnSpc>
              <a:spcBef>
                <a:spcPts val="700"/>
              </a:spcBef>
              <a:buSzTx/>
              <a:buNone/>
              <a:defRPr sz="2044"/>
            </a:pPr>
            <a:endParaRPr/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endParaRPr/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endParaRPr/>
          </a:p>
          <a:p>
            <a:pPr marL="0" indent="0" defTabSz="667512">
              <a:spcBef>
                <a:spcPts val="0"/>
              </a:spcBef>
              <a:buSzTx/>
              <a:buNone/>
              <a:defRPr sz="2044"/>
            </a:pPr>
            <a:endParaRPr/>
          </a:p>
        </p:txBody>
      </p:sp>
      <p:sp>
        <p:nvSpPr>
          <p:cNvPr id="99" name="BlokTextu 5"/>
          <p:cNvSpPr/>
          <p:nvPr/>
        </p:nvSpPr>
        <p:spPr>
          <a:xfrm>
            <a:off x="7985413" y="8814655"/>
            <a:ext cx="165291" cy="153004"/>
          </a:xfrm>
          <a:prstGeom prst="rect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00" name="Obdĺžnik 6"/>
          <p:cNvSpPr/>
          <p:nvPr/>
        </p:nvSpPr>
        <p:spPr>
          <a:xfrm>
            <a:off x="7392954" y="1766008"/>
            <a:ext cx="3264494" cy="4666734"/>
          </a:xfrm>
          <a:prstGeom prst="rect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01" name="BlokTextu 7"/>
          <p:cNvSpPr txBox="1"/>
          <p:nvPr/>
        </p:nvSpPr>
        <p:spPr>
          <a:xfrm>
            <a:off x="4940963" y="2050225"/>
            <a:ext cx="68660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„flag“</a:t>
            </a:r>
          </a:p>
        </p:txBody>
      </p:sp>
      <p:sp>
        <p:nvSpPr>
          <p:cNvPr id="102" name="BlokTextu 8"/>
          <p:cNvSpPr txBox="1"/>
          <p:nvPr/>
        </p:nvSpPr>
        <p:spPr>
          <a:xfrm>
            <a:off x="4940963" y="3445292"/>
            <a:ext cx="68660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„flag“</a:t>
            </a:r>
          </a:p>
        </p:txBody>
      </p:sp>
      <p:sp>
        <p:nvSpPr>
          <p:cNvPr id="103" name="BlokTextu 10"/>
          <p:cNvSpPr txBox="1"/>
          <p:nvPr/>
        </p:nvSpPr>
        <p:spPr>
          <a:xfrm>
            <a:off x="7845838" y="3757631"/>
            <a:ext cx="2358724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„group picture“</a:t>
            </a:r>
          </a:p>
        </p:txBody>
      </p:sp>
      <p:sp>
        <p:nvSpPr>
          <p:cNvPr id="104" name="BlokTextu 5"/>
          <p:cNvSpPr/>
          <p:nvPr/>
        </p:nvSpPr>
        <p:spPr>
          <a:xfrm>
            <a:off x="7985413" y="10177413"/>
            <a:ext cx="165291" cy="153004"/>
          </a:xfrm>
          <a:prstGeom prst="rect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105" name="IMG_0143.png" descr="IMG_01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18" y="1649741"/>
            <a:ext cx="1697687" cy="1134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G_0141.png" descr="IMG_01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34" y="3079439"/>
            <a:ext cx="1774655" cy="1064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0142.png" descr="IMG_01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07" y="4188034"/>
            <a:ext cx="1774309" cy="1180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ok 2" descr="Obrázok, na ktorom je vnútri, stena, osoba, ošatenie&#10;&#10;Obsah vygenerovaný pomocou AI môže byť nesprávny.">
            <a:extLst>
              <a:ext uri="{FF2B5EF4-FFF2-40B4-BE49-F238E27FC236}">
                <a16:creationId xmlns:a16="http://schemas.microsoft.com/office/drawing/2014/main" id="{B3683768-C6A0-345A-3145-3310A9AA5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-1"/>
          <a:stretch>
            <a:fillRect/>
          </a:stretch>
        </p:blipFill>
        <p:spPr>
          <a:xfrm rot="5400000">
            <a:off x="6248135" y="1679620"/>
            <a:ext cx="5554131" cy="41975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98">
                                            <p:txEl>
                                              <p:charRg st="9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 animBg="1" advAuto="0"/>
      <p:bldP spid="99" grpId="0" animBg="1" advAuto="0"/>
      <p:bldP spid="100" grpId="0" animBg="1" advAuto="0"/>
      <p:bldP spid="101" grpId="0" animBg="1" advAuto="0"/>
      <p:bldP spid="102" grpId="0" animBg="1" advAuto="0"/>
      <p:bldP spid="103" grpId="0" animBg="1" advAuto="0"/>
      <p:bldP spid="10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8000" baseline="-25000" dirty="0"/>
              <a:t>HIC </a:t>
            </a:r>
            <a:r>
              <a:rPr lang="sk-SK" sz="8000" baseline="-25000" dirty="0" err="1"/>
              <a:t>Introduction</a:t>
            </a:r>
            <a:endParaRPr sz="8000" baseline="-25000" dirty="0"/>
          </a:p>
        </p:txBody>
      </p:sp>
      <p:pic>
        <p:nvPicPr>
          <p:cNvPr id="5" name="Obrázok 4" descr="Obrázok, na ktorom je ošatenie, osoba, učiaci sa, práca&#10;&#10;Obsah vygenerovaný pomocou AI môže byť nesprávny.">
            <a:extLst>
              <a:ext uri="{FF2B5EF4-FFF2-40B4-BE49-F238E27FC236}">
                <a16:creationId xmlns:a16="http://schemas.microsoft.com/office/drawing/2014/main" id="{65963672-800D-F4A9-D45C-1B09437F5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68" y="1027906"/>
            <a:ext cx="3809732" cy="5059311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BFD0779-0F28-1235-C87E-E0617641993E}"/>
              </a:ext>
            </a:extLst>
          </p:cNvPr>
          <p:cNvSpPr txBox="1"/>
          <p:nvPr/>
        </p:nvSpPr>
        <p:spPr>
          <a:xfrm>
            <a:off x="838200" y="2286000"/>
            <a:ext cx="6299200" cy="4308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Objective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Isolate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GFP and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seperate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proteins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based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on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differences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on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their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hydrophobic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properties</a:t>
            </a:r>
            <a:endParaRPr kumimoji="0" lang="sk-S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k-SK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k-SK" sz="2000" dirty="0" err="1"/>
              <a:t>P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rocess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high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salt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conditions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enhance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hydrophobic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interactions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between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proteins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and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column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material</a:t>
            </a:r>
            <a:endParaRPr kumimoji="0" lang="sk-S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k-SK" sz="20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sz="2000" dirty="0" err="1"/>
              <a:t>Hydrophobic</a:t>
            </a:r>
            <a:r>
              <a:rPr lang="sk-SK" sz="2000" dirty="0"/>
              <a:t> </a:t>
            </a:r>
            <a:r>
              <a:rPr lang="sk-SK" sz="2000" dirty="0" err="1"/>
              <a:t>p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roteins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bind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to a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stationary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phase</a:t>
            </a:r>
            <a:endParaRPr kumimoji="0" lang="sk-S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k-SK" sz="20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Though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sk-SK" sz="2000" dirty="0" err="1"/>
              <a:t>l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owering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salt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concentration</a:t>
            </a:r>
            <a:r>
              <a:rPr kumimoji="0" lang="sk-SK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less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hydrophobic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proteins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are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wash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out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k-SK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71F64-8737-5950-D5BC-1F463386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55" y="283104"/>
            <a:ext cx="10515600" cy="1325563"/>
          </a:xfrm>
        </p:spPr>
        <p:txBody>
          <a:bodyPr/>
          <a:lstStyle/>
          <a:p>
            <a:r>
              <a:rPr lang="sk-SK" dirty="0"/>
              <a:t>HIC </a:t>
            </a:r>
            <a:r>
              <a:rPr lang="sk-SK" dirty="0" err="1"/>
              <a:t>Observation</a:t>
            </a:r>
            <a:r>
              <a:rPr lang="sk-SK" dirty="0"/>
              <a:t> and </a:t>
            </a:r>
            <a:r>
              <a:rPr lang="sk-SK" dirty="0" err="1"/>
              <a:t>Results</a:t>
            </a:r>
            <a:endParaRPr lang="sk-SK" dirty="0"/>
          </a:p>
        </p:txBody>
      </p:sp>
      <p:pic>
        <p:nvPicPr>
          <p:cNvPr id="7" name="Obrázok 6" descr="Obrázok, na ktorom je gadget, osoba, mobilný telefón, prenosné komunikačné zariadenie&#10;&#10;Obsah vygenerovaný pomocou AI môže byť nesprávny.">
            <a:extLst>
              <a:ext uri="{FF2B5EF4-FFF2-40B4-BE49-F238E27FC236}">
                <a16:creationId xmlns:a16="http://schemas.microsoft.com/office/drawing/2014/main" id="{764B4E2A-A7D0-D0D6-EC8B-DA30C1C62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08" y="1608667"/>
            <a:ext cx="4306848" cy="4571641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ADB3D5AB-1CF6-347A-D2A9-F96F1C908094}"/>
              </a:ext>
            </a:extLst>
          </p:cNvPr>
          <p:cNvSpPr txBox="1"/>
          <p:nvPr/>
        </p:nvSpPr>
        <p:spPr>
          <a:xfrm>
            <a:off x="494944" y="1075267"/>
            <a:ext cx="6231466" cy="5539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k-SK" dirty="0"/>
              <a:t>	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k-SK" dirty="0"/>
              <a:t>     </a:t>
            </a:r>
            <a:r>
              <a:rPr lang="sk-SK" sz="2000" dirty="0" err="1"/>
              <a:t>Equilibration</a:t>
            </a:r>
            <a:r>
              <a:rPr lang="sk-SK" dirty="0"/>
              <a:t>: </a:t>
            </a:r>
            <a:r>
              <a:rPr lang="sk-SK" dirty="0" err="1"/>
              <a:t>use</a:t>
            </a:r>
            <a:r>
              <a:rPr lang="sk-SK" dirty="0"/>
              <a:t> </a:t>
            </a:r>
            <a:r>
              <a:rPr lang="sk-SK" dirty="0" err="1"/>
              <a:t>equilibration</a:t>
            </a:r>
            <a:r>
              <a:rPr lang="sk-SK" dirty="0"/>
              <a:t> buffer, </a:t>
            </a:r>
            <a:r>
              <a:rPr lang="sk-SK" dirty="0" err="1"/>
              <a:t>contains</a:t>
            </a:r>
            <a:r>
              <a:rPr lang="sk-SK" dirty="0"/>
              <a:t> </a:t>
            </a:r>
            <a:r>
              <a:rPr lang="sk-SK" dirty="0" err="1"/>
              <a:t>salt</a:t>
            </a:r>
            <a:r>
              <a:rPr lang="sk-SK" dirty="0"/>
              <a:t> </a:t>
            </a:r>
            <a:r>
              <a:rPr lang="sk-SK" dirty="0" err="1"/>
              <a:t>condition</a:t>
            </a:r>
            <a:endParaRPr lang="sk-SK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k-SK" sz="20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sz="2000" dirty="0" err="1"/>
              <a:t>Loading</a:t>
            </a:r>
            <a:r>
              <a:rPr lang="sk-SK" sz="2000" dirty="0"/>
              <a:t> : </a:t>
            </a:r>
            <a:r>
              <a:rPr lang="sk-SK" sz="2000" dirty="0" err="1"/>
              <a:t>a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fter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adding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sk-SK" sz="2000" dirty="0" err="1"/>
              <a:t>b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inding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buffer (</a:t>
            </a:r>
            <a:r>
              <a:rPr lang="sk-SK" sz="2000" dirty="0"/>
              <a:t>4 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mol)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our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GFP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sample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then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2 mol) to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column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GFP has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binded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to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Stationary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phase</a:t>
            </a:r>
            <a:endParaRPr lang="sk-SK" sz="20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k-SK" sz="20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sz="2000" dirty="0" err="1"/>
              <a:t>Washing</a:t>
            </a:r>
            <a:r>
              <a:rPr lang="sk-SK" sz="2000" dirty="0"/>
              <a:t>: </a:t>
            </a:r>
            <a:r>
              <a:rPr lang="sk-SK" sz="2000" dirty="0" err="1"/>
              <a:t>through</a:t>
            </a:r>
            <a:r>
              <a:rPr lang="sk-SK" sz="2000" dirty="0"/>
              <a:t> </a:t>
            </a:r>
            <a:r>
              <a:rPr lang="sk-SK" sz="2000" dirty="0" err="1"/>
              <a:t>adding</a:t>
            </a:r>
            <a:r>
              <a:rPr lang="sk-SK" sz="2000" dirty="0"/>
              <a:t> </a:t>
            </a:r>
            <a:r>
              <a:rPr lang="sk-SK" sz="2000" dirty="0" err="1"/>
              <a:t>washing</a:t>
            </a:r>
            <a:r>
              <a:rPr lang="sk-SK" sz="2000" dirty="0"/>
              <a:t> buffer (1,3 mol) to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column</a:t>
            </a:r>
            <a:r>
              <a:rPr lang="sk-SK" sz="2000" dirty="0"/>
              <a:t> more </a:t>
            </a:r>
            <a:r>
              <a:rPr lang="sk-SK" sz="2000" dirty="0" err="1"/>
              <a:t>proteins</a:t>
            </a:r>
            <a:r>
              <a:rPr lang="sk-SK" sz="2000" dirty="0"/>
              <a:t> are </a:t>
            </a:r>
            <a:r>
              <a:rPr lang="sk-SK" sz="2000" dirty="0" err="1"/>
              <a:t>getting</a:t>
            </a:r>
            <a:r>
              <a:rPr lang="sk-SK" sz="2000" dirty="0"/>
              <a:t> </a:t>
            </a:r>
            <a:r>
              <a:rPr lang="sk-SK" sz="2000" dirty="0" err="1"/>
              <a:t>washed</a:t>
            </a:r>
            <a:r>
              <a:rPr lang="sk-SK" sz="2000" dirty="0"/>
              <a:t> </a:t>
            </a:r>
            <a:r>
              <a:rPr lang="sk-SK" sz="2000" dirty="0" err="1"/>
              <a:t>out</a:t>
            </a:r>
            <a:r>
              <a:rPr lang="sk-SK" sz="2000" dirty="0"/>
              <a:t> </a:t>
            </a:r>
            <a:r>
              <a:rPr lang="sk-SK" sz="2000" dirty="0" err="1"/>
              <a:t>but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GFP </a:t>
            </a:r>
            <a:r>
              <a:rPr lang="sk-SK" sz="2000" dirty="0" err="1"/>
              <a:t>doesn´t</a:t>
            </a:r>
            <a:r>
              <a:rPr lang="sk-SK" sz="2000" dirty="0"/>
              <a:t> </a:t>
            </a:r>
            <a:r>
              <a:rPr lang="sk-SK" sz="2000" dirty="0" err="1"/>
              <a:t>leave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column</a:t>
            </a:r>
            <a:endParaRPr lang="sk-SK" sz="20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k-S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Elution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sk-SK" sz="2000" dirty="0" err="1"/>
              <a:t>t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he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sk-SK" sz="2000" dirty="0" err="1"/>
              <a:t>e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lution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buffer </a:t>
            </a:r>
            <a:r>
              <a:rPr kumimoji="0" lang="sk-SK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</a:t>
            </a:r>
            <a:r>
              <a:rPr kumimoji="0" lang="sk-S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sk-SK" sz="2000" dirty="0"/>
              <a:t>0 mol)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making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GFP </a:t>
            </a:r>
            <a:r>
              <a:rPr lang="sk-SK" sz="2000" dirty="0" err="1"/>
              <a:t>leave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column</a:t>
            </a:r>
            <a:r>
              <a:rPr lang="sk-SK" sz="2000" dirty="0"/>
              <a:t> </a:t>
            </a:r>
            <a:r>
              <a:rPr lang="sk-SK" sz="2000" dirty="0" err="1"/>
              <a:t>fast</a:t>
            </a:r>
            <a:r>
              <a:rPr lang="sk-SK" sz="2000" dirty="0"/>
              <a:t>, </a:t>
            </a:r>
            <a:r>
              <a:rPr lang="sk-SK" sz="2000" dirty="0" err="1"/>
              <a:t>we</a:t>
            </a:r>
            <a:r>
              <a:rPr lang="sk-SK" sz="2000" dirty="0"/>
              <a:t> had to </a:t>
            </a:r>
            <a:r>
              <a:rPr lang="sk-SK" sz="2000" dirty="0" err="1"/>
              <a:t>collect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most </a:t>
            </a:r>
            <a:r>
              <a:rPr lang="sk-SK" sz="2000" dirty="0" err="1"/>
              <a:t>intense</a:t>
            </a:r>
            <a:r>
              <a:rPr lang="sk-SK" sz="2000" dirty="0"/>
              <a:t> </a:t>
            </a:r>
            <a:r>
              <a:rPr lang="sk-SK" sz="2000" dirty="0" err="1"/>
              <a:t>drops</a:t>
            </a:r>
            <a:r>
              <a:rPr lang="sk-SK" sz="2000" dirty="0"/>
              <a:t> in </a:t>
            </a:r>
            <a:r>
              <a:rPr lang="sk-SK" sz="2000" dirty="0" err="1"/>
              <a:t>our</a:t>
            </a:r>
            <a:r>
              <a:rPr lang="sk-SK" sz="2000" dirty="0"/>
              <a:t> </a:t>
            </a:r>
            <a:r>
              <a:rPr lang="sk-SK" sz="2000" dirty="0" err="1"/>
              <a:t>collecting</a:t>
            </a:r>
            <a:r>
              <a:rPr lang="sk-SK" sz="2000" dirty="0"/>
              <a:t> tube 4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k-S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sz="2000" dirty="0"/>
              <a:t>At </a:t>
            </a:r>
            <a:r>
              <a:rPr lang="sk-SK" sz="2000" dirty="0" err="1"/>
              <a:t>the</a:t>
            </a:r>
            <a:r>
              <a:rPr lang="sk-SK" sz="2000" dirty="0"/>
              <a:t> end </a:t>
            </a:r>
            <a:r>
              <a:rPr lang="sk-SK" sz="2000" dirty="0" err="1"/>
              <a:t>we</a:t>
            </a:r>
            <a:r>
              <a:rPr lang="sk-SK" sz="2000" dirty="0"/>
              <a:t> </a:t>
            </a:r>
            <a:r>
              <a:rPr lang="sk-SK" sz="2000" dirty="0" err="1"/>
              <a:t>washed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column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70% </a:t>
            </a:r>
            <a:r>
              <a:rPr lang="sk-SK" sz="2000" dirty="0" err="1"/>
              <a:t>ethanol</a:t>
            </a:r>
            <a:r>
              <a:rPr lang="sk-SK" sz="2000" dirty="0"/>
              <a:t>,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storage</a:t>
            </a:r>
            <a:r>
              <a:rPr lang="sk-SK" sz="2000" dirty="0"/>
              <a:t> </a:t>
            </a:r>
            <a:r>
              <a:rPr lang="sk-SK" sz="2000" dirty="0" err="1"/>
              <a:t>we</a:t>
            </a:r>
            <a:r>
              <a:rPr lang="sk-SK" sz="2000" dirty="0"/>
              <a:t> </a:t>
            </a:r>
            <a:r>
              <a:rPr lang="sk-SK" sz="2000" dirty="0" err="1"/>
              <a:t>added</a:t>
            </a:r>
            <a:r>
              <a:rPr lang="sk-SK" sz="2000" dirty="0"/>
              <a:t> 20% </a:t>
            </a:r>
            <a:r>
              <a:rPr lang="sk-SK" sz="2000" dirty="0" err="1"/>
              <a:t>ethanol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042050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k-SK" dirty="0"/>
              <a:t>SDS-PAGE </a:t>
            </a:r>
            <a:r>
              <a:rPr lang="sk-SK" dirty="0" err="1"/>
              <a:t>Introduction</a:t>
            </a:r>
            <a:endParaRPr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134BB5-02E5-E383-6CEF-C4E1F18782F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81188"/>
            <a:ext cx="5067300" cy="4352544"/>
          </a:xfr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rmAutofit/>
          </a:bodyPr>
          <a:lstStyle/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effectLst/>
              <a:uFillTx/>
            </a:endParaRP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Goal: PAGE is used to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seperate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, identify and evaluate the purity of GFP based on its mole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c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ular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size.</a:t>
            </a: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effectLst/>
              <a:uFillTx/>
            </a:endParaRP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Process: </a:t>
            </a: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Prepare 5 samples with non-reducing 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l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aemmli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buffer, and one sample with reducing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laemmli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buffer </a:t>
            </a: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endParaRPr kumimoji="0" lang="sk-SK" sz="1800" b="0" i="0" u="none" strike="noStrike" cap="none" spc="0" normalizeH="0" baseline="0" dirty="0">
              <a:ln>
                <a:noFill/>
              </a:ln>
              <a:effectLst/>
              <a:uFillTx/>
            </a:endParaRP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Prepare the 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g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el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casset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and the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ele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ctrophoresis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chambers and load the 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w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ells with our samples</a:t>
            </a: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endParaRPr kumimoji="0" lang="sk-SK" sz="1800" b="0" i="0" u="none" strike="noStrike" cap="none" spc="0" normalizeH="0" baseline="0" dirty="0">
              <a:ln>
                <a:noFill/>
              </a:ln>
              <a:effectLst/>
              <a:uFillTx/>
            </a:endParaRP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After 30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min under 200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V we could take out the 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g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el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and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shake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it in 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a </a:t>
            </a:r>
            <a:r>
              <a:rPr lang="sk-SK" sz="1800" dirty="0"/>
              <a:t>w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ater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bath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. Now we could see how far each 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p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effectLst/>
                <a:uFillTx/>
              </a:rPr>
              <a:t>rotein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 travel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effectLst/>
                <a:uFillTx/>
              </a:rPr>
              <a:t>d.</a:t>
            </a: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effectLst/>
              <a:uFillTx/>
            </a:endParaRPr>
          </a:p>
          <a:p>
            <a:pPr marL="0" indent="0" hangingPunct="0">
              <a:spcBef>
                <a:spcPts val="0"/>
              </a:spcBef>
              <a:spcAft>
                <a:spcPts val="600"/>
              </a:spcAft>
              <a:buSz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effectLst/>
              <a:uFillTx/>
            </a:endParaRPr>
          </a:p>
        </p:txBody>
      </p:sp>
      <p:pic>
        <p:nvPicPr>
          <p:cNvPr id="4" name="Obrázok 3" descr="Obrázok, na ktorom je text, priehľadný materiál, vnútri, priehľadnosť&#10;&#10;Obsah vygenerovaný pomocou AI môže byť nesprávny.">
            <a:extLst>
              <a:ext uri="{FF2B5EF4-FFF2-40B4-BE49-F238E27FC236}">
                <a16:creationId xmlns:a16="http://schemas.microsoft.com/office/drawing/2014/main" id="{D873DF40-D3E1-F3DB-98DA-648FEF1CF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-3" b="-3"/>
          <a:stretch>
            <a:fillRect/>
          </a:stretch>
        </p:blipFill>
        <p:spPr>
          <a:xfrm>
            <a:off x="6286500" y="1881188"/>
            <a:ext cx="5067300" cy="4352544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FCFBD5-0748-1CFE-7B4E-D242A6DB2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810683"/>
              </p:ext>
            </p:extLst>
          </p:nvPr>
        </p:nvGraphicFramePr>
        <p:xfrm>
          <a:off x="4580467" y="956733"/>
          <a:ext cx="7006165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CF3A8A06-5DF5-4741-4E34-873DADF35723}"/>
              </a:ext>
            </a:extLst>
          </p:cNvPr>
          <p:cNvSpPr txBox="1"/>
          <p:nvPr/>
        </p:nvSpPr>
        <p:spPr>
          <a:xfrm>
            <a:off x="863599" y="301221"/>
            <a:ext cx="1021926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SDS-PAGE </a:t>
            </a:r>
            <a:r>
              <a:rPr kumimoji="0" lang="sk-SK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estimation</a:t>
            </a:r>
            <a:r>
              <a:rPr kumimoji="0" lang="sk-SK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of </a:t>
            </a:r>
            <a:r>
              <a:rPr kumimoji="0" lang="sk-SK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molar</a:t>
            </a:r>
            <a:r>
              <a:rPr kumimoji="0" lang="sk-SK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mass</a:t>
            </a:r>
            <a:endParaRPr kumimoji="0" lang="sk-SK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A8DD7CC-FC6F-7A81-DC02-143937196399}"/>
              </a:ext>
            </a:extLst>
          </p:cNvPr>
          <p:cNvSpPr txBox="1"/>
          <p:nvPr/>
        </p:nvSpPr>
        <p:spPr>
          <a:xfrm>
            <a:off x="194734" y="956733"/>
            <a:ext cx="4614333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dirty="0" err="1"/>
              <a:t>Starting</a:t>
            </a:r>
            <a:r>
              <a:rPr lang="sk-SK" dirty="0"/>
              <a:t> point 10 mol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k-SK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Under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UV-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radiation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we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measured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how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far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GFP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migrated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</a:t>
            </a:r>
            <a:r>
              <a:rPr lang="sk-SK" dirty="0" err="1"/>
              <a:t>rough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gel</a:t>
            </a:r>
            <a:endParaRPr lang="sk-SK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GFP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was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found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between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23-25 </a:t>
            </a:r>
            <a:r>
              <a:rPr kumimoji="0" lang="sk-SK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kDa</a:t>
            </a:r>
            <a:r>
              <a:rPr kumimoji="0" lang="sk-SK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  <p:pic>
        <p:nvPicPr>
          <p:cNvPr id="6" name="Obrázok 5" descr="Obrázok, na ktorom je text, rukopis, snímka obrazovky, umenie&#10;&#10;Obsah vygenerovaný pomocou AI môže byť nesprávny.">
            <a:extLst>
              <a:ext uri="{FF2B5EF4-FFF2-40B4-BE49-F238E27FC236}">
                <a16:creationId xmlns:a16="http://schemas.microsoft.com/office/drawing/2014/main" id="{CB7765B4-B302-BB4A-85FB-ACF85E4A9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711057"/>
            <a:ext cx="2785534" cy="3921490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B4189BDD-E15C-AB02-DCD9-F2719BEF096C}"/>
              </a:ext>
            </a:extLst>
          </p:cNvPr>
          <p:cNvSpPr/>
          <p:nvPr/>
        </p:nvSpPr>
        <p:spPr>
          <a:xfrm>
            <a:off x="931333" y="5283200"/>
            <a:ext cx="2717800" cy="3048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86A6D-9261-6F17-04C5-72528CF1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7533" cy="1325564"/>
          </a:xfrm>
        </p:spPr>
        <p:txBody>
          <a:bodyPr/>
          <a:lstStyle/>
          <a:p>
            <a:r>
              <a:rPr lang="sk-SK" dirty="0" err="1"/>
              <a:t>Conclusion</a:t>
            </a:r>
            <a:r>
              <a:rPr lang="sk-SK" dirty="0"/>
              <a:t> of SDS-PAGE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842D99-4797-DB88-7564-1A2540A9E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5467"/>
            <a:ext cx="6087533" cy="4771496"/>
          </a:xfrm>
        </p:spPr>
        <p:txBody>
          <a:bodyPr>
            <a:normAutofit/>
          </a:bodyPr>
          <a:lstStyle/>
          <a:p>
            <a:r>
              <a:rPr lang="sk-SK" dirty="0"/>
              <a:t>In C1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can´t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any</a:t>
            </a:r>
            <a:r>
              <a:rPr lang="sk-SK" dirty="0"/>
              <a:t> </a:t>
            </a:r>
            <a:r>
              <a:rPr lang="sk-SK" dirty="0" err="1"/>
              <a:t>visible</a:t>
            </a:r>
            <a:r>
              <a:rPr lang="sk-SK" dirty="0"/>
              <a:t> band</a:t>
            </a:r>
          </a:p>
          <a:p>
            <a:r>
              <a:rPr lang="sk-SK" dirty="0"/>
              <a:t>In C2 </a:t>
            </a:r>
            <a:r>
              <a:rPr lang="sk-SK" dirty="0" err="1"/>
              <a:t>the</a:t>
            </a:r>
            <a:r>
              <a:rPr lang="sk-SK" dirty="0"/>
              <a:t> band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visible</a:t>
            </a:r>
            <a:r>
              <a:rPr lang="sk-SK" dirty="0"/>
              <a:t>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nothing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23-30 </a:t>
            </a:r>
            <a:r>
              <a:rPr lang="sk-SK" dirty="0" err="1"/>
              <a:t>kDa</a:t>
            </a:r>
            <a:endParaRPr lang="sk-SK" dirty="0"/>
          </a:p>
          <a:p>
            <a:r>
              <a:rPr lang="sk-SK" dirty="0"/>
              <a:t>In C3 </a:t>
            </a:r>
            <a:r>
              <a:rPr lang="sk-SK" dirty="0" err="1"/>
              <a:t>there</a:t>
            </a:r>
            <a:r>
              <a:rPr lang="sk-SK" dirty="0"/>
              <a:t> are </a:t>
            </a:r>
            <a:r>
              <a:rPr lang="sk-SK" dirty="0" err="1"/>
              <a:t>small</a:t>
            </a:r>
            <a:r>
              <a:rPr lang="sk-SK" dirty="0"/>
              <a:t> </a:t>
            </a:r>
            <a:r>
              <a:rPr lang="sk-SK" dirty="0" err="1"/>
              <a:t>Bands</a:t>
            </a:r>
            <a:r>
              <a:rPr lang="sk-SK" dirty="0"/>
              <a:t> </a:t>
            </a:r>
            <a:r>
              <a:rPr lang="sk-SK" dirty="0" err="1"/>
              <a:t>visible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23-30 </a:t>
            </a:r>
            <a:r>
              <a:rPr lang="sk-SK" dirty="0" err="1"/>
              <a:t>kDa</a:t>
            </a:r>
            <a:endParaRPr lang="sk-SK" dirty="0"/>
          </a:p>
          <a:p>
            <a:r>
              <a:rPr lang="sk-SK" dirty="0"/>
              <a:t>C4 has </a:t>
            </a:r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amount</a:t>
            </a:r>
            <a:r>
              <a:rPr lang="sk-SK" dirty="0"/>
              <a:t> of GFP </a:t>
            </a:r>
          </a:p>
          <a:p>
            <a:r>
              <a:rPr lang="sk-SK" dirty="0"/>
              <a:t>In C4D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a </a:t>
            </a:r>
            <a:r>
              <a:rPr lang="sk-SK" dirty="0" err="1"/>
              <a:t>slight</a:t>
            </a:r>
            <a:r>
              <a:rPr lang="sk-SK" dirty="0"/>
              <a:t> </a:t>
            </a:r>
            <a:r>
              <a:rPr lang="sk-SK" dirty="0" err="1"/>
              <a:t>amount</a:t>
            </a:r>
            <a:r>
              <a:rPr lang="sk-SK" dirty="0"/>
              <a:t> of GFP </a:t>
            </a:r>
            <a:r>
              <a:rPr lang="sk-SK" dirty="0" err="1"/>
              <a:t>left</a:t>
            </a:r>
            <a:r>
              <a:rPr lang="sk-SK" dirty="0"/>
              <a:t>,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under</a:t>
            </a:r>
            <a:r>
              <a:rPr lang="sk-SK" dirty="0"/>
              <a:t> UV-</a:t>
            </a:r>
            <a:r>
              <a:rPr lang="sk-SK" dirty="0" err="1"/>
              <a:t>Light</a:t>
            </a:r>
            <a:r>
              <a:rPr lang="sk-SK" dirty="0"/>
              <a:t> </a:t>
            </a:r>
          </a:p>
          <a:p>
            <a:endParaRPr lang="sk-SK" dirty="0"/>
          </a:p>
        </p:txBody>
      </p:sp>
      <p:pic>
        <p:nvPicPr>
          <p:cNvPr id="5" name="Obrázok 4" descr="Obrázok, na ktorom je text, papier, papierový výrobok, tlač&#10;&#10;Obsah vygenerovaný pomocou AI môže byť nesprávny.">
            <a:extLst>
              <a:ext uri="{FF2B5EF4-FFF2-40B4-BE49-F238E27FC236}">
                <a16:creationId xmlns:a16="http://schemas.microsoft.com/office/drawing/2014/main" id="{A8F79FFA-2E20-EE6E-4E7F-A689A842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8" r="16427"/>
          <a:stretch>
            <a:fillRect/>
          </a:stretch>
        </p:blipFill>
        <p:spPr>
          <a:xfrm rot="5400000">
            <a:off x="7907426" y="-896232"/>
            <a:ext cx="3045353" cy="5173841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8CD8E28-D348-AE2F-AEEE-ABD1288E050D}"/>
              </a:ext>
            </a:extLst>
          </p:cNvPr>
          <p:cNvSpPr txBox="1"/>
          <p:nvPr/>
        </p:nvSpPr>
        <p:spPr>
          <a:xfrm>
            <a:off x="8144934" y="2844800"/>
            <a:ext cx="12192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C4D PS BB C4 C3 C2 C1</a:t>
            </a:r>
          </a:p>
        </p:txBody>
      </p:sp>
      <p:pic>
        <p:nvPicPr>
          <p:cNvPr id="9" name="Obrázok 8" descr="Obrázok, na ktorom je akvárium, kobaltová modrá, nealkoholický nápoj, modrá majorelle&#10;&#10;Obsah vygenerovaný pomocou AI môže byť nesprávny.">
            <a:extLst>
              <a:ext uri="{FF2B5EF4-FFF2-40B4-BE49-F238E27FC236}">
                <a16:creationId xmlns:a16="http://schemas.microsoft.com/office/drawing/2014/main" id="{BBEBDE4E-717E-0EC7-6A02-A4E3F58E6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4533" y="3794389"/>
            <a:ext cx="3327399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24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adpis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Thank you for your attention!</a:t>
            </a:r>
          </a:p>
        </p:txBody>
      </p:sp>
      <p:sp>
        <p:nvSpPr>
          <p:cNvPr id="122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í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í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412</Words>
  <Application>Microsoft Office PowerPoint</Application>
  <PresentationFormat>Širokouhlá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Summary of results from group 10</vt:lpstr>
      <vt:lpstr>Group number + presentation of group        members</vt:lpstr>
      <vt:lpstr>HIC Introduction</vt:lpstr>
      <vt:lpstr>HIC Observation and Results</vt:lpstr>
      <vt:lpstr>SDS-PAGE Introduction</vt:lpstr>
      <vt:lpstr>Prezentácia programu PowerPoint</vt:lpstr>
      <vt:lpstr>Conclusion of SDS-PAGE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Učiteľ</dc:creator>
  <cp:lastModifiedBy>Mária Schneiderová</cp:lastModifiedBy>
  <cp:revision>3</cp:revision>
  <dcterms:modified xsi:type="dcterms:W3CDTF">2026-01-21T11:15:03Z</dcterms:modified>
</cp:coreProperties>
</file>