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82" r:id="rId3"/>
    <p:sldId id="278" r:id="rId4"/>
    <p:sldId id="284" r:id="rId5"/>
    <p:sldId id="286" r:id="rId6"/>
    <p:sldId id="285" r:id="rId7"/>
    <p:sldId id="280" r:id="rId8"/>
    <p:sldId id="281" r:id="rId9"/>
    <p:sldId id="277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98" autoAdjust="0"/>
    <p:restoredTop sz="95913" autoAdjust="0"/>
  </p:normalViewPr>
  <p:slideViewPr>
    <p:cSldViewPr snapToGrid="0">
      <p:cViewPr varScale="1">
        <p:scale>
          <a:sx n="67" d="100"/>
          <a:sy n="67" d="100"/>
        </p:scale>
        <p:origin x="1507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Users\antonioskrimitzas\Downloads\ProteinMW-MEASURE_5.11.202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75530864764354"/>
          <c:y val="3.6180270149158186E-2"/>
          <c:w val="0.81657988966719308"/>
          <c:h val="0.83392226148409898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exp"/>
            <c:dispRSqr val="0"/>
            <c:dispEq val="0"/>
          </c:trendline>
          <c:xVal>
            <c:numRef>
              <c:f>Screen!$B$6:$B$15</c:f>
              <c:numCache>
                <c:formatCode>0.0</c:formatCode>
                <c:ptCount val="10"/>
                <c:pt idx="0">
                  <c:v>4.5</c:v>
                </c:pt>
                <c:pt idx="1">
                  <c:v>5.3</c:v>
                </c:pt>
                <c:pt idx="2">
                  <c:v>6.3</c:v>
                </c:pt>
                <c:pt idx="3">
                  <c:v>7.3</c:v>
                </c:pt>
                <c:pt idx="4">
                  <c:v>8.4</c:v>
                </c:pt>
                <c:pt idx="5">
                  <c:v>9.4</c:v>
                </c:pt>
                <c:pt idx="6">
                  <c:v>10.8</c:v>
                </c:pt>
                <c:pt idx="7">
                  <c:v>11.9</c:v>
                </c:pt>
                <c:pt idx="8">
                  <c:v>14</c:v>
                </c:pt>
                <c:pt idx="9">
                  <c:v>14.6</c:v>
                </c:pt>
              </c:numCache>
            </c:numRef>
          </c:xVal>
          <c:yVal>
            <c:numRef>
              <c:f>Screen!$C$6:$C$15</c:f>
              <c:numCache>
                <c:formatCode>General</c:formatCode>
                <c:ptCount val="10"/>
                <c:pt idx="0">
                  <c:v>180</c:v>
                </c:pt>
                <c:pt idx="1">
                  <c:v>130</c:v>
                </c:pt>
                <c:pt idx="2">
                  <c:v>100</c:v>
                </c:pt>
                <c:pt idx="3">
                  <c:v>70</c:v>
                </c:pt>
                <c:pt idx="4">
                  <c:v>55</c:v>
                </c:pt>
                <c:pt idx="5">
                  <c:v>40</c:v>
                </c:pt>
                <c:pt idx="6">
                  <c:v>35</c:v>
                </c:pt>
                <c:pt idx="7">
                  <c:v>25</c:v>
                </c:pt>
                <c:pt idx="8">
                  <c:v>15</c:v>
                </c:pt>
                <c:pt idx="9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176-D14E-9452-BA4995F14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4505999"/>
        <c:axId val="1"/>
      </c:scatterChart>
      <c:valAx>
        <c:axId val="704505999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" dirty="0"/>
                  <a:t>migration rate in cm</a:t>
                </a:r>
              </a:p>
            </c:rich>
          </c:tx>
          <c:layout>
            <c:manualLayout>
              <c:xMode val="edge"/>
              <c:yMode val="edge"/>
              <c:x val="0.45149990397541773"/>
              <c:y val="0.92756186726659173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l-GR"/>
          </a:p>
        </c:txPr>
        <c:crossAx val="1"/>
        <c:crossesAt val="1"/>
        <c:crossBetween val="midCat"/>
      </c:valAx>
      <c:valAx>
        <c:axId val="1"/>
        <c:scaling>
          <c:logBase val="10"/>
          <c:orientation val="minMax"/>
          <c:min val="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" dirty="0"/>
                  <a:t>molar Mass in </a:t>
                </a:r>
                <a:r>
                  <a:rPr lang="en" dirty="0" err="1"/>
                  <a:t>kD</a:t>
                </a:r>
                <a:r>
                  <a:rPr lang="en" dirty="0"/>
                  <a:t> </a:t>
                </a:r>
              </a:p>
            </c:rich>
          </c:tx>
          <c:layout>
            <c:manualLayout>
              <c:xMode val="edge"/>
              <c:yMode val="edge"/>
              <c:x val="9.479279063261799E-4"/>
              <c:y val="0.331558166725551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l-GR"/>
          </a:p>
        </c:txPr>
        <c:crossAx val="704505999"/>
        <c:crosses val="autoZero"/>
        <c:crossBetween val="midCat"/>
        <c:majorUnit val="10"/>
        <c:minorUnit val="10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l-G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1</cdr:x>
      <cdr:y>0.59362</cdr:y>
    </cdr:from>
    <cdr:to>
      <cdr:x>1</cdr:x>
      <cdr:y>1</cdr:y>
    </cdr:to>
    <cdr:cxnSp macro="">
      <cdr:nvCxnSpPr>
        <cdr:cNvPr id="2" name="Ευθύγραμμο βέλος σύνδεσης 1">
          <a:extLst xmlns:a="http://schemas.openxmlformats.org/drawingml/2006/main">
            <a:ext uri="{FF2B5EF4-FFF2-40B4-BE49-F238E27FC236}">
              <a16:creationId xmlns:a16="http://schemas.microsoft.com/office/drawing/2014/main" id="{19F0F842-4081-F632-630F-2D821D96A83B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3920347" y="4052094"/>
          <a:ext cx="0" cy="111571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0.61138</cdr:x>
      <cdr:y>0.46668</cdr:y>
    </cdr:from>
    <cdr:to>
      <cdr:x>0.61138</cdr:x>
      <cdr:y>0.8786</cdr:y>
    </cdr:to>
    <cdr:cxnSp macro="">
      <cdr:nvCxnSpPr>
        <cdr:cNvPr id="4" name="Ευθύγραμμο βέλος σύνδεσης 3">
          <a:extLst xmlns:a="http://schemas.openxmlformats.org/drawingml/2006/main">
            <a:ext uri="{FF2B5EF4-FFF2-40B4-BE49-F238E27FC236}">
              <a16:creationId xmlns:a16="http://schemas.microsoft.com/office/drawing/2014/main" id="{B5598438-9ECE-1DF2-D50E-8D4D22530C35}"/>
            </a:ext>
          </a:extLst>
        </cdr:cNvPr>
        <cdr:cNvCxnSpPr/>
      </cdr:nvCxnSpPr>
      <cdr:spPr>
        <a:xfrm xmlns:a="http://schemas.openxmlformats.org/drawingml/2006/main">
          <a:off x="2294799" y="1281255"/>
          <a:ext cx="0" cy="113092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0.13917</cdr:x>
      <cdr:y>0.49011</cdr:y>
    </cdr:from>
    <cdr:to>
      <cdr:x>0.60627</cdr:x>
      <cdr:y>0.49011</cdr:y>
    </cdr:to>
    <cdr:cxnSp macro="">
      <cdr:nvCxnSpPr>
        <cdr:cNvPr id="7" name="Ευθύγραμμο βέλος σύνδεσης 6">
          <a:extLst xmlns:a="http://schemas.openxmlformats.org/drawingml/2006/main">
            <a:ext uri="{FF2B5EF4-FFF2-40B4-BE49-F238E27FC236}">
              <a16:creationId xmlns:a16="http://schemas.microsoft.com/office/drawing/2014/main" id="{1684F54A-B894-7829-411E-FAC8AAF0DDAB}"/>
            </a:ext>
          </a:extLst>
        </cdr:cNvPr>
        <cdr:cNvCxnSpPr/>
      </cdr:nvCxnSpPr>
      <cdr:spPr>
        <a:xfrm xmlns:a="http://schemas.openxmlformats.org/drawingml/2006/main" flipH="1">
          <a:off x="522382" y="1345574"/>
          <a:ext cx="1753219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E5B41-2725-47B3-A164-34BC03C22A0F}" type="datetimeFigureOut">
              <a:rPr lang="sk-SK" smtClean="0"/>
              <a:t>21. 1. 2026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3C639-1EB5-4970-855B-73222E145F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398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659662-D438-F60A-0708-5876F9D71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F1351A-E0C4-2338-B7F9-7F2858A0D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5D96B97-22A5-3386-C8EA-A79731C9D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21. 1. 2026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0F24C2C-7010-8127-E326-CE34C125B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E55B7DC-B08A-172C-6C57-67A49D71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393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ECD9B5-2111-828F-FFD4-A582C611A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A6DC3AD-6FE1-38F3-C2C6-AA68C96B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F188DB0-E2F8-1632-72C5-1304BE2F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21. 1. 2026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58CC06A-CA89-4E55-ADB5-50ADDD7AF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9042C33-8523-C825-9244-26C3F877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36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DDE46922-8E9F-3B1F-1214-6044E16957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56B67E7-17C3-E64A-AC2C-6994F7D5F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4FA8054-4163-2C98-CB06-6059E8E18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21. 1. 2026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BE2A851-3F32-6026-3400-3AE97A18B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404C11D-7F62-477C-9636-58856218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74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33B98-F4D4-831C-D636-85F2576D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5DEAAA-72F7-5D89-A7E9-3AC4F4A12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FCDA320-4D5E-A81D-E02B-96B62FDE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21. 1. 2026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A0FE1C7-8AB2-72AC-3AC0-AB81E8B5E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BE890BD-E694-E573-C8D8-37D2927F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567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99A257-69E0-B66E-B802-AE6D0F47E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693638-F25A-6C06-BDF0-3EE2FFAF6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943D7BA-38C2-D1AC-78E2-A7030BEB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21. 1. 2026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1094413-EB3E-BD23-5E87-4B652BE5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CB41B0A-E423-7BF3-D91C-68491E77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831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ACC68-3B4B-DD93-4BC6-68A32519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757EE97-EE0F-44D9-5820-F10208F4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CB2F875-FAC9-C887-3BDD-2F7459310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C37A898-76D7-2594-B757-B99E9FC60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21. 1. 2026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9C4B311-EB67-093D-E6CC-DA3E91B3A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24446BA-97FD-A1E4-DEBE-7F12BE8D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007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6C8A67-E882-E249-43D9-4459887D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3A66D2-F945-E1EA-5003-EBEAF3DBD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198EEDD-6EF2-EE0A-A804-88AA667E0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C843712-B3F9-8177-BE22-D0256BAB2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7870058-4602-453A-9477-C3F73A6DA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40EC69A2-183F-42E6-4938-3FF06061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21. 1. 2026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A6012A0-24A7-E8DC-5E6D-1B1C94C3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00573FED-4694-E102-E78C-908FA25B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635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18D63-C229-AFA2-4A71-BD4FD1BA0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39F92C2-814A-C52A-A041-E74759BCB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21. 1. 2026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073FEC5-6977-3E7E-4B01-35159797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D600579-54C0-A5DD-0AFA-FC47D904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172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076489F4-2E81-1C17-0E1E-3BA9BC090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21. 1. 2026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0FA73BB-AE8E-08C5-7396-937ED388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393275D-1580-71F2-D89A-1B09059DB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202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C96C9-8D0F-4BC4-200D-DBE9D70A0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19FF9EE-3B99-2645-DD65-BD39720D8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AF59ABF-C5EF-0363-C9FD-E14F3D178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7454DFA-FB63-4CC0-3DA5-07A1C34BC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21. 1. 2026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C37CBD0-15D3-2152-D7EB-689403E1B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6EBA7F6-AD33-FFC2-7D83-FDD4B2CE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506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945B1-280C-B36C-325C-9D606DEA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257767A9-5B87-D3B9-ED7C-6FC47F0B5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3B2B73C-0E77-8C19-AB67-A0C7054AB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09046E5-8E6E-D419-BCAC-6C5CC949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21. 1. 2026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B18CC69-EDE0-6123-EBA1-B7CE2785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8753206-CE27-93A4-7F66-C7B883E8D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850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1AEDB1F9-328C-809D-CC5C-40EC2C06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139836-F1F9-2BE2-3A98-6F4C5419F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4EDCB50-E407-A7C3-304B-3D3E0E59A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F9F9-1DCA-4FC1-A67C-47280118E555}" type="datetimeFigureOut">
              <a:rPr lang="sk-SK" smtClean="0"/>
              <a:t>21. 1. 2026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49B29B6-DFAA-6A32-E1C0-C794E8A53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F625457-7BC5-23B5-519F-997068A44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363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0DABA-CA52-889C-D94F-24D235EEA7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err="1"/>
              <a:t>Summary</a:t>
            </a:r>
            <a:r>
              <a:rPr lang="sk-SK" b="1" dirty="0"/>
              <a:t> of </a:t>
            </a:r>
            <a:r>
              <a:rPr lang="sk-SK" b="1" dirty="0" err="1"/>
              <a:t>results</a:t>
            </a:r>
            <a:r>
              <a:rPr lang="sk-SK" b="1" dirty="0"/>
              <a:t> </a:t>
            </a:r>
            <a:r>
              <a:rPr lang="sk-SK" b="1" dirty="0" err="1"/>
              <a:t>from</a:t>
            </a:r>
            <a:r>
              <a:rPr lang="sk-SK" b="1" dirty="0"/>
              <a:t> </a:t>
            </a:r>
            <a:r>
              <a:rPr lang="sk-SK" b="1" dirty="0" err="1"/>
              <a:t>group</a:t>
            </a:r>
            <a:r>
              <a:rPr lang="sk-SK" b="1" dirty="0"/>
              <a:t> 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89C2A8-DEB0-BC76-08B8-601137E65D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558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Group number + presentation of group </a:t>
            </a:r>
            <a:r>
              <a:rPr lang="sk-SK" b="1" dirty="0"/>
              <a:t>	      </a:t>
            </a:r>
            <a:r>
              <a:rPr lang="en-US" b="1" dirty="0"/>
              <a:t>members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0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err="1"/>
              <a:t>Jennifer</a:t>
            </a:r>
            <a:r>
              <a:rPr lang="sk-SK" dirty="0"/>
              <a:t> </a:t>
            </a:r>
            <a:r>
              <a:rPr lang="sk-SK" dirty="0" err="1"/>
              <a:t>Relwani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USA</a:t>
            </a:r>
          </a:p>
          <a:p>
            <a:pPr marL="0" indent="0">
              <a:buNone/>
            </a:pPr>
            <a:endParaRPr lang="sk-SK" dirty="0"/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>
                <a:solidFill>
                  <a:srgbClr val="000000"/>
                </a:solidFill>
                <a:sym typeface="Calibri"/>
              </a:rPr>
              <a:t>Antonios Krimitzas (T)</a:t>
            </a: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/>
              <a:t>Greece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endParaRPr lang="el-GR" dirty="0">
              <a:solidFill>
                <a:srgbClr val="000000"/>
              </a:solidFill>
              <a:sym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endParaRPr lang="el-GR" dirty="0">
              <a:solidFill>
                <a:srgbClr val="000000"/>
              </a:solidFill>
              <a:sym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>
                <a:solidFill>
                  <a:srgbClr val="000000"/>
                </a:solidFill>
                <a:sym typeface="Calibri"/>
              </a:rPr>
              <a:t>Kotryna</a:t>
            </a:r>
            <a:r>
              <a:rPr lang="sk-SK" dirty="0">
                <a:solidFill>
                  <a:srgbClr val="000000"/>
                </a:solidFill>
                <a:sym typeface="Calibri"/>
              </a:rPr>
              <a:t> </a:t>
            </a:r>
            <a:r>
              <a:rPr lang="sk-SK" dirty="0" err="1">
                <a:solidFill>
                  <a:srgbClr val="000000"/>
                </a:solidFill>
                <a:sym typeface="Calibri"/>
              </a:rPr>
              <a:t>Mieldazyte</a:t>
            </a:r>
            <a:r>
              <a:rPr lang="sk-SK" dirty="0">
                <a:solidFill>
                  <a:srgbClr val="000000"/>
                </a:solidFill>
                <a:sym typeface="Calibri"/>
              </a:rPr>
              <a:t> (M)</a:t>
            </a: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>
                <a:solidFill>
                  <a:srgbClr val="000000"/>
                </a:solidFill>
                <a:sym typeface="Calibri"/>
              </a:rPr>
              <a:t>Lithuania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7985413" y="8814656"/>
            <a:ext cx="165290" cy="153003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7392954" y="1766008"/>
            <a:ext cx="3264493" cy="4666733"/>
          </a:xfrm>
          <a:prstGeom prst="rect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895243" y="2050225"/>
            <a:ext cx="77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„</a:t>
            </a:r>
            <a:r>
              <a:rPr lang="sk-SK" dirty="0" err="1"/>
              <a:t>flag</a:t>
            </a:r>
            <a:r>
              <a:rPr lang="sk-SK" dirty="0"/>
              <a:t>“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4895243" y="3445292"/>
            <a:ext cx="77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„</a:t>
            </a:r>
            <a:r>
              <a:rPr lang="sk-SK" dirty="0" err="1"/>
              <a:t>flag</a:t>
            </a:r>
            <a:r>
              <a:rPr lang="sk-SK" dirty="0"/>
              <a:t>“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7800119" y="3757631"/>
            <a:ext cx="2450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„</a:t>
            </a:r>
            <a:r>
              <a:rPr lang="sk-SK" sz="2800" dirty="0" err="1"/>
              <a:t>group</a:t>
            </a:r>
            <a:r>
              <a:rPr lang="sk-SK" sz="2800" dirty="0"/>
              <a:t> </a:t>
            </a:r>
            <a:r>
              <a:rPr lang="sk-SK" sz="2800" dirty="0" err="1"/>
              <a:t>picture</a:t>
            </a:r>
            <a:r>
              <a:rPr lang="sk-SK" sz="2800" dirty="0"/>
              <a:t>“</a:t>
            </a:r>
          </a:p>
        </p:txBody>
      </p:sp>
      <p:sp>
        <p:nvSpPr>
          <p:cNvPr id="14" name="BlokTextu 5">
            <a:extLst>
              <a:ext uri="{FF2B5EF4-FFF2-40B4-BE49-F238E27FC236}">
                <a16:creationId xmlns:a16="http://schemas.microsoft.com/office/drawing/2014/main" id="{68059A4C-69AC-FED6-5923-22CA772E4EC0}"/>
              </a:ext>
            </a:extLst>
          </p:cNvPr>
          <p:cNvSpPr txBox="1"/>
          <p:nvPr/>
        </p:nvSpPr>
        <p:spPr>
          <a:xfrm>
            <a:off x="7985413" y="10177414"/>
            <a:ext cx="165290" cy="153003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5" name="Picture 10" descr="Flag of Greece | Meaning, Colors &amp; History | Britannica">
            <a:extLst>
              <a:ext uri="{FF2B5EF4-FFF2-40B4-BE49-F238E27FC236}">
                <a16:creationId xmlns:a16="http://schemas.microsoft.com/office/drawing/2014/main" id="{1C6F10CB-B989-AE33-90F6-517C15B60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732" y="3219586"/>
            <a:ext cx="1705074" cy="113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Γραφικό 4">
            <a:extLst>
              <a:ext uri="{FF2B5EF4-FFF2-40B4-BE49-F238E27FC236}">
                <a16:creationId xmlns:a16="http://schemas.microsoft.com/office/drawing/2014/main" id="{E836AB44-6E1D-E9E2-D4B9-8FF830E3D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4732" y="1844685"/>
            <a:ext cx="1705074" cy="896729"/>
          </a:xfrm>
          <a:prstGeom prst="rect">
            <a:avLst/>
          </a:prstGeom>
        </p:spPr>
      </p:pic>
      <p:pic>
        <p:nvPicPr>
          <p:cNvPr id="17" name="Γραφικό 16">
            <a:extLst>
              <a:ext uri="{FF2B5EF4-FFF2-40B4-BE49-F238E27FC236}">
                <a16:creationId xmlns:a16="http://schemas.microsoft.com/office/drawing/2014/main" id="{3CBB665A-3187-0B54-F6DD-18AF6515DC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34732" y="4736219"/>
            <a:ext cx="1798514" cy="1079109"/>
          </a:xfrm>
          <a:prstGeom prst="rect">
            <a:avLst/>
          </a:prstGeom>
        </p:spPr>
      </p:pic>
      <p:pic>
        <p:nvPicPr>
          <p:cNvPr id="19" name="Εικόνα 18" descr="Εικόνα που περιέχει ρουχισμός, άτομο, χαμόγελο, ανθρώπινο πρόσω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2F3D511-A3F7-F80A-4245-BA12AA00F8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63" y="1778852"/>
            <a:ext cx="3490417" cy="465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2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/>
      <p:bldP spid="9" grpId="0"/>
      <p:bldP spid="11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Introduction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our</a:t>
            </a:r>
            <a:r>
              <a:rPr lang="sk-SK" b="1" dirty="0"/>
              <a:t> experiment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Goal</a:t>
            </a:r>
            <a:r>
              <a:rPr lang="sk-SK" dirty="0"/>
              <a:t>:  </a:t>
            </a:r>
          </a:p>
          <a:p>
            <a:pPr marL="0" indent="0">
              <a:buNone/>
            </a:pPr>
            <a:r>
              <a:rPr lang="sk-SK" dirty="0" err="1"/>
              <a:t>Purify</a:t>
            </a:r>
            <a:r>
              <a:rPr lang="sk-SK" dirty="0"/>
              <a:t> GFP 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i="1" dirty="0" err="1"/>
              <a:t>E.coli</a:t>
            </a:r>
            <a:r>
              <a:rPr lang="sk-SK" i="1" dirty="0"/>
              <a:t> </a:t>
            </a:r>
            <a:r>
              <a:rPr lang="sk-SK" dirty="0" err="1"/>
              <a:t>bacteria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column</a:t>
            </a:r>
            <a:r>
              <a:rPr lang="sk-SK" dirty="0"/>
              <a:t> </a:t>
            </a:r>
            <a:r>
              <a:rPr lang="sk-SK" dirty="0" err="1"/>
              <a:t>chromatography</a:t>
            </a:r>
            <a:r>
              <a:rPr lang="sk-SK" dirty="0"/>
              <a:t> and PAGE </a:t>
            </a:r>
            <a:r>
              <a:rPr lang="sk-SK" dirty="0" err="1"/>
              <a:t>electrophoresis</a:t>
            </a:r>
            <a:endParaRPr lang="sk-SK" dirty="0"/>
          </a:p>
          <a:p>
            <a:pPr marL="0" indent="0">
              <a:buNone/>
            </a:pPr>
            <a:r>
              <a:rPr lang="sk-SK" dirty="0" err="1"/>
              <a:t>Explore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ability</a:t>
            </a:r>
            <a:r>
              <a:rPr lang="sk-SK" dirty="0"/>
              <a:t> of GFP to </a:t>
            </a:r>
            <a:r>
              <a:rPr lang="sk-SK" dirty="0" err="1"/>
              <a:t>glow</a:t>
            </a:r>
            <a:r>
              <a:rPr lang="sk-SK" dirty="0"/>
              <a:t> </a:t>
            </a:r>
            <a:r>
              <a:rPr lang="sk-SK" dirty="0" err="1"/>
              <a:t>after</a:t>
            </a:r>
            <a:r>
              <a:rPr lang="sk-SK" dirty="0"/>
              <a:t> </a:t>
            </a:r>
            <a:r>
              <a:rPr lang="sk-SK" dirty="0" err="1"/>
              <a:t>chemical</a:t>
            </a:r>
            <a:r>
              <a:rPr lang="sk-SK" dirty="0"/>
              <a:t> and </a:t>
            </a:r>
            <a:r>
              <a:rPr lang="sk-SK" dirty="0" err="1"/>
              <a:t>electrical</a:t>
            </a:r>
            <a:r>
              <a:rPr lang="sk-SK" dirty="0"/>
              <a:t> </a:t>
            </a:r>
            <a:r>
              <a:rPr lang="sk-SK" dirty="0" err="1"/>
              <a:t>procedure</a:t>
            </a:r>
            <a:endParaRPr lang="da-DK" dirty="0"/>
          </a:p>
          <a:p>
            <a:endParaRPr lang="sk-SK" dirty="0"/>
          </a:p>
          <a:p>
            <a:pPr marL="0" indent="0">
              <a:buNone/>
            </a:pPr>
            <a:r>
              <a:rPr lang="sk-SK" b="1" dirty="0"/>
              <a:t>	</a:t>
            </a:r>
            <a:r>
              <a:rPr lang="sk-SK" dirty="0"/>
              <a:t>	  </a:t>
            </a:r>
          </a:p>
        </p:txBody>
      </p:sp>
      <p:pic>
        <p:nvPicPr>
          <p:cNvPr id="8" name="Θέση περιεχομένου 7" descr="Εικόνα που περιέχει άτομο, πλαστικό, εσωτερικός χώρος, είδη γραφείου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8A86315-29E1-4FCB-1323-5ECC26E496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274025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579210-7B20-8D04-3F5F-CC8FEAA74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HIC </a:t>
            </a:r>
            <a:r>
              <a:rPr lang="en-US" dirty="0"/>
              <a:t>Method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2D771F6-6887-85BA-CB00-A8DE2F9F6A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Preparations for Column Chromatography</a:t>
            </a:r>
            <a:r>
              <a:rPr lang="el-GR" dirty="0"/>
              <a:t>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de-DE" dirty="0" err="1"/>
              <a:t>Conduction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Column</a:t>
            </a:r>
            <a:r>
              <a:rPr lang="de-DE" dirty="0"/>
              <a:t> </a:t>
            </a:r>
            <a:r>
              <a:rPr lang="de-DE" dirty="0" err="1"/>
              <a:t>Chromatography</a:t>
            </a:r>
            <a:r>
              <a:rPr lang="el-GR" dirty="0"/>
              <a:t> 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9B9DC82-99A3-6FA1-6F64-A166C1AAFD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1" t="2853" r="24194" b="3470"/>
          <a:stretch>
            <a:fillRect/>
          </a:stretch>
        </p:blipFill>
        <p:spPr bwMode="auto">
          <a:xfrm>
            <a:off x="6822299" y="1099632"/>
            <a:ext cx="863673" cy="3926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5C6E417B-E6F0-A350-F6C0-040111C6BB7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6" r="50435"/>
          <a:stretch>
            <a:fillRect/>
          </a:stretch>
        </p:blipFill>
        <p:spPr bwMode="auto">
          <a:xfrm>
            <a:off x="8649300" y="1506032"/>
            <a:ext cx="870585" cy="33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B4DE756-54C1-0843-BF37-F2A10D5D4D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4" t="14383" r="43396" b="47008"/>
          <a:stretch>
            <a:fillRect/>
          </a:stretch>
        </p:blipFill>
        <p:spPr bwMode="auto">
          <a:xfrm>
            <a:off x="10464165" y="3558540"/>
            <a:ext cx="111887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Δεξιό βέλος 7">
            <a:extLst>
              <a:ext uri="{FF2B5EF4-FFF2-40B4-BE49-F238E27FC236}">
                <a16:creationId xmlns:a16="http://schemas.microsoft.com/office/drawing/2014/main" id="{87295A0F-E5E1-10E9-27EB-C65BD3DE158D}"/>
              </a:ext>
            </a:extLst>
          </p:cNvPr>
          <p:cNvSpPr/>
          <p:nvPr/>
        </p:nvSpPr>
        <p:spPr>
          <a:xfrm>
            <a:off x="7823200" y="2824480"/>
            <a:ext cx="680720" cy="3292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Δεξιό βέλος 8">
            <a:extLst>
              <a:ext uri="{FF2B5EF4-FFF2-40B4-BE49-F238E27FC236}">
                <a16:creationId xmlns:a16="http://schemas.microsoft.com/office/drawing/2014/main" id="{9EAC6057-9432-A42C-204F-94B327A5BE37}"/>
              </a:ext>
            </a:extLst>
          </p:cNvPr>
          <p:cNvSpPr/>
          <p:nvPr/>
        </p:nvSpPr>
        <p:spPr>
          <a:xfrm>
            <a:off x="9651665" y="3754120"/>
            <a:ext cx="680720" cy="3292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8799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8BE1A1-41FA-AFA3-F481-B4DECEDC4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HIC </a:t>
            </a:r>
            <a:r>
              <a:rPr lang="en-US" dirty="0"/>
              <a:t>Results</a:t>
            </a:r>
            <a:br>
              <a:rPr lang="el-GR" dirty="0"/>
            </a:br>
            <a:r>
              <a:rPr lang="en-US" sz="2700" dirty="0"/>
              <a:t>The GFP protein is </a:t>
            </a:r>
            <a:r>
              <a:rPr lang="pl-PL" sz="2700" dirty="0" err="1"/>
              <a:t>parti</a:t>
            </a:r>
            <a:r>
              <a:rPr lang="en-US" sz="2700" dirty="0"/>
              <a:t>ally purified </a:t>
            </a:r>
            <a:br>
              <a:rPr lang="el-GR" dirty="0"/>
            </a:br>
            <a:endParaRPr lang="el-GR" dirty="0"/>
          </a:p>
        </p:txBody>
      </p:sp>
      <p:sp>
        <p:nvSpPr>
          <p:cNvPr id="22" name="Δεξιό βέλος 21">
            <a:extLst>
              <a:ext uri="{FF2B5EF4-FFF2-40B4-BE49-F238E27FC236}">
                <a16:creationId xmlns:a16="http://schemas.microsoft.com/office/drawing/2014/main" id="{3918B545-EBDB-33A5-0D87-B04D85AEDC7F}"/>
              </a:ext>
            </a:extLst>
          </p:cNvPr>
          <p:cNvSpPr/>
          <p:nvPr/>
        </p:nvSpPr>
        <p:spPr>
          <a:xfrm>
            <a:off x="7967507" y="4530411"/>
            <a:ext cx="408562" cy="1037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Εικόνα 9" descr="Εικόνα που περιέχει κείμενο, λευκοπίνακας, γραφικός χαρακτήρας, στιγμιότυπο οθόν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D094C83-C2FF-9AF5-40D7-3F488F05E5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4" t="10871" r="36335" b="34876"/>
          <a:stretch>
            <a:fillRect/>
          </a:stretch>
        </p:blipFill>
        <p:spPr bwMode="auto">
          <a:xfrm>
            <a:off x="1648983" y="1817388"/>
            <a:ext cx="3387013" cy="47107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A5BDA0F-2F33-DCF1-81CD-7AFAC6427281}"/>
              </a:ext>
            </a:extLst>
          </p:cNvPr>
          <p:cNvSpPr txBox="1"/>
          <p:nvPr/>
        </p:nvSpPr>
        <p:spPr>
          <a:xfrm>
            <a:off x="2644140" y="2593793"/>
            <a:ext cx="2347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C1 C2  C3  C4  BB DTT M</a:t>
            </a:r>
            <a:endParaRPr lang="el-GR" sz="1600" dirty="0"/>
          </a:p>
        </p:txBody>
      </p:sp>
      <p:sp>
        <p:nvSpPr>
          <p:cNvPr id="25" name="Αριστερό βέλος 24">
            <a:extLst>
              <a:ext uri="{FF2B5EF4-FFF2-40B4-BE49-F238E27FC236}">
                <a16:creationId xmlns:a16="http://schemas.microsoft.com/office/drawing/2014/main" id="{34FD592A-343B-59E7-846E-5DB8F14DD233}"/>
              </a:ext>
            </a:extLst>
          </p:cNvPr>
          <p:cNvSpPr/>
          <p:nvPr/>
        </p:nvSpPr>
        <p:spPr>
          <a:xfrm>
            <a:off x="10701122" y="3546552"/>
            <a:ext cx="978408" cy="1524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Αριστερό βέλος 25">
            <a:extLst>
              <a:ext uri="{FF2B5EF4-FFF2-40B4-BE49-F238E27FC236}">
                <a16:creationId xmlns:a16="http://schemas.microsoft.com/office/drawing/2014/main" id="{E5CB8766-4D58-B9D5-0D4A-384D1CFA4A31}"/>
              </a:ext>
            </a:extLst>
          </p:cNvPr>
          <p:cNvSpPr/>
          <p:nvPr/>
        </p:nvSpPr>
        <p:spPr>
          <a:xfrm>
            <a:off x="4889451" y="4264354"/>
            <a:ext cx="978408" cy="1524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Αριστερό βέλος 26">
            <a:extLst>
              <a:ext uri="{FF2B5EF4-FFF2-40B4-BE49-F238E27FC236}">
                <a16:creationId xmlns:a16="http://schemas.microsoft.com/office/drawing/2014/main" id="{781151AE-408A-7CDD-D360-86CC272CE262}"/>
              </a:ext>
            </a:extLst>
          </p:cNvPr>
          <p:cNvSpPr/>
          <p:nvPr/>
        </p:nvSpPr>
        <p:spPr>
          <a:xfrm>
            <a:off x="4791379" y="5252685"/>
            <a:ext cx="978408" cy="1524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Αριστερό βέλος 27">
            <a:extLst>
              <a:ext uri="{FF2B5EF4-FFF2-40B4-BE49-F238E27FC236}">
                <a16:creationId xmlns:a16="http://schemas.microsoft.com/office/drawing/2014/main" id="{9ACFB6EB-7C10-2E23-9418-308466C81F1D}"/>
              </a:ext>
            </a:extLst>
          </p:cNvPr>
          <p:cNvSpPr/>
          <p:nvPr/>
        </p:nvSpPr>
        <p:spPr>
          <a:xfrm>
            <a:off x="4962724" y="5928360"/>
            <a:ext cx="978408" cy="1524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62CB4A-DEE0-C911-0D4E-F8D05664759D}"/>
              </a:ext>
            </a:extLst>
          </p:cNvPr>
          <p:cNvSpPr txBox="1"/>
          <p:nvPr/>
        </p:nvSpPr>
        <p:spPr>
          <a:xfrm>
            <a:off x="5318760" y="336042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180</a:t>
            </a:r>
            <a:endParaRPr lang="el-GR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55422C-A5AA-D803-CDE4-83DF7D4FC2AD}"/>
              </a:ext>
            </a:extLst>
          </p:cNvPr>
          <p:cNvSpPr txBox="1"/>
          <p:nvPr/>
        </p:nvSpPr>
        <p:spPr>
          <a:xfrm>
            <a:off x="5318760" y="410718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70</a:t>
            </a:r>
            <a:endParaRPr lang="el-GR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E4AA6A-FE53-C8E1-471A-4FE104A2851A}"/>
              </a:ext>
            </a:extLst>
          </p:cNvPr>
          <p:cNvSpPr txBox="1"/>
          <p:nvPr/>
        </p:nvSpPr>
        <p:spPr>
          <a:xfrm>
            <a:off x="5250180" y="5052060"/>
            <a:ext cx="1593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Expected GFP band</a:t>
            </a:r>
            <a:endParaRPr lang="el-GR" sz="1400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8AE740-37AF-B1F8-B319-D534B3358D2B}"/>
              </a:ext>
            </a:extLst>
          </p:cNvPr>
          <p:cNvSpPr txBox="1"/>
          <p:nvPr/>
        </p:nvSpPr>
        <p:spPr>
          <a:xfrm>
            <a:off x="5280583" y="569678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</a:t>
            </a:r>
            <a:endParaRPr lang="el-GR" sz="1400" dirty="0"/>
          </a:p>
        </p:txBody>
      </p:sp>
      <p:pic>
        <p:nvPicPr>
          <p:cNvPr id="38" name="Θέση περιεχομένου 8" descr="Εικόνα που περιέχει βιολέτα, μπλε, Μπελ ηλεκτρίκ, ματζέντ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2B665369-8EDF-DDC4-0A40-A396DB456B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09" r="24638" b="1450"/>
          <a:stretch>
            <a:fillRect/>
          </a:stretch>
        </p:blipFill>
        <p:spPr bwMode="auto">
          <a:xfrm rot="5400000">
            <a:off x="6595086" y="2318987"/>
            <a:ext cx="4335828" cy="38762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Αριστερό βέλος 38">
            <a:extLst>
              <a:ext uri="{FF2B5EF4-FFF2-40B4-BE49-F238E27FC236}">
                <a16:creationId xmlns:a16="http://schemas.microsoft.com/office/drawing/2014/main" id="{86E9EFA4-DA86-1ACE-5BFC-5267498F775C}"/>
              </a:ext>
            </a:extLst>
          </p:cNvPr>
          <p:cNvSpPr/>
          <p:nvPr/>
        </p:nvSpPr>
        <p:spPr>
          <a:xfrm>
            <a:off x="10606460" y="4141843"/>
            <a:ext cx="978408" cy="1524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Αριστερό βέλος 39">
            <a:extLst>
              <a:ext uri="{FF2B5EF4-FFF2-40B4-BE49-F238E27FC236}">
                <a16:creationId xmlns:a16="http://schemas.microsoft.com/office/drawing/2014/main" id="{B5001A0E-9164-45E9-F07A-B393D890FFB1}"/>
              </a:ext>
            </a:extLst>
          </p:cNvPr>
          <p:cNvSpPr/>
          <p:nvPr/>
        </p:nvSpPr>
        <p:spPr>
          <a:xfrm>
            <a:off x="11013307" y="5599200"/>
            <a:ext cx="978408" cy="1524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1" name="Αριστερό βέλος 40">
            <a:extLst>
              <a:ext uri="{FF2B5EF4-FFF2-40B4-BE49-F238E27FC236}">
                <a16:creationId xmlns:a16="http://schemas.microsoft.com/office/drawing/2014/main" id="{A383CB02-C88E-6723-4E69-14262A85E45F}"/>
              </a:ext>
            </a:extLst>
          </p:cNvPr>
          <p:cNvSpPr/>
          <p:nvPr/>
        </p:nvSpPr>
        <p:spPr>
          <a:xfrm>
            <a:off x="11020619" y="5053548"/>
            <a:ext cx="978408" cy="1524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7E1F71C-9502-4C69-79CC-6810ED8728DB}"/>
              </a:ext>
            </a:extLst>
          </p:cNvPr>
          <p:cNvSpPr txBox="1"/>
          <p:nvPr/>
        </p:nvSpPr>
        <p:spPr>
          <a:xfrm>
            <a:off x="11020619" y="3288207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180</a:t>
            </a:r>
            <a:endParaRPr lang="el-GR" sz="1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389CFC5-1CC3-C81B-CBFA-47A0F20E5460}"/>
              </a:ext>
            </a:extLst>
          </p:cNvPr>
          <p:cNvSpPr txBox="1"/>
          <p:nvPr/>
        </p:nvSpPr>
        <p:spPr>
          <a:xfrm>
            <a:off x="11001947" y="394034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70</a:t>
            </a:r>
            <a:endParaRPr lang="el-GR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BE5F045-6637-B116-E69F-B31A821D1D58}"/>
              </a:ext>
            </a:extLst>
          </p:cNvPr>
          <p:cNvSpPr txBox="1"/>
          <p:nvPr/>
        </p:nvSpPr>
        <p:spPr>
          <a:xfrm>
            <a:off x="11229137" y="4836616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GFP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E29C5C7-3A7A-0036-E4E1-8BE13421FAC7}"/>
              </a:ext>
            </a:extLst>
          </p:cNvPr>
          <p:cNvSpPr txBox="1"/>
          <p:nvPr/>
        </p:nvSpPr>
        <p:spPr>
          <a:xfrm>
            <a:off x="11326119" y="542288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</a:t>
            </a:r>
            <a:endParaRPr lang="el-GR" sz="1400" dirty="0"/>
          </a:p>
        </p:txBody>
      </p:sp>
      <p:sp>
        <p:nvSpPr>
          <p:cNvPr id="48" name="Δεξιό άγκιστρο 47">
            <a:extLst>
              <a:ext uri="{FF2B5EF4-FFF2-40B4-BE49-F238E27FC236}">
                <a16:creationId xmlns:a16="http://schemas.microsoft.com/office/drawing/2014/main" id="{2E9139C5-6933-BFB5-702C-C97F3847BCE5}"/>
              </a:ext>
            </a:extLst>
          </p:cNvPr>
          <p:cNvSpPr/>
          <p:nvPr/>
        </p:nvSpPr>
        <p:spPr>
          <a:xfrm>
            <a:off x="8762999" y="4747613"/>
            <a:ext cx="265943" cy="657472"/>
          </a:xfrm>
          <a:prstGeom prst="rightBr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3918683-F2F9-DC16-DF3A-7F0F8067EBFF}"/>
              </a:ext>
            </a:extLst>
          </p:cNvPr>
          <p:cNvSpPr txBox="1"/>
          <p:nvPr/>
        </p:nvSpPr>
        <p:spPr>
          <a:xfrm>
            <a:off x="8171788" y="2593793"/>
            <a:ext cx="21998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C1 C2  C3  C4  BB DTT M</a:t>
            </a:r>
            <a:endParaRPr lang="el-GR" sz="1600" dirty="0">
              <a:solidFill>
                <a:srgbClr val="FF0000"/>
              </a:solidFill>
            </a:endParaRPr>
          </a:p>
        </p:txBody>
      </p:sp>
      <p:sp>
        <p:nvSpPr>
          <p:cNvPr id="51" name="Αριστερό βέλος 50">
            <a:extLst>
              <a:ext uri="{FF2B5EF4-FFF2-40B4-BE49-F238E27FC236}">
                <a16:creationId xmlns:a16="http://schemas.microsoft.com/office/drawing/2014/main" id="{297AE470-C806-648E-A832-9CFCA1CEE27E}"/>
              </a:ext>
            </a:extLst>
          </p:cNvPr>
          <p:cNvSpPr/>
          <p:nvPr/>
        </p:nvSpPr>
        <p:spPr>
          <a:xfrm>
            <a:off x="4810800" y="3617919"/>
            <a:ext cx="978408" cy="1524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5575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BDCB6B-D79B-518D-6185-244BDBA95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SDS-PAGE </a:t>
            </a:r>
            <a:r>
              <a:rPr lang="en-US" dirty="0"/>
              <a:t>Method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464F32F-AB01-0287-2038-EC79C3FBBE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3. Sample Preparation for PAGE </a:t>
            </a:r>
          </a:p>
          <a:p>
            <a:pPr marL="0" indent="0">
              <a:buNone/>
            </a:pPr>
            <a:r>
              <a:rPr lang="en-US" dirty="0"/>
              <a:t>4. Preparation of Gel Cassette and Electrophoresis Chamber</a:t>
            </a:r>
            <a:r>
              <a:rPr lang="el-GR" dirty="0"/>
              <a:t> 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5. Filling the Gel Wells with Samples</a:t>
            </a:r>
            <a:r>
              <a:rPr lang="el-GR" dirty="0"/>
              <a:t> 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6. </a:t>
            </a:r>
            <a:r>
              <a:rPr lang="de-DE" dirty="0" err="1"/>
              <a:t>Execution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Gel </a:t>
            </a:r>
            <a:r>
              <a:rPr lang="de-DE" dirty="0" err="1"/>
              <a:t>electrophoresis</a:t>
            </a:r>
            <a:r>
              <a:rPr lang="el-GR" dirty="0"/>
              <a:t> 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7. </a:t>
            </a:r>
            <a:r>
              <a:rPr lang="de-DE" dirty="0" err="1"/>
              <a:t>Staining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Gel	</a:t>
            </a:r>
            <a:r>
              <a:rPr lang="el-GR" dirty="0"/>
              <a:t> 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8. Evaluation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Gel</a:t>
            </a:r>
            <a:endParaRPr lang="el-GR" dirty="0"/>
          </a:p>
          <a:p>
            <a:endParaRPr lang="el-GR" dirty="0"/>
          </a:p>
        </p:txBody>
      </p:sp>
      <p:pic>
        <p:nvPicPr>
          <p:cNvPr id="13" name="Θέση περιεχομένου 12" descr="Εικόνα που περιέχει βιβλίο, κείμενο, ιδιότητα υλικού, ορθογώνιο παραλληλόγραμμ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62FBE45-8089-E908-CC6B-CDCB4DE94F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359" y="2782123"/>
            <a:ext cx="2905496" cy="3873995"/>
          </a:xfr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4EC4AEFC-93EC-D3C8-730E-4A2C1C66A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0408"/>
          <a:stretch>
            <a:fillRect/>
          </a:stretch>
        </p:blipFill>
        <p:spPr bwMode="auto">
          <a:xfrm>
            <a:off x="7421455" y="1027905"/>
            <a:ext cx="2822194" cy="1632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2300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031DD11-62B4-4403-AB58-593ABA97B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 dirty="0"/>
              <a:t>SDS-PAGE </a:t>
            </a:r>
            <a:r>
              <a:rPr lang="en-US" dirty="0"/>
              <a:t>Results</a:t>
            </a:r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01C0573-B3F8-B28A-F17A-777728138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593342"/>
          </a:xfrm>
        </p:spPr>
        <p:txBody>
          <a:bodyPr/>
          <a:lstStyle/>
          <a:p>
            <a:r>
              <a:rPr lang="en-US" dirty="0"/>
              <a:t>The GFP protein is </a:t>
            </a:r>
            <a:r>
              <a:rPr lang="pl-PL" dirty="0" err="1"/>
              <a:t>parti</a:t>
            </a:r>
            <a:r>
              <a:rPr lang="en-US" dirty="0"/>
              <a:t>ally purified </a:t>
            </a:r>
            <a:endParaRPr lang="el-GR" dirty="0"/>
          </a:p>
        </p:txBody>
      </p:sp>
      <p:graphicFrame>
        <p:nvGraphicFramePr>
          <p:cNvPr id="13" name="Chart 2">
            <a:extLst>
              <a:ext uri="{FF2B5EF4-FFF2-40B4-BE49-F238E27FC236}">
                <a16:creationId xmlns:a16="http://schemas.microsoft.com/office/drawing/2014/main" id="{87194B6A-4DCD-CA36-FC7B-039BC28D95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1283049"/>
              </p:ext>
            </p:extLst>
          </p:nvPr>
        </p:nvGraphicFramePr>
        <p:xfrm>
          <a:off x="1847250" y="2763935"/>
          <a:ext cx="3753450" cy="2745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20A78A4-FD0E-42D0-C095-85B9F9FC50D0}"/>
              </a:ext>
            </a:extLst>
          </p:cNvPr>
          <p:cNvSpPr txBox="1"/>
          <p:nvPr/>
        </p:nvSpPr>
        <p:spPr>
          <a:xfrm>
            <a:off x="606829" y="5644342"/>
            <a:ext cx="258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Measurements were from </a:t>
            </a:r>
            <a:r>
              <a:rPr lang="en-US" dirty="0">
                <a:solidFill>
                  <a:srgbClr val="FF0000"/>
                </a:solidFill>
              </a:rPr>
              <a:t>10</a:t>
            </a:r>
            <a:r>
              <a:rPr lang="en-US" dirty="0"/>
              <a:t>-12cm, </a:t>
            </a:r>
            <a:r>
              <a:rPr lang="el-GR" dirty="0"/>
              <a:t>23-</a:t>
            </a:r>
            <a:r>
              <a:rPr lang="el-GR" dirty="0">
                <a:solidFill>
                  <a:srgbClr val="FF0000"/>
                </a:solidFill>
              </a:rPr>
              <a:t>38</a:t>
            </a:r>
            <a:r>
              <a:rPr lang="en-US" dirty="0"/>
              <a:t> </a:t>
            </a:r>
            <a:r>
              <a:rPr lang="en-US" dirty="0" err="1"/>
              <a:t>KDa</a:t>
            </a:r>
            <a:endParaRPr lang="el-GR" dirty="0"/>
          </a:p>
        </p:txBody>
      </p:sp>
      <p:pic>
        <p:nvPicPr>
          <p:cNvPr id="7" name="Θέση περιεχομένου 8" descr="Εικόνα που περιέχει βιολέτα, μπλε, Μπελ ηλεκτρίκ, ματζέντ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35136C3-8538-123B-E6CD-559F6F0CF1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09" r="24638" b="1450"/>
          <a:stretch>
            <a:fillRect/>
          </a:stretch>
        </p:blipFill>
        <p:spPr bwMode="auto">
          <a:xfrm rot="5400000">
            <a:off x="7061054" y="2171387"/>
            <a:ext cx="2691148" cy="38762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A55ECCFA-3BBE-544E-E86F-748289BCEAE7}"/>
              </a:ext>
            </a:extLst>
          </p:cNvPr>
          <p:cNvCxnSpPr>
            <a:cxnSpLocks/>
          </p:cNvCxnSpPr>
          <p:nvPr/>
        </p:nvCxnSpPr>
        <p:spPr>
          <a:xfrm>
            <a:off x="5723495" y="3124735"/>
            <a:ext cx="3106538" cy="1199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2A30620-E53F-6A03-20D0-7176F6BE9F02}"/>
              </a:ext>
            </a:extLst>
          </p:cNvPr>
          <p:cNvSpPr txBox="1"/>
          <p:nvPr/>
        </p:nvSpPr>
        <p:spPr>
          <a:xfrm>
            <a:off x="7878374" y="3124735"/>
            <a:ext cx="22284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C1 C2  C3  C4  BB M DTT</a:t>
            </a:r>
            <a:endParaRPr lang="el-GR" sz="1600" dirty="0">
              <a:solidFill>
                <a:srgbClr val="FF0000"/>
              </a:solidFill>
            </a:endParaRPr>
          </a:p>
        </p:txBody>
      </p:sp>
      <p:cxnSp>
        <p:nvCxnSpPr>
          <p:cNvPr id="18" name="Ευθύγραμμο βέλος σύνδεσης 17">
            <a:extLst>
              <a:ext uri="{FF2B5EF4-FFF2-40B4-BE49-F238E27FC236}">
                <a16:creationId xmlns:a16="http://schemas.microsoft.com/office/drawing/2014/main" id="{19F0F842-4081-F632-630F-2D821D96A83B}"/>
              </a:ext>
            </a:extLst>
          </p:cNvPr>
          <p:cNvCxnSpPr>
            <a:cxnSpLocks/>
          </p:cNvCxnSpPr>
          <p:nvPr/>
        </p:nvCxnSpPr>
        <p:spPr>
          <a:xfrm>
            <a:off x="3869547" y="4001294"/>
            <a:ext cx="0" cy="1115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0">
            <a:extLst>
              <a:ext uri="{FF2B5EF4-FFF2-40B4-BE49-F238E27FC236}">
                <a16:creationId xmlns:a16="http://schemas.microsoft.com/office/drawing/2014/main" id="{E485BBE2-7353-E39A-3FE3-780FC7AD0D4A}"/>
              </a:ext>
            </a:extLst>
          </p:cNvPr>
          <p:cNvCxnSpPr>
            <a:cxnSpLocks/>
          </p:cNvCxnSpPr>
          <p:nvPr/>
        </p:nvCxnSpPr>
        <p:spPr>
          <a:xfrm flipH="1">
            <a:off x="2369632" y="3999817"/>
            <a:ext cx="14999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B4E7D6E-65CD-18ED-F5CA-EF77B7B9AD28}"/>
              </a:ext>
            </a:extLst>
          </p:cNvPr>
          <p:cNvSpPr txBox="1"/>
          <p:nvPr/>
        </p:nvSpPr>
        <p:spPr>
          <a:xfrm>
            <a:off x="5789181" y="2894591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GFP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08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Conclusion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GFP </a:t>
            </a:r>
            <a:r>
              <a:rPr lang="sk-SK" dirty="0" err="1"/>
              <a:t>protein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a </a:t>
            </a:r>
            <a:r>
              <a:rPr lang="sk-SK" dirty="0" err="1"/>
              <a:t>robust</a:t>
            </a:r>
            <a:r>
              <a:rPr lang="sk-SK" dirty="0"/>
              <a:t> </a:t>
            </a:r>
            <a:r>
              <a:rPr lang="sk-SK" dirty="0" err="1"/>
              <a:t>protein</a:t>
            </a:r>
            <a:r>
              <a:rPr lang="sk-SK" dirty="0"/>
              <a:t> </a:t>
            </a:r>
            <a:r>
              <a:rPr lang="sk-SK" dirty="0" err="1"/>
              <a:t>that</a:t>
            </a:r>
            <a:r>
              <a:rPr lang="sk-SK" dirty="0"/>
              <a:t> </a:t>
            </a:r>
            <a:r>
              <a:rPr lang="sk-SK" dirty="0" err="1"/>
              <a:t>keeps</a:t>
            </a:r>
            <a:r>
              <a:rPr lang="sk-SK" dirty="0"/>
              <a:t> </a:t>
            </a:r>
            <a:r>
              <a:rPr lang="sk-SK" dirty="0" err="1"/>
              <a:t>its</a:t>
            </a:r>
            <a:r>
              <a:rPr lang="sk-SK" dirty="0"/>
              <a:t> </a:t>
            </a:r>
            <a:r>
              <a:rPr lang="sk-SK" dirty="0" err="1"/>
              <a:t>ability</a:t>
            </a:r>
            <a:r>
              <a:rPr lang="sk-SK" dirty="0"/>
              <a:t> of </a:t>
            </a:r>
            <a:r>
              <a:rPr lang="sk-SK" dirty="0" err="1"/>
              <a:t>glowing</a:t>
            </a:r>
            <a:r>
              <a:rPr lang="sk-SK" dirty="0"/>
              <a:t> </a:t>
            </a:r>
            <a:r>
              <a:rPr lang="sk-SK" dirty="0" err="1"/>
              <a:t>after</a:t>
            </a:r>
            <a:r>
              <a:rPr lang="sk-SK" dirty="0"/>
              <a:t> </a:t>
            </a:r>
            <a:r>
              <a:rPr lang="sk-SK" dirty="0" err="1"/>
              <a:t>chemical</a:t>
            </a:r>
            <a:r>
              <a:rPr lang="sk-SK" dirty="0"/>
              <a:t> and </a:t>
            </a:r>
            <a:r>
              <a:rPr lang="sk-SK" dirty="0" err="1"/>
              <a:t>electrical</a:t>
            </a:r>
            <a:r>
              <a:rPr lang="sk-SK" dirty="0"/>
              <a:t> </a:t>
            </a:r>
            <a:r>
              <a:rPr lang="sk-SK" dirty="0" err="1"/>
              <a:t>field</a:t>
            </a:r>
            <a:r>
              <a:rPr lang="sk-SK" dirty="0"/>
              <a:t>.</a:t>
            </a:r>
            <a:endParaRPr lang="el-GR" dirty="0"/>
          </a:p>
          <a:p>
            <a:endParaRPr lang="el-GR" dirty="0"/>
          </a:p>
          <a:p>
            <a:pPr lvl="1"/>
            <a:r>
              <a:rPr lang="en" dirty="0"/>
              <a:t>GFP keeps its three-dimensional structure</a:t>
            </a:r>
            <a:endParaRPr lang="el-GR" dirty="0"/>
          </a:p>
          <a:p>
            <a:pPr lvl="1"/>
            <a:endParaRPr lang="el-GR" dirty="0"/>
          </a:p>
          <a:p>
            <a:pPr lvl="1"/>
            <a:r>
              <a:rPr lang="en" dirty="0"/>
              <a:t>GFP can be used as a reliable biological marker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38810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5400" b="1" dirty="0" err="1"/>
              <a:t>Thank</a:t>
            </a:r>
            <a:r>
              <a:rPr lang="sk-SK" sz="5400" b="1" dirty="0"/>
              <a:t> </a:t>
            </a:r>
            <a:r>
              <a:rPr lang="sk-SK" sz="5400" b="1" dirty="0" err="1"/>
              <a:t>you</a:t>
            </a:r>
            <a:r>
              <a:rPr lang="sk-SK" sz="5400" b="1" dirty="0"/>
              <a:t> </a:t>
            </a:r>
            <a:r>
              <a:rPr lang="sk-SK" sz="5400" b="1" dirty="0" err="1"/>
              <a:t>for</a:t>
            </a:r>
            <a:r>
              <a:rPr lang="sk-SK" sz="5400" b="1" dirty="0"/>
              <a:t> </a:t>
            </a:r>
            <a:r>
              <a:rPr lang="sk-SK" sz="5400" b="1" dirty="0" err="1"/>
              <a:t>your</a:t>
            </a:r>
            <a:r>
              <a:rPr lang="sk-SK" sz="5400" b="1" dirty="0"/>
              <a:t> </a:t>
            </a:r>
            <a:r>
              <a:rPr lang="sk-SK" sz="5400" b="1" dirty="0" err="1"/>
              <a:t>attention</a:t>
            </a:r>
            <a:r>
              <a:rPr lang="sk-SK" sz="5400" b="1" dirty="0"/>
              <a:t>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8053335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3312</TotalTime>
  <Words>235</Words>
  <Application>Microsoft Office PowerPoint</Application>
  <PresentationFormat>Panoramiczny</PresentationFormat>
  <Paragraphs>56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Motív Office</vt:lpstr>
      <vt:lpstr>Summary of results from group 1</vt:lpstr>
      <vt:lpstr>Group number + presentation of group        members</vt:lpstr>
      <vt:lpstr>Introduction of our experiment</vt:lpstr>
      <vt:lpstr>HIC Method</vt:lpstr>
      <vt:lpstr>HIC Results The GFP protein is partially purified  </vt:lpstr>
      <vt:lpstr>SDS-PAGE Method</vt:lpstr>
      <vt:lpstr>SDS-PAGE Results</vt:lpstr>
      <vt:lpstr>Conclusion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 of 1. experiment – starch metabolism</dc:title>
  <dc:creator>Učiteľ</dc:creator>
  <cp:lastModifiedBy>Weronika Klimczak</cp:lastModifiedBy>
  <cp:revision>58</cp:revision>
  <dcterms:created xsi:type="dcterms:W3CDTF">2024-01-19T12:02:57Z</dcterms:created>
  <dcterms:modified xsi:type="dcterms:W3CDTF">2026-01-21T11:51:42Z</dcterms:modified>
</cp:coreProperties>
</file>