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82" r:id="rId3"/>
    <p:sldId id="283" r:id="rId4"/>
    <p:sldId id="284" r:id="rId5"/>
    <p:sldId id="285" r:id="rId6"/>
    <p:sldId id="286" r:id="rId7"/>
    <p:sldId id="288" r:id="rId8"/>
    <p:sldId id="287" r:id="rId9"/>
    <p:sldId id="290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38F25-16C3-9E4C-894E-960A38E6A789}" v="9" dt="2026-01-21T10:14:55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719"/>
  </p:normalViewPr>
  <p:slideViewPr>
    <p:cSldViewPr snapToGrid="0">
      <p:cViewPr>
        <p:scale>
          <a:sx n="86" d="100"/>
          <a:sy n="86" d="100"/>
        </p:scale>
        <p:origin x="1616" y="100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Calibration</a:t>
            </a:r>
            <a:r>
              <a:rPr lang="da-DK" baseline="0"/>
              <a:t> line for Molar Mass</a:t>
            </a: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0477646544181977"/>
                  <c:y val="-0.1717129629629629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</c:trendlineLbl>
          </c:trendline>
          <c:xVal>
            <c:numRef>
              <c:f>'Ark1'!$D$5:$M$5</c:f>
              <c:numCache>
                <c:formatCode>General</c:formatCode>
                <c:ptCount val="10"/>
                <c:pt idx="0">
                  <c:v>3.6</c:v>
                </c:pt>
                <c:pt idx="1">
                  <c:v>3.35</c:v>
                </c:pt>
                <c:pt idx="2">
                  <c:v>2.85</c:v>
                </c:pt>
                <c:pt idx="3">
                  <c:v>2.6</c:v>
                </c:pt>
                <c:pt idx="4">
                  <c:v>2.0499999999999998</c:v>
                </c:pt>
                <c:pt idx="5">
                  <c:v>1.55</c:v>
                </c:pt>
                <c:pt idx="6">
                  <c:v>1.1499999999999999</c:v>
                </c:pt>
                <c:pt idx="7">
                  <c:v>0.8</c:v>
                </c:pt>
                <c:pt idx="8">
                  <c:v>0.15</c:v>
                </c:pt>
                <c:pt idx="9">
                  <c:v>0</c:v>
                </c:pt>
              </c:numCache>
            </c:numRef>
          </c:xVal>
          <c:yVal>
            <c:numRef>
              <c:f>'Ark1'!$D$6:$M$6</c:f>
              <c:numCache>
                <c:formatCode>General</c:formatCode>
                <c:ptCount val="10"/>
                <c:pt idx="0">
                  <c:v>2.2599999999999998</c:v>
                </c:pt>
                <c:pt idx="1">
                  <c:v>2.11</c:v>
                </c:pt>
                <c:pt idx="2">
                  <c:v>2</c:v>
                </c:pt>
                <c:pt idx="3">
                  <c:v>1.85</c:v>
                </c:pt>
                <c:pt idx="4">
                  <c:v>1.74</c:v>
                </c:pt>
                <c:pt idx="5">
                  <c:v>1.6</c:v>
                </c:pt>
                <c:pt idx="6">
                  <c:v>1.54</c:v>
                </c:pt>
                <c:pt idx="7">
                  <c:v>1.4</c:v>
                </c:pt>
                <c:pt idx="8">
                  <c:v>1.18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9A-F44A-97EA-7E71B4A77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890112"/>
        <c:axId val="1741891824"/>
      </c:scatterChart>
      <c:valAx>
        <c:axId val="1741890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Distance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41891824"/>
        <c:crosses val="autoZero"/>
        <c:crossBetween val="midCat"/>
      </c:valAx>
      <c:valAx>
        <c:axId val="174189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log Molar Mass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418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4FC1-94E2-5F4B-8883-303D8DBED5E1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FBEE0-2A8D-9243-B92C-86631B503B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2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FBEE0-2A8D-9243-B92C-86631B503B1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17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FBEE0-2A8D-9243-B92C-86631B503B1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063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BEF43-7E18-635C-E7C0-ECD3A604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9E01DF9-E196-D551-0419-75D4DE17A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09C378-363E-D6D7-778C-75AE977D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41F1D6-F732-D3E9-8295-7A753636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01B836-4FCA-7AF7-DEE9-86BFDE51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65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4F263-4FA1-2354-9DC4-1534D97A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7C2F33A-385C-C705-830E-4F61A8DDC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424063-33B2-0015-A14F-F71BBB47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50625D-A699-E959-D62E-C781C9FA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0F03E67-202E-938B-4EF9-3DB7BDAA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200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371B650-371F-A62C-1B3C-3CDBDB462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F23A33E-0D39-21BD-E2D9-078F0B47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C6B930-726B-FAF1-CD36-B77318E3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592C3D-7962-C2DE-E717-DCDBAEFE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8F7889E-502F-2D92-8C40-42319248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124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F3B5D-87B4-199B-6A59-4B6D7FFF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950C29-8506-0A46-20B8-AC5ACF39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F502E0-5E6C-5110-627F-5EBEDB9E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62319F-3C26-CB2C-1D19-6F093416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DB506F-C098-9677-39A9-B996982A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97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A4ACB-19EB-6FEC-B2D0-B8325CAA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03A4D0-92A3-A821-BD19-AA428795F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4093B2-6735-4278-EDA8-76D320B6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4A1DB7-E6AE-BCD7-0D30-E4182536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656E06-3ACF-9AD9-8136-98320E86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463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60B45-8D79-454C-3DB3-7E30DC7E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CA2135-C2E5-4F03-A706-55FFCD320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DC08513-F204-D382-94D5-1A6DF837E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D905DE3-B900-CAD3-B205-57891566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B9574-A2A6-C351-35D3-21498E61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D11AF1-5D08-4337-8579-F6A16311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4F14A-69A3-BF52-96AD-D86782E2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475FCA1-FB05-2593-FF82-B64E2BFBE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938FF8-25E8-D0AC-29AD-7FA449F04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9B01A4D-D55F-0C59-A1CA-DC0778F91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A51BA9B-6904-5741-CCB3-10D5BAAB4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9E45C1C-857F-A195-AF72-475D262B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0BAEF72-1E95-2A4E-BA54-A2C90F85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0B5BBA7-4ACD-D4BA-16F1-6D683EF9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16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5D2DC-DBF5-DB51-AB0F-3C6AB456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E428B35-B6C7-7D80-BF15-12FCB968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C2A9A73-1C36-718D-93DC-364C772C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2C3DBD7-A0D2-D25F-0048-7A90CF67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45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D7A712-4827-57FA-930E-5E0C4BCA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8B4320D-8F05-0629-47DB-C74CE2A2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333404A-38B5-7C87-6940-DE1DC371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865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9DCAA-072F-0596-666C-93D1ED01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D06E8F-2129-729B-277A-2E6DA1799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A2C86A3-E0AA-1DD7-F24B-843002C0A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7FEEEC7-7BBF-28AA-040D-7F59223E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2AE1AB-7B71-4500-32B6-E7ABCCA6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439158-3DAD-2A61-BE1A-1C335355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36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64C9B-4329-DA8B-B9FC-63FC6705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0AD34AE-685B-C147-BACD-E2EAF10AB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6E273D-547C-116E-94CD-B792521FB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47C47C-825E-1DFD-BF07-66F70AF5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81BF34-36C8-8299-68F9-9B5700DF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5F32F4-3A45-CE70-B2BA-2849FEE5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800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0A46EE4-A483-2C4F-0A74-DECA297C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E81334-618A-5B81-F46A-9BD73D343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1A2CB8-21CD-49D6-659B-F401F5477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C8E96B-F599-F943-98B5-E6C5F467AE83}" type="datetimeFigureOut">
              <a:rPr lang="da-DK" smtClean="0"/>
              <a:t>20.01.2026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51E289-13DC-70A8-85AB-988B66694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28D458-3335-2BA4-94DC-C182045BC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8964A1-AF20-834D-AABA-A2F6EF73D1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86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results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r>
              <a:rPr lang="sk-SK" b="1" dirty="0" err="1"/>
              <a:t>group</a:t>
            </a:r>
            <a:r>
              <a:rPr lang="sk-SK" b="1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number + presentation of group </a:t>
            </a:r>
            <a:r>
              <a:rPr lang="sk-SK" b="1" dirty="0"/>
              <a:t>	      </a:t>
            </a:r>
            <a:r>
              <a:rPr lang="en-US" b="1" dirty="0"/>
              <a:t>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455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Agnes Sørensen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Denmark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err="1"/>
              <a:t>Ieva</a:t>
            </a:r>
            <a:r>
              <a:rPr lang="sk-SK" dirty="0"/>
              <a:t> </a:t>
            </a:r>
            <a:r>
              <a:rPr lang="sk-SK" dirty="0" err="1"/>
              <a:t>Stundžyt</a:t>
            </a:r>
            <a:r>
              <a:rPr lang="lt-LT" dirty="0"/>
              <a:t>ė</a:t>
            </a:r>
          </a:p>
          <a:p>
            <a:pPr marL="0" indent="0">
              <a:buNone/>
            </a:pPr>
            <a:r>
              <a:rPr lang="lt-LT" dirty="0"/>
              <a:t>Lietuva</a:t>
            </a: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Anna Teper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Poland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985413" y="8814656"/>
            <a:ext cx="165290" cy="15300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392954" y="1766008"/>
            <a:ext cx="3264493" cy="4666733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895243" y="2050225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895243" y="3445292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„</a:t>
            </a:r>
            <a:r>
              <a:rPr lang="sk-SK" dirty="0" err="1"/>
              <a:t>flag</a:t>
            </a:r>
            <a:r>
              <a:rPr lang="sk-SK" dirty="0"/>
              <a:t>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BBAADE-7E0E-06DB-7523-BEE875CB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07" y="1535297"/>
            <a:ext cx="1726293" cy="13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5">
            <a:extLst>
              <a:ext uri="{FF2B5EF4-FFF2-40B4-BE49-F238E27FC236}">
                <a16:creationId xmlns:a16="http://schemas.microsoft.com/office/drawing/2014/main" id="{68059A4C-69AC-FED6-5923-22CA772E4EC0}"/>
              </a:ext>
            </a:extLst>
          </p:cNvPr>
          <p:cNvSpPr txBox="1"/>
          <p:nvPr/>
        </p:nvSpPr>
        <p:spPr>
          <a:xfrm>
            <a:off x="7985413" y="10177414"/>
            <a:ext cx="165290" cy="15300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2" descr="Flag of Lithuania - Wikipedia">
            <a:extLst>
              <a:ext uri="{FF2B5EF4-FFF2-40B4-BE49-F238E27FC236}">
                <a16:creationId xmlns:a16="http://schemas.microsoft.com/office/drawing/2014/main" id="{705C485E-637A-2E68-0069-4F38B4DD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07" y="3212269"/>
            <a:ext cx="1812543" cy="10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olsk national flag">
            <a:extLst>
              <a:ext uri="{FF2B5EF4-FFF2-40B4-BE49-F238E27FC236}">
                <a16:creationId xmlns:a16="http://schemas.microsoft.com/office/drawing/2014/main" id="{EB4EFD9F-1213-AD13-ACCD-2A81FF3F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07" y="4632300"/>
            <a:ext cx="1867435" cy="116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lede 16" descr="Et billede, der indeholder tøj, person, indendørs, mad&#10;&#10;AI-genereret indhold kan være ukorrekt.">
            <a:extLst>
              <a:ext uri="{FF2B5EF4-FFF2-40B4-BE49-F238E27FC236}">
                <a16:creationId xmlns:a16="http://schemas.microsoft.com/office/drawing/2014/main" id="{BD9F02C6-F575-A7B6-44C2-1ACDABF74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64924" y="1950647"/>
            <a:ext cx="5122393" cy="38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2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F79EB-A30E-F1E9-E594-D3DDF4A7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 of HIC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E4DCE3-7538-8D33-CF34-F6B6B94E57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noProof="0" dirty="0"/>
              <a:t>Purification</a:t>
            </a:r>
            <a:r>
              <a:rPr lang="en-US" noProof="0" dirty="0"/>
              <a:t> of GFP by hydrophobic interaction chromatography</a:t>
            </a:r>
          </a:p>
          <a:p>
            <a:r>
              <a:rPr lang="en-US" dirty="0"/>
              <a:t>Goal of HIC: to </a:t>
            </a:r>
            <a:r>
              <a:rPr lang="en-US" b="1" dirty="0"/>
              <a:t>separate</a:t>
            </a:r>
            <a:r>
              <a:rPr lang="en-US" dirty="0"/>
              <a:t> the </a:t>
            </a:r>
            <a:r>
              <a:rPr lang="en-US" b="1" dirty="0"/>
              <a:t>GFP</a:t>
            </a:r>
            <a:r>
              <a:rPr lang="en-US" dirty="0"/>
              <a:t> from other proteins</a:t>
            </a:r>
          </a:p>
          <a:p>
            <a:r>
              <a:rPr lang="en-US" dirty="0"/>
              <a:t>Methods:  </a:t>
            </a:r>
          </a:p>
          <a:p>
            <a:pPr lvl="1"/>
            <a:r>
              <a:rPr lang="en-US" dirty="0"/>
              <a:t>Proteins bind to a hydrophobic stationary phase</a:t>
            </a:r>
          </a:p>
          <a:p>
            <a:pPr lvl="1"/>
            <a:r>
              <a:rPr lang="en-US" dirty="0"/>
              <a:t>Binding is promoted by high salt concentrations</a:t>
            </a:r>
          </a:p>
          <a:p>
            <a:pPr lvl="1"/>
            <a:r>
              <a:rPr lang="en-US" dirty="0"/>
              <a:t>Proteins elute when salt is decreased</a:t>
            </a:r>
          </a:p>
        </p:txBody>
      </p:sp>
      <p:pic>
        <p:nvPicPr>
          <p:cNvPr id="11" name="Pladsholder til indhold 10" descr="Et billede, der indeholder plastik/plast, indendørs, legetøj, Skaleringsmodel&#10;&#10;AI-genereret indhold kan være ukorrekt.">
            <a:extLst>
              <a:ext uri="{FF2B5EF4-FFF2-40B4-BE49-F238E27FC236}">
                <a16:creationId xmlns:a16="http://schemas.microsoft.com/office/drawing/2014/main" id="{037AABA7-9DF3-D17C-F1B7-4A3F63C6EF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7538" y="932245"/>
            <a:ext cx="3936873" cy="5244717"/>
          </a:xfrm>
        </p:spPr>
      </p:pic>
    </p:spTree>
    <p:extLst>
      <p:ext uri="{BB962C8B-B14F-4D97-AF65-F5344CB8AC3E}">
        <p14:creationId xmlns:p14="http://schemas.microsoft.com/office/powerpoint/2010/main" val="327649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91C8D-2365-E12D-9D3A-32C2C54F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Observations during HIC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0D12A65-0052-15FC-D580-626941705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4184"/>
              </p:ext>
            </p:extLst>
          </p:nvPr>
        </p:nvGraphicFramePr>
        <p:xfrm>
          <a:off x="838199" y="1342225"/>
          <a:ext cx="868158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0395">
                  <a:extLst>
                    <a:ext uri="{9D8B030D-6E8A-4147-A177-3AD203B41FA5}">
                      <a16:colId xmlns:a16="http://schemas.microsoft.com/office/drawing/2014/main" val="1370873677"/>
                    </a:ext>
                  </a:extLst>
                </a:gridCol>
                <a:gridCol w="2170395">
                  <a:extLst>
                    <a:ext uri="{9D8B030D-6E8A-4147-A177-3AD203B41FA5}">
                      <a16:colId xmlns:a16="http://schemas.microsoft.com/office/drawing/2014/main" val="644592591"/>
                    </a:ext>
                  </a:extLst>
                </a:gridCol>
                <a:gridCol w="2170395">
                  <a:extLst>
                    <a:ext uri="{9D8B030D-6E8A-4147-A177-3AD203B41FA5}">
                      <a16:colId xmlns:a16="http://schemas.microsoft.com/office/drawing/2014/main" val="665096290"/>
                    </a:ext>
                  </a:extLst>
                </a:gridCol>
                <a:gridCol w="2170395">
                  <a:extLst>
                    <a:ext uri="{9D8B030D-6E8A-4147-A177-3AD203B41FA5}">
                      <a16:colId xmlns:a16="http://schemas.microsoft.com/office/drawing/2014/main" val="3609317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Task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/>
                        <a:t>UV </a:t>
                      </a:r>
                      <a:r>
                        <a:rPr lang="en-US" noProof="0" dirty="0"/>
                        <a:t>on the</a:t>
                      </a:r>
                      <a:r>
                        <a:rPr lang="en-US" b="1" noProof="0" dirty="0"/>
                        <a:t> </a:t>
                      </a:r>
                      <a:r>
                        <a:rPr lang="en-US" b="1" i="1" noProof="0" dirty="0"/>
                        <a:t>E. coli </a:t>
                      </a:r>
                      <a:r>
                        <a:rPr lang="en-US" b="1" noProof="0" dirty="0"/>
                        <a:t>lysate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We saw </a:t>
                      </a:r>
                      <a:r>
                        <a:rPr lang="en-US" b="1" noProof="0" dirty="0"/>
                        <a:t>green fluorescence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The </a:t>
                      </a:r>
                      <a:r>
                        <a:rPr lang="en-US" b="1" noProof="0" dirty="0"/>
                        <a:t>lysate contained GFP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0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Task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Pipet </a:t>
                      </a:r>
                      <a:r>
                        <a:rPr lang="en-US" b="1" noProof="0" dirty="0"/>
                        <a:t>lysate to</a:t>
                      </a:r>
                      <a:r>
                        <a:rPr lang="en-US" noProof="0" dirty="0"/>
                        <a:t> the </a:t>
                      </a:r>
                      <a:r>
                        <a:rPr lang="en-US" b="1" noProof="0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/>
                        <a:t>Green fluorescence </a:t>
                      </a:r>
                      <a:r>
                        <a:rPr lang="en-US" noProof="0" dirty="0"/>
                        <a:t>on the </a:t>
                      </a:r>
                      <a:r>
                        <a:rPr lang="en-US" b="1" noProof="0" dirty="0"/>
                        <a:t>top</a:t>
                      </a:r>
                      <a:r>
                        <a:rPr lang="en-US" noProof="0" dirty="0"/>
                        <a:t> of </a:t>
                      </a:r>
                      <a:r>
                        <a:rPr lang="en-US" b="1" noProof="0" dirty="0"/>
                        <a:t>the stationary phase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noProof="0" dirty="0"/>
                        <a:t>GFP </a:t>
                      </a:r>
                      <a:r>
                        <a:rPr lang="en-US" noProof="0" dirty="0"/>
                        <a:t>adsorbs to the </a:t>
                      </a:r>
                      <a:r>
                        <a:rPr lang="en-US" b="1" noProof="0" dirty="0"/>
                        <a:t>stationary phase </a:t>
                      </a:r>
                      <a:r>
                        <a:rPr lang="en-US" noProof="0" dirty="0"/>
                        <a:t>with Van der Wahls interactions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1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Task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Pipet </a:t>
                      </a:r>
                      <a:r>
                        <a:rPr lang="en-US" b="1" noProof="0" dirty="0"/>
                        <a:t>washing Buffer</a:t>
                      </a:r>
                      <a:r>
                        <a:rPr lang="en-US" noProof="0" dirty="0"/>
                        <a:t> to the </a:t>
                      </a:r>
                      <a:r>
                        <a:rPr lang="en-US" b="1" noProof="0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We saw </a:t>
                      </a:r>
                      <a:r>
                        <a:rPr lang="en-US" b="1" noProof="0" dirty="0"/>
                        <a:t>the green fluorescence follow the mobile phase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This was </a:t>
                      </a:r>
                      <a:r>
                        <a:rPr lang="en-US" b="1" noProof="0" dirty="0"/>
                        <a:t>not</a:t>
                      </a:r>
                      <a:r>
                        <a:rPr lang="en-US" noProof="0" dirty="0"/>
                        <a:t> what we </a:t>
                      </a:r>
                      <a:r>
                        <a:rPr lang="en-US" b="1" noProof="0" dirty="0"/>
                        <a:t>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75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/>
                        <a:t>Task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Because we did not get the expected results we got </a:t>
                      </a:r>
                      <a:r>
                        <a:rPr lang="en-US" b="1" noProof="0" dirty="0"/>
                        <a:t>advised to try running it through again</a:t>
                      </a:r>
                      <a:r>
                        <a:rPr lang="en-US" noProof="0" dirty="0"/>
                        <a:t> and collect the greenest drops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We saw the </a:t>
                      </a:r>
                      <a:r>
                        <a:rPr lang="en-US" b="1" noProof="0" dirty="0"/>
                        <a:t>green fluorescence drop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The </a:t>
                      </a:r>
                      <a:r>
                        <a:rPr lang="en-US" b="1" noProof="0" dirty="0"/>
                        <a:t>GFP ran through again</a:t>
                      </a:r>
                      <a:r>
                        <a:rPr lang="en-US" noProof="0" dirty="0"/>
                        <a:t>, and we could track it with UV and </a:t>
                      </a:r>
                      <a:r>
                        <a:rPr lang="en-US" b="1" noProof="0" dirty="0"/>
                        <a:t>collect it </a:t>
                      </a:r>
                      <a:r>
                        <a:rPr lang="en-US" noProof="0" dirty="0"/>
                        <a:t>into column C4</a:t>
                      </a:r>
                      <a:endParaRPr lang="en-US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78495"/>
                  </a:ext>
                </a:extLst>
              </a:tr>
            </a:tbl>
          </a:graphicData>
        </a:graphic>
      </p:graphicFrame>
      <p:pic>
        <p:nvPicPr>
          <p:cNvPr id="9" name="Billede 8" descr="Et billede, der indeholder væske, sodavand, glas, container&#10;&#10;AI-genereret indhold kan være ukorrekt.">
            <a:extLst>
              <a:ext uri="{FF2B5EF4-FFF2-40B4-BE49-F238E27FC236}">
                <a16:creationId xmlns:a16="http://schemas.microsoft.com/office/drawing/2014/main" id="{D0A2E86D-820B-9E22-3F5E-C0568B3C8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b="15457"/>
          <a:stretch>
            <a:fillRect/>
          </a:stretch>
        </p:blipFill>
        <p:spPr>
          <a:xfrm>
            <a:off x="9849408" y="851770"/>
            <a:ext cx="1974958" cy="1716066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F2A43F04-9CF6-DDAC-B4FD-5CEA57049181}"/>
              </a:ext>
            </a:extLst>
          </p:cNvPr>
          <p:cNvSpPr txBox="1"/>
          <p:nvPr/>
        </p:nvSpPr>
        <p:spPr>
          <a:xfrm>
            <a:off x="10505983" y="1429078"/>
            <a:ext cx="1177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solidFill>
                  <a:schemeClr val="bg1"/>
                </a:solidFill>
              </a:rPr>
              <a:t>C4          C3</a:t>
            </a:r>
          </a:p>
        </p:txBody>
      </p:sp>
    </p:spTree>
    <p:extLst>
      <p:ext uri="{BB962C8B-B14F-4D97-AF65-F5344CB8AC3E}">
        <p14:creationId xmlns:p14="http://schemas.microsoft.com/office/powerpoint/2010/main" val="285589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1645A-C92F-CF25-B53A-EBF99C0C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Introduction</a:t>
            </a:r>
            <a:r>
              <a:rPr lang="sk-SK" dirty="0"/>
              <a:t> of SDS-PAGE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A59FDB-E267-D85A-BFCF-6F23EFBE5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11038" cy="4351338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The </a:t>
            </a:r>
            <a:r>
              <a:rPr lang="da-DK" b="1" dirty="0" err="1"/>
              <a:t>goal</a:t>
            </a:r>
            <a:r>
              <a:rPr lang="da-DK" dirty="0"/>
              <a:t> is to check the </a:t>
            </a:r>
            <a:r>
              <a:rPr lang="da-DK" dirty="0" err="1"/>
              <a:t>presence</a:t>
            </a:r>
            <a:r>
              <a:rPr lang="da-DK" dirty="0"/>
              <a:t> and </a:t>
            </a:r>
            <a:r>
              <a:rPr lang="da-DK" dirty="0" err="1"/>
              <a:t>purity</a:t>
            </a:r>
            <a:r>
              <a:rPr lang="da-DK" dirty="0"/>
              <a:t> of </a:t>
            </a:r>
            <a:r>
              <a:rPr lang="da-DK" b="1" dirty="0"/>
              <a:t>GFP</a:t>
            </a:r>
            <a:r>
              <a:rPr lang="da-DK" dirty="0"/>
              <a:t> in the samples.</a:t>
            </a:r>
          </a:p>
          <a:p>
            <a:r>
              <a:rPr lang="en-US" dirty="0"/>
              <a:t>Methods</a:t>
            </a:r>
            <a:r>
              <a:rPr lang="en-US" noProof="0" dirty="0"/>
              <a:t>: </a:t>
            </a:r>
            <a:r>
              <a:rPr lang="en-US" b="1" noProof="0" dirty="0"/>
              <a:t>Proteins</a:t>
            </a:r>
            <a:r>
              <a:rPr lang="en-US" noProof="0" dirty="0"/>
              <a:t> were </a:t>
            </a:r>
            <a:r>
              <a:rPr lang="en-US" b="1" noProof="0" dirty="0"/>
              <a:t>separated</a:t>
            </a:r>
            <a:r>
              <a:rPr lang="en-US" noProof="0" dirty="0"/>
              <a:t> by SDS-PAGE and visualized by stain and UV to assess </a:t>
            </a:r>
            <a:r>
              <a:rPr lang="en-US" b="1" noProof="0" dirty="0"/>
              <a:t>GFP purity and size </a:t>
            </a:r>
            <a:r>
              <a:rPr lang="en-US" noProof="0" dirty="0"/>
              <a:t>before and after HIC-chromatography</a:t>
            </a:r>
            <a:r>
              <a:rPr lang="en-US" dirty="0"/>
              <a:t>.</a:t>
            </a:r>
            <a:endParaRPr lang="en-US" noProof="0" dirty="0"/>
          </a:p>
          <a:p>
            <a:pPr marL="0" indent="0">
              <a:buNone/>
            </a:pPr>
            <a:br>
              <a:rPr lang="en-US" b="1" noProof="0" dirty="0"/>
            </a:br>
            <a:br>
              <a:rPr lang="en-US" b="1" noProof="0" dirty="0"/>
            </a:br>
            <a:endParaRPr lang="en-US" noProof="0" dirty="0"/>
          </a:p>
        </p:txBody>
      </p:sp>
      <p:pic>
        <p:nvPicPr>
          <p:cNvPr id="8" name="Billede 7" descr="Et billede, der indeholder skærmbillede, indendørs, Gennemsigtighed, Rektangel&#10;&#10;AI-genereret indhold kan være ukorrekt.">
            <a:extLst>
              <a:ext uri="{FF2B5EF4-FFF2-40B4-BE49-F238E27FC236}">
                <a16:creationId xmlns:a16="http://schemas.microsoft.com/office/drawing/2014/main" id="{82CC9072-0EB8-7D35-3E64-751EE113D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690688"/>
            <a:ext cx="5088835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26734-4575-5166-5DE1-49FE0231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700"/>
            <a:ext cx="10515600" cy="1325563"/>
          </a:xfrm>
        </p:spPr>
        <p:txBody>
          <a:bodyPr/>
          <a:lstStyle/>
          <a:p>
            <a:r>
              <a:rPr lang="en-US" noProof="0" dirty="0"/>
              <a:t>Estimation of molecular mass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7C09C6-1E98-DC59-3A9A-654BE9F4AD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732066"/>
              </p:ext>
            </p:extLst>
          </p:nvPr>
        </p:nvGraphicFramePr>
        <p:xfrm>
          <a:off x="758283" y="1724388"/>
          <a:ext cx="5754029" cy="445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300365E3-78A9-3785-1926-1AE9C22DA3F8}"/>
              </a:ext>
            </a:extLst>
          </p:cNvPr>
          <p:cNvSpPr txBox="1"/>
          <p:nvPr/>
        </p:nvSpPr>
        <p:spPr>
          <a:xfrm>
            <a:off x="7031485" y="2242922"/>
            <a:ext cx="4761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y = 0,31x + 1,10</a:t>
            </a:r>
            <a:endParaRPr lang="da-DK" dirty="0"/>
          </a:p>
          <a:p>
            <a:endParaRPr lang="en-US" noProof="1"/>
          </a:p>
          <a:p>
            <a:r>
              <a:rPr lang="en-US" noProof="1"/>
              <a:t>Log Molar Mass = </a:t>
            </a:r>
            <a:r>
              <a:rPr lang="en-US" baseline="0" dirty="0"/>
              <a:t>0,31 · Distance + 1,10</a:t>
            </a:r>
          </a:p>
          <a:p>
            <a:endParaRPr lang="en-US" noProof="1"/>
          </a:p>
          <a:p>
            <a:r>
              <a:rPr lang="en-US" noProof="1"/>
              <a:t>Log Molar Mass (GFP) = </a:t>
            </a:r>
            <a:r>
              <a:rPr lang="en-US" baseline="0" dirty="0"/>
              <a:t>0,31 · 1,05 + 1,10</a:t>
            </a:r>
          </a:p>
          <a:p>
            <a:endParaRPr lang="en-US" noProof="1"/>
          </a:p>
          <a:p>
            <a:r>
              <a:rPr lang="en-US" noProof="1"/>
              <a:t>Log Molar Mass (GFP) = 1,43</a:t>
            </a:r>
          </a:p>
          <a:p>
            <a:endParaRPr lang="en-US" noProof="1"/>
          </a:p>
          <a:p>
            <a:r>
              <a:rPr lang="en-US" noProof="1"/>
              <a:t>Molar Mass (GFP) = 26,9 kDa</a:t>
            </a:r>
          </a:p>
          <a:p>
            <a:endParaRPr lang="en-US" noProof="1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E0B3F61-F647-63F3-EB78-9282D9F45E18}"/>
              </a:ext>
            </a:extLst>
          </p:cNvPr>
          <p:cNvSpPr txBox="1"/>
          <p:nvPr/>
        </p:nvSpPr>
        <p:spPr>
          <a:xfrm>
            <a:off x="9330783" y="692273"/>
            <a:ext cx="6105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1"/>
              <a:t>GFP distance = 1,05 cm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41508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D459E-6ED5-011F-01F2-7331CDE0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13" y="365125"/>
            <a:ext cx="6195646" cy="1325563"/>
          </a:xfrm>
        </p:spPr>
        <p:txBody>
          <a:bodyPr>
            <a:normAutofit/>
          </a:bodyPr>
          <a:lstStyle/>
          <a:p>
            <a:r>
              <a:rPr lang="en-US" noProof="0" dirty="0"/>
              <a:t>Results from </a:t>
            </a:r>
            <a:r>
              <a:rPr lang="sk-SK" dirty="0"/>
              <a:t>SDS-PAGE</a:t>
            </a:r>
            <a:r>
              <a:rPr lang="en-US" noProof="0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1D87E5-47F1-9A40-962B-AF94A18D7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813" y="1825625"/>
            <a:ext cx="6091989" cy="4351338"/>
          </a:xfrm>
        </p:spPr>
        <p:txBody>
          <a:bodyPr>
            <a:normAutofit lnSpcReduction="10000"/>
          </a:bodyPr>
          <a:lstStyle/>
          <a:p>
            <a:r>
              <a:rPr lang="en-US" b="1" noProof="0" dirty="0"/>
              <a:t>Evaluation</a:t>
            </a:r>
            <a:r>
              <a:rPr lang="en-US" noProof="0" dirty="0"/>
              <a:t> of results by SDS-polyacrylamide gel electrophoresis </a:t>
            </a:r>
          </a:p>
          <a:p>
            <a:r>
              <a:rPr lang="en-US" dirty="0"/>
              <a:t>We saw </a:t>
            </a:r>
            <a:r>
              <a:rPr lang="en-US" b="1" dirty="0"/>
              <a:t>green fluorescence </a:t>
            </a:r>
            <a:r>
              <a:rPr lang="en-US" dirty="0"/>
              <a:t>in C4 and very faint in lysate </a:t>
            </a:r>
            <a:br>
              <a:rPr lang="en-US" dirty="0"/>
            </a:br>
            <a:r>
              <a:rPr lang="en-US" dirty="0"/>
              <a:t>and C3</a:t>
            </a:r>
          </a:p>
          <a:p>
            <a:r>
              <a:rPr lang="en-US" dirty="0"/>
              <a:t>We saw </a:t>
            </a:r>
            <a:r>
              <a:rPr lang="en-US" b="1" dirty="0"/>
              <a:t>no green </a:t>
            </a:r>
            <a:br>
              <a:rPr lang="en-US" b="1" dirty="0"/>
            </a:br>
            <a:r>
              <a:rPr lang="en-US" b="1" dirty="0"/>
              <a:t>fluorescence </a:t>
            </a:r>
            <a:r>
              <a:rPr lang="en-US" dirty="0"/>
              <a:t>in the</a:t>
            </a:r>
            <a:br>
              <a:rPr lang="en-US" dirty="0"/>
            </a:br>
            <a:r>
              <a:rPr lang="en-US" dirty="0"/>
              <a:t>reduced, C2 and C1</a:t>
            </a:r>
          </a:p>
          <a:p>
            <a:r>
              <a:rPr lang="en-US" b="1" noProof="0" dirty="0"/>
              <a:t>Evaluation</a:t>
            </a:r>
            <a:r>
              <a:rPr lang="en-US" noProof="0" dirty="0"/>
              <a:t> of purification </a:t>
            </a:r>
            <a:br>
              <a:rPr lang="en-US" noProof="0" dirty="0"/>
            </a:br>
            <a:r>
              <a:rPr lang="en-US" noProof="0" dirty="0"/>
              <a:t>efficiency before and </a:t>
            </a:r>
            <a:br>
              <a:rPr lang="en-US" noProof="0" dirty="0"/>
            </a:br>
            <a:r>
              <a:rPr lang="en-US" noProof="0" dirty="0"/>
              <a:t>after HIC</a:t>
            </a:r>
            <a:endParaRPr lang="da-DK" dirty="0"/>
          </a:p>
        </p:txBody>
      </p:sp>
      <p:pic>
        <p:nvPicPr>
          <p:cNvPr id="8" name="Billede 7" descr="Et billede, der indeholder skærmbillede, Elektrisk blå, blå/nedtrykt, Majorelle-blå&#10;&#10;AI-genereret indhold kan være ukorrekt.">
            <a:extLst>
              <a:ext uri="{FF2B5EF4-FFF2-40B4-BE49-F238E27FC236}">
                <a16:creationId xmlns:a16="http://schemas.microsoft.com/office/drawing/2014/main" id="{726A6361-5E59-DD4A-68DA-0A5A0B08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052" y="3239207"/>
            <a:ext cx="3162814" cy="3176596"/>
          </a:xfrm>
          <a:prstGeom prst="rect">
            <a:avLst/>
          </a:prstGeom>
        </p:spPr>
      </p:pic>
      <p:pic>
        <p:nvPicPr>
          <p:cNvPr id="17" name="Pladsholder til indhold 16" descr="Et billede, der indeholder Børnekunst, kunst, skitse, håndskrift&#10;&#10;AI-genereret indhold kan være ukorrekt.">
            <a:extLst>
              <a:ext uri="{FF2B5EF4-FFF2-40B4-BE49-F238E27FC236}">
                <a16:creationId xmlns:a16="http://schemas.microsoft.com/office/drawing/2014/main" id="{6F3FE8EB-6D90-3BC4-5A6D-AFE1924D6B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r="15230"/>
          <a:stretch>
            <a:fillRect/>
          </a:stretch>
        </p:blipFill>
        <p:spPr>
          <a:xfrm>
            <a:off x="8588295" y="681037"/>
            <a:ext cx="3162814" cy="5171819"/>
          </a:xfr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187E0D60-C065-83B0-CDE1-A29AB85EDBD2}"/>
              </a:ext>
            </a:extLst>
          </p:cNvPr>
          <p:cNvSpPr txBox="1"/>
          <p:nvPr/>
        </p:nvSpPr>
        <p:spPr>
          <a:xfrm>
            <a:off x="9137947" y="4878798"/>
            <a:ext cx="325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PS   C</a:t>
            </a:r>
            <a:r>
              <a:rPr lang="da-DK" sz="1200" baseline="-25000" dirty="0"/>
              <a:t>4</a:t>
            </a:r>
            <a:r>
              <a:rPr lang="da-DK" sz="1200" dirty="0"/>
              <a:t>D   BB    C4    C3    C2     C1 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385AB92F-5868-5FF0-DC86-A84348C27A30}"/>
              </a:ext>
            </a:extLst>
          </p:cNvPr>
          <p:cNvSpPr txBox="1"/>
          <p:nvPr/>
        </p:nvSpPr>
        <p:spPr>
          <a:xfrm>
            <a:off x="5579440" y="6001384"/>
            <a:ext cx="671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dirty="0">
                <a:solidFill>
                  <a:schemeClr val="bg1"/>
                </a:solidFill>
              </a:rPr>
              <a:t>PS</a:t>
            </a:r>
          </a:p>
        </p:txBody>
      </p: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82B802D5-67FF-9FEF-AC0D-8090D34369F0}"/>
              </a:ext>
            </a:extLst>
          </p:cNvPr>
          <p:cNvCxnSpPr/>
          <p:nvPr/>
        </p:nvCxnSpPr>
        <p:spPr>
          <a:xfrm>
            <a:off x="11887200" y="681037"/>
            <a:ext cx="0" cy="5171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felt 20">
            <a:extLst>
              <a:ext uri="{FF2B5EF4-FFF2-40B4-BE49-F238E27FC236}">
                <a16:creationId xmlns:a16="http://schemas.microsoft.com/office/drawing/2014/main" id="{3AF6DF42-9D60-3A40-8936-11601171CEB2}"/>
              </a:ext>
            </a:extLst>
          </p:cNvPr>
          <p:cNvSpPr txBox="1"/>
          <p:nvPr/>
        </p:nvSpPr>
        <p:spPr>
          <a:xfrm>
            <a:off x="11751109" y="311705"/>
            <a:ext cx="45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 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D38359BB-B398-BB90-E9AD-438733B99B9F}"/>
              </a:ext>
            </a:extLst>
          </p:cNvPr>
          <p:cNvSpPr txBox="1"/>
          <p:nvPr/>
        </p:nvSpPr>
        <p:spPr>
          <a:xfrm>
            <a:off x="11751109" y="5932134"/>
            <a:ext cx="6194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+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4434CB14-247D-B3FA-C40B-69ABB7A5AAFF}"/>
              </a:ext>
            </a:extLst>
          </p:cNvPr>
          <p:cNvSpPr txBox="1"/>
          <p:nvPr/>
        </p:nvSpPr>
        <p:spPr>
          <a:xfrm>
            <a:off x="11751109" y="222545"/>
            <a:ext cx="6194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002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34680-7A7A-93CB-CBBB-3F380C94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Result</a:t>
            </a: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B2654F-C0BA-91D5-A564-B19D32314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516284"/>
            <a:ext cx="10515599" cy="4660679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/>
              <a:t>We had GFP the last two elution fractions in HIC (C3 and C4)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There were other proteins in the washing fractions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The GFP is partially purified</a:t>
            </a:r>
            <a:br>
              <a:rPr lang="en-US" noProof="0" dirty="0"/>
            </a:br>
            <a:endParaRPr lang="en-US" noProof="0" dirty="0"/>
          </a:p>
          <a:p>
            <a:r>
              <a:rPr lang="da-DK" dirty="0" err="1"/>
              <a:t>Chromatography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effective</a:t>
            </a:r>
            <a:r>
              <a:rPr lang="da-DK" dirty="0"/>
              <a:t>. It </a:t>
            </a:r>
            <a:r>
              <a:rPr lang="da-DK" dirty="0" err="1"/>
              <a:t>eliminated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proteins and </a:t>
            </a:r>
            <a:r>
              <a:rPr lang="da-DK" dirty="0" err="1"/>
              <a:t>resulted</a:t>
            </a:r>
            <a:r>
              <a:rPr lang="da-DK" dirty="0"/>
              <a:t> in </a:t>
            </a:r>
            <a:r>
              <a:rPr lang="en-US" noProof="0" dirty="0"/>
              <a:t>purified</a:t>
            </a:r>
            <a:r>
              <a:rPr lang="da-DK" dirty="0"/>
              <a:t> GFP.</a:t>
            </a:r>
            <a:br>
              <a:rPr lang="da-DK" dirty="0"/>
            </a:br>
            <a:endParaRPr lang="da-DK" dirty="0"/>
          </a:p>
          <a:p>
            <a:r>
              <a:rPr lang="da-DK" dirty="0"/>
              <a:t>W</a:t>
            </a:r>
            <a:r>
              <a:rPr lang="en-US" noProof="0" dirty="0"/>
              <a:t>e had an issue with HIC where GFP came through with the washing buffer. We got help to correct it and run it again. As a result, our GFP wasn’t as concentrated as it could have been. </a:t>
            </a:r>
            <a:br>
              <a:rPr lang="en-US" noProof="0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06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C8DF1-64B3-96C1-4700-5380E9D7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370" y="2383496"/>
            <a:ext cx="10515600" cy="1325563"/>
          </a:xfrm>
        </p:spPr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391769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460</Words>
  <Application>Microsoft Macintosh PowerPoint</Application>
  <PresentationFormat>Widescreen</PresentationFormat>
  <Paragraphs>74</Paragraphs>
  <Slides>9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Office-tema</vt:lpstr>
      <vt:lpstr>Summary of results from group 7</vt:lpstr>
      <vt:lpstr>Group number + presentation of group        members</vt:lpstr>
      <vt:lpstr>Introduction of HIC</vt:lpstr>
      <vt:lpstr>Observations during HIC</vt:lpstr>
      <vt:lpstr>Introduction of SDS-PAGE</vt:lpstr>
      <vt:lpstr>Estimation of molecular mass </vt:lpstr>
      <vt:lpstr>Results from SDS-PAGE </vt:lpstr>
      <vt:lpstr>Result 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Agnes Bakmann Sørensen</dc:creator>
  <cp:lastModifiedBy>Agnes Bakmann Sørensen</cp:lastModifiedBy>
  <cp:revision>2</cp:revision>
  <dcterms:created xsi:type="dcterms:W3CDTF">2026-01-20T13:47:35Z</dcterms:created>
  <dcterms:modified xsi:type="dcterms:W3CDTF">2026-01-21T10:21:07Z</dcterms:modified>
</cp:coreProperties>
</file>