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373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69" r:id="rId15"/>
    <p:sldId id="372" r:id="rId16"/>
    <p:sldId id="294" r:id="rId17"/>
    <p:sldId id="29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6433"/>
  </p:normalViewPr>
  <p:slideViewPr>
    <p:cSldViewPr snapToGrid="0">
      <p:cViewPr varScale="1">
        <p:scale>
          <a:sx n="119" d="100"/>
          <a:sy n="119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92A0-45F6-144B-81DA-163D6119018D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A6AD-344F-D846-93D5-1B822264B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68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474f42f9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8474f42f9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474f42f96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474f42f96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474f42f96_3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474f42f96_3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474f42f96_3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474f42f96_3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474f42f96_3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8474f42f96_3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474f42f96_3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474f42f96_3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474f42f96_3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474f42f96_3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474f42f96_3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474f42f96_3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yeast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cells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sample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don`t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absorb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light at 600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but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scattering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reflecting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600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orange light.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higher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number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yeast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cells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produced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biomass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light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reflected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scattered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light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direct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transmitted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reaching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detector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D18D-D860-4FE8-BC95-34B6E5A577A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15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4714E-F550-DFC3-6924-EBBE82E81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83C74B-A326-8A68-9DD7-CE1AA1090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69C6DB-3A57-E085-0B64-835EB236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F394E9-7EDF-8768-B20E-9C3CBBCF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7BE2B1-3044-E7FD-C7C0-2A83C4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6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8F0D-F798-E782-6F2A-BBDF75A5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7BF60D-E6D7-070D-A787-50FD4172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2105C7-5862-A90D-7884-B501B033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6EDDBF-0E6C-D2BE-7AA9-28414160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AFADC3-6DAF-D6F0-9A38-620B3F0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16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DA67F3-0710-9226-5681-0D094F427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8FC5AC-BC50-13AB-A991-E27409EE8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982860-CEC5-9AFD-BF7B-41C47F1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BA37F-77D1-DD82-EDF2-C45FB5C7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E8AB21-4EAF-8139-E312-643D4F69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87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75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766AE-C47F-635C-C607-23C41039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1AF5F2-85F8-A8F3-9F22-73D3E7E07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BB01F-E12F-A2A0-0A3E-7F8614D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89576F-880D-7B3B-F6A8-6679DA1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794BCA-38E6-7B78-9FAE-53C1C326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7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5384A-2A6C-7CB0-4EB7-91EC5AA7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2FF20F-5199-B2D8-80CA-C5F270676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E178EF-E33C-7DFF-0253-FBF16469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6F35B9-CA9F-32D7-AAF2-6B790A40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E060A-A304-1134-E78F-185D1208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7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96999-4B34-34C8-152A-E963F2EB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F8F11-5AD9-4C26-BB5B-89CB3E39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DFA344-0645-D5CB-1A77-7B46DCE72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5670C1-D63B-E470-2E9F-74FE521B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019460-7859-69B8-8337-9BE4FFAD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60632F-6402-6266-65B7-9102E3CD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8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49309-AB1C-B45F-F26D-97A023A3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8F9436-5543-5141-B583-E8845ABC1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0E61BD-0917-A1FB-4089-820A0D841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6E449-C19F-79C0-95AC-5AD6E3C66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57D58-A210-C43F-18F5-E5C64AE52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647874-8429-B15B-55FD-F9EB397A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3788E6-8309-B2BE-A30D-599D5394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D67DD-0FF5-236D-2B88-AA0ED95B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16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2ED52-0814-9C3E-716E-D350D822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0E2123-46DC-9A8A-877C-4613D933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9C95F3-3485-1F76-8E5F-5F5C2D25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94D055-C472-73BF-C49E-5E35F220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1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E5DB63-85DA-133C-1253-8D2D3965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6FC696-C57C-4A00-FE11-5E105121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574CCE-7995-5D73-E796-564185DA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09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5C82C-B61C-EE79-86E5-C069D54A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C29F5-D07F-7AA9-CAD3-086D04BF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F7FC91-61A1-AB64-1A20-D3993FAE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20C005-D91A-885E-4AA3-78AD55AF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27F30C-C4F3-84F9-BDFA-E762B56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BFB483-EAC9-F0A0-30C0-1FA04F2F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07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E33A-879B-595E-930A-41C7B500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47A0267-A11B-6184-105F-5C4872443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598B3D-D2EF-1A16-397A-A247C9A8D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13BAE2-823E-61F0-B335-6D32DE20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D4C9FC-1549-9870-9148-2EDBDD93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289733-454F-7AD2-93FE-E26067DF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24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2E4E5F-72F8-0B89-7BFE-397D2C6D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93B11B-F14A-D07C-9789-DE37A8D1E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344CA4-D797-5AC1-8E8E-7B564B714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9045-EED2-984F-887C-B21506D33844}" type="datetimeFigureOut">
              <a:rPr lang="de-DE" smtClean="0"/>
              <a:t>05.02.26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8B48F-63E3-9DBD-4043-1C34CEF95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6063CF-CF4B-2E2F-6530-E66F47E2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0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C66B85D-F258-5821-990E-218BE9C0E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318" y="1636603"/>
            <a:ext cx="9144000" cy="1655762"/>
          </a:xfrm>
        </p:spPr>
        <p:txBody>
          <a:bodyPr>
            <a:normAutofit/>
          </a:bodyPr>
          <a:lstStyle/>
          <a:p>
            <a:endParaRPr lang="de-DE" sz="3200" dirty="0"/>
          </a:p>
          <a:p>
            <a:r>
              <a:rPr lang="de-DE" sz="4000" dirty="0"/>
              <a:t>Lactase </a:t>
            </a:r>
            <a:r>
              <a:rPr lang="de-DE" sz="4000" dirty="0" err="1"/>
              <a:t>activity</a:t>
            </a:r>
            <a:r>
              <a:rPr lang="de-DE" sz="4000" dirty="0"/>
              <a:t> </a:t>
            </a:r>
            <a:r>
              <a:rPr lang="de-DE" sz="4000" dirty="0" err="1"/>
              <a:t>by</a:t>
            </a:r>
            <a:r>
              <a:rPr lang="de-DE" sz="4000" dirty="0"/>
              <a:t> O-NPG Assay 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5590C0-71FD-7602-6453-8FCD10F1B810}"/>
              </a:ext>
            </a:extLst>
          </p:cNvPr>
          <p:cNvSpPr/>
          <p:nvPr/>
        </p:nvSpPr>
        <p:spPr>
          <a:xfrm>
            <a:off x="1" y="261258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4000" dirty="0"/>
              <a:t>   </a:t>
            </a:r>
            <a:r>
              <a:rPr lang="de-DE" sz="4000" dirty="0" err="1"/>
              <a:t>Introduction</a:t>
            </a:r>
            <a:r>
              <a:rPr lang="de-DE" sz="4000" dirty="0"/>
              <a:t> </a:t>
            </a:r>
            <a:r>
              <a:rPr lang="de-DE" sz="4000" dirty="0" err="1"/>
              <a:t>about</a:t>
            </a:r>
            <a:r>
              <a:rPr lang="de-DE" sz="4000" dirty="0"/>
              <a:t> </a:t>
            </a:r>
            <a:r>
              <a:rPr lang="de-DE" sz="4000" dirty="0" err="1"/>
              <a:t>Fotometry</a:t>
            </a:r>
            <a:endParaRPr lang="de-DE" sz="4000" dirty="0"/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B24475-459F-B383-F396-D12A952B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425" y="3292365"/>
            <a:ext cx="4458309" cy="33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688" y="3057602"/>
            <a:ext cx="3470312" cy="25822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" y="261258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O-NPG Assay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Fotometry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6566" y="1426096"/>
            <a:ext cx="84292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Wingdings" panose="05000000000000000000" pitchFamily="2" charset="2"/>
              <a:buChar char="Ø"/>
            </a:pP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lactase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ß-galactosidase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) will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fotometry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8650" indent="-628650">
              <a:buFont typeface="Wingdings" panose="05000000000000000000" pitchFamily="2" charset="2"/>
              <a:buChar char="Ø"/>
            </a:pP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It`s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at 410 nm.</a:t>
            </a:r>
            <a:b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AEBF5-43F8-A47D-616F-A986EB07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Lactase</a:t>
            </a:r>
            <a:r>
              <a:rPr lang="de-DE" sz="4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de-DE" sz="4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Assay</a:t>
            </a:r>
            <a:r>
              <a:rPr lang="de-DE" sz="4400" b="1" dirty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DA2A33-3513-9A04-6DDF-9AED552B0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O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NPG-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assay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synthetic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galactoside</a:t>
            </a:r>
            <a:b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de-DE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-nitrophenyl-</a:t>
            </a:r>
            <a:r>
              <a:rPr lang="el-G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β-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D-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galactopyranoside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substitudes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natural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substrate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l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actose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(= </a:t>
            </a:r>
            <a:r>
              <a:rPr lang="el-G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β-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g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alactoglucanoside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O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NPG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hydrolized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like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lactose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l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actase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(= </a:t>
            </a:r>
            <a:r>
              <a:rPr lang="el-G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β-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Galactosidase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Reaction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products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are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l-G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β-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g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alactose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a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nd o-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nitrophenol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o-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nitrophenol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responsible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absorption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at </a:t>
            </a:r>
            <a:b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410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nm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colour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change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solution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to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yellow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5646F8-A3B7-0E03-DE97-B54B4370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783" y="1536840"/>
            <a:ext cx="3277739" cy="23434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95335C5-6FEA-4612-9CF3-E3659D2A7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4" t="27246" r="32480" b="16442"/>
          <a:stretch/>
        </p:blipFill>
        <p:spPr>
          <a:xfrm>
            <a:off x="10155296" y="3966439"/>
            <a:ext cx="1395930" cy="23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0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9BC8B-DF03-7C32-4CC0-94917514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ONPG-Assay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440116-9826-C247-26DB-CFE620049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1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beginning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exc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ess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ONPG in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assay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intensity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yellow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colour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produced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ortho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nitrophenol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    </a:t>
            </a:r>
            <a:r>
              <a:rPr lang="el-G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β-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Galactosidase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correspondent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amount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enzymes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and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duration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assay</a:t>
            </a:r>
            <a:r>
              <a:rPr lang="de-DE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C7FA86-86B8-CD57-9C8D-E3757E323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4" t="27246" r="32480" b="16442"/>
          <a:stretch/>
        </p:blipFill>
        <p:spPr>
          <a:xfrm>
            <a:off x="9871525" y="3031957"/>
            <a:ext cx="1589685" cy="26710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ECA63D-9657-7361-D7C9-05D327B8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0" y="3031957"/>
            <a:ext cx="8518359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8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EF18B-5877-2A9F-9BC3-867345AC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3" y="1884428"/>
            <a:ext cx="10515600" cy="1325563"/>
          </a:xfrm>
        </p:spPr>
        <p:txBody>
          <a:bodyPr/>
          <a:lstStyle/>
          <a:p>
            <a:r>
              <a:rPr lang="de-DE" sz="4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Absorptionsspektra</a:t>
            </a:r>
            <a:r>
              <a:rPr lang="de-DE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NAD</a:t>
            </a:r>
            <a:r>
              <a:rPr lang="de-DE" sz="4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NADH + H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79B0083-4EC9-E1B5-D267-4B61205C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7827"/>
            <a:ext cx="10515600" cy="3582345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7C2CA1C-F4AA-D2C5-1B3C-1E2F09E87650}"/>
              </a:ext>
            </a:extLst>
          </p:cNvPr>
          <p:cNvSpPr txBox="1"/>
          <p:nvPr/>
        </p:nvSpPr>
        <p:spPr>
          <a:xfrm>
            <a:off x="9808098" y="4377735"/>
            <a:ext cx="18866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err="1"/>
              <a:t>Detector</a:t>
            </a:r>
            <a:endParaRPr lang="de-DE" sz="3200" dirty="0"/>
          </a:p>
          <a:p>
            <a:r>
              <a:rPr lang="de-DE" sz="3200" dirty="0" err="1"/>
              <a:t>Fotocell</a:t>
            </a:r>
            <a:endParaRPr lang="de-DE" sz="3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659D62-C08B-A2A0-9C3A-BD15B5ACE6CB}"/>
              </a:ext>
            </a:extLst>
          </p:cNvPr>
          <p:cNvSpPr txBox="1"/>
          <p:nvPr/>
        </p:nvSpPr>
        <p:spPr>
          <a:xfrm>
            <a:off x="838200" y="4456254"/>
            <a:ext cx="18866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Light Source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D5E0F9-7A0C-AD44-CA6D-CB741D163369}"/>
              </a:ext>
            </a:extLst>
          </p:cNvPr>
          <p:cNvSpPr txBox="1"/>
          <p:nvPr/>
        </p:nvSpPr>
        <p:spPr>
          <a:xfrm>
            <a:off x="3406816" y="4748641"/>
            <a:ext cx="3632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Monochromator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359354F-7D2F-49BE-31C8-B94210AA798F}"/>
              </a:ext>
            </a:extLst>
          </p:cNvPr>
          <p:cNvSpPr txBox="1"/>
          <p:nvPr/>
        </p:nvSpPr>
        <p:spPr>
          <a:xfrm>
            <a:off x="7721279" y="4310790"/>
            <a:ext cx="18866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err="1"/>
              <a:t>Cuvette</a:t>
            </a:r>
            <a:r>
              <a:rPr lang="de-DE" sz="3200" dirty="0"/>
              <a:t> + sample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32F98B6-5A99-BC41-12FD-ABF081F2CDA3}"/>
              </a:ext>
            </a:extLst>
          </p:cNvPr>
          <p:cNvSpPr txBox="1"/>
          <p:nvPr/>
        </p:nvSpPr>
        <p:spPr>
          <a:xfrm>
            <a:off x="838201" y="5660021"/>
            <a:ext cx="22059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E = </a:t>
            </a:r>
            <a:r>
              <a:rPr lang="de-DE" sz="3200" dirty="0" err="1"/>
              <a:t>ɛ</a:t>
            </a:r>
            <a:r>
              <a:rPr lang="de-DE" sz="3200" dirty="0"/>
              <a:t> ⋅ c ⋅ 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339B80E-BD06-554E-4B88-66D718E57756}"/>
              </a:ext>
            </a:extLst>
          </p:cNvPr>
          <p:cNvSpPr txBox="1"/>
          <p:nvPr/>
        </p:nvSpPr>
        <p:spPr>
          <a:xfrm>
            <a:off x="3560181" y="5661951"/>
            <a:ext cx="25358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E ∼ c = f (I/I</a:t>
            </a:r>
            <a:r>
              <a:rPr lang="de-DE" sz="3200" baseline="-25000" dirty="0"/>
              <a:t>0</a:t>
            </a:r>
            <a:r>
              <a:rPr lang="de-DE" sz="3200" dirty="0"/>
              <a:t>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DA6FA43-0986-46B9-27D9-C21A494B5D73}"/>
              </a:ext>
            </a:extLst>
          </p:cNvPr>
          <p:cNvSpPr/>
          <p:nvPr/>
        </p:nvSpPr>
        <p:spPr>
          <a:xfrm>
            <a:off x="44724" y="195373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Fotometry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9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0120827-677C-4C7F-F143-C1016D110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594397" y="1392261"/>
            <a:ext cx="11184249" cy="39064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A5D396-9BA9-36AA-A5AA-730726DB3FEB}"/>
              </a:ext>
            </a:extLst>
          </p:cNvPr>
          <p:cNvSpPr txBox="1"/>
          <p:nvPr/>
        </p:nvSpPr>
        <p:spPr>
          <a:xfrm>
            <a:off x="1678193" y="4202257"/>
            <a:ext cx="291695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 o-nitro-phenol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45A5E0-679B-313A-3C66-1E1C6D00DE9A}"/>
              </a:ext>
            </a:extLst>
          </p:cNvPr>
          <p:cNvSpPr txBox="1"/>
          <p:nvPr/>
        </p:nvSpPr>
        <p:spPr>
          <a:xfrm>
            <a:off x="274459" y="2962487"/>
            <a:ext cx="162720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r>
              <a:rPr lang="de-DE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 (</a:t>
            </a:r>
            <a:r>
              <a:rPr lang="de-DE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</a:t>
            </a:r>
            <a:r>
              <a:rPr lang="de-DE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1D102D9-223E-AAAA-C333-EAEA3290152B}"/>
              </a:ext>
            </a:extLst>
          </p:cNvPr>
          <p:cNvSpPr/>
          <p:nvPr/>
        </p:nvSpPr>
        <p:spPr>
          <a:xfrm>
            <a:off x="1" y="261258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Lactase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oben 10">
            <a:extLst>
              <a:ext uri="{FF2B5EF4-FFF2-40B4-BE49-F238E27FC236}">
                <a16:creationId xmlns:a16="http://schemas.microsoft.com/office/drawing/2014/main" id="{25BB81A0-28A0-DC33-2540-A11BE9B9C1D1}"/>
              </a:ext>
            </a:extLst>
          </p:cNvPr>
          <p:cNvSpPr/>
          <p:nvPr/>
        </p:nvSpPr>
        <p:spPr>
          <a:xfrm rot="5400000">
            <a:off x="2562665" y="2809694"/>
            <a:ext cx="514962" cy="183695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7030A0"/>
              </a:solidFill>
              <a:highlight>
                <a:srgbClr val="800080"/>
              </a:highlight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E937ADD-87EB-F869-C104-810B10D1A677}"/>
              </a:ext>
            </a:extLst>
          </p:cNvPr>
          <p:cNvSpPr txBox="1"/>
          <p:nvPr/>
        </p:nvSpPr>
        <p:spPr>
          <a:xfrm>
            <a:off x="6096001" y="2731654"/>
            <a:ext cx="224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F6F605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277087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9833" y="1803167"/>
            <a:ext cx="11308000" cy="310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34895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cs" sz="4267" b="1" dirty="0">
                <a:highlight>
                  <a:srgbClr val="FFFFFF"/>
                </a:highlight>
              </a:rPr>
              <a:t>How does a Fotometer works</a:t>
            </a:r>
            <a:endParaRPr sz="4267" b="1" dirty="0"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</a:pPr>
            <a:endParaRPr sz="4267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26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cs" sz="4293" b="1"/>
              <a:t>Photometry - basic information and use</a:t>
            </a:r>
            <a:endParaRPr sz="4293"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0" y="825633"/>
            <a:ext cx="7099200" cy="60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b="1">
                <a:solidFill>
                  <a:schemeClr val="dk1"/>
                </a:solidFill>
              </a:rPr>
              <a:t>Basic information</a:t>
            </a:r>
            <a:endParaRPr b="1">
              <a:solidFill>
                <a:schemeClr val="dk1"/>
              </a:solidFill>
            </a:endParaRPr>
          </a:p>
          <a:p>
            <a:pPr indent="-423323">
              <a:spcBef>
                <a:spcPts val="1600"/>
              </a:spcBef>
              <a:buClr>
                <a:schemeClr val="dk1"/>
              </a:buClr>
              <a:buSzPts val="1400"/>
            </a:pPr>
            <a:r>
              <a:rPr lang="cs" sz="1867" b="1">
                <a:solidFill>
                  <a:schemeClr val="dk1"/>
                </a:solidFill>
              </a:rPr>
              <a:t>Origin</a:t>
            </a:r>
            <a:r>
              <a:rPr lang="cs" sz="1867">
                <a:solidFill>
                  <a:schemeClr val="dk1"/>
                </a:solidFill>
              </a:rPr>
              <a:t>: from Greek </a:t>
            </a:r>
            <a:r>
              <a:rPr lang="cs" sz="1867" i="1">
                <a:solidFill>
                  <a:schemeClr val="dk1"/>
                </a:solidFill>
              </a:rPr>
              <a:t>phos</a:t>
            </a:r>
            <a:r>
              <a:rPr lang="cs" sz="1867">
                <a:solidFill>
                  <a:schemeClr val="dk1"/>
                </a:solidFill>
              </a:rPr>
              <a:t> (light) and </a:t>
            </a:r>
            <a:r>
              <a:rPr lang="cs" sz="1867" i="1">
                <a:solidFill>
                  <a:schemeClr val="dk1"/>
                </a:solidFill>
              </a:rPr>
              <a:t>metrein</a:t>
            </a:r>
            <a:r>
              <a:rPr lang="cs" sz="1867">
                <a:solidFill>
                  <a:schemeClr val="dk1"/>
                </a:solidFill>
              </a:rPr>
              <a:t> (measure)</a:t>
            </a:r>
            <a:endParaRPr sz="1867">
              <a:solidFill>
                <a:schemeClr val="dk1"/>
              </a:solidFill>
            </a:endParaRPr>
          </a:p>
          <a:p>
            <a:pPr indent="-423323">
              <a:buClr>
                <a:schemeClr val="dk1"/>
              </a:buClr>
              <a:buSzPts val="1400"/>
            </a:pPr>
            <a:r>
              <a:rPr lang="cs" sz="1867" b="1">
                <a:solidFill>
                  <a:schemeClr val="dk1"/>
                </a:solidFill>
              </a:rPr>
              <a:t>Definition</a:t>
            </a:r>
            <a:r>
              <a:rPr lang="cs" sz="1867">
                <a:solidFill>
                  <a:schemeClr val="dk1"/>
                </a:solidFill>
              </a:rPr>
              <a:t>: analysis of a solution using light</a:t>
            </a:r>
            <a:endParaRPr sz="1867">
              <a:solidFill>
                <a:schemeClr val="dk1"/>
              </a:solidFill>
            </a:endParaRPr>
          </a:p>
          <a:p>
            <a:pPr indent="-423323">
              <a:buClr>
                <a:schemeClr val="dk1"/>
              </a:buClr>
              <a:buSzPts val="1400"/>
            </a:pPr>
            <a:r>
              <a:rPr lang="cs" sz="1867" b="1">
                <a:solidFill>
                  <a:schemeClr val="dk1"/>
                </a:solidFill>
              </a:rPr>
              <a:t>Principle</a:t>
            </a:r>
            <a:r>
              <a:rPr lang="cs" sz="1867">
                <a:solidFill>
                  <a:schemeClr val="dk1"/>
                </a:solidFill>
              </a:rPr>
              <a:t>: concentration determined by measuring absorbance</a:t>
            </a:r>
            <a:endParaRPr sz="1867">
              <a:solidFill>
                <a:schemeClr val="dk1"/>
              </a:solidFill>
            </a:endParaRPr>
          </a:p>
          <a:p>
            <a:pPr indent="-423323">
              <a:buClr>
                <a:schemeClr val="dk1"/>
              </a:buClr>
              <a:buSzPts val="1400"/>
            </a:pPr>
            <a:r>
              <a:rPr lang="cs" sz="1867" b="1">
                <a:solidFill>
                  <a:schemeClr val="dk1"/>
                </a:solidFill>
              </a:rPr>
              <a:t>Usage</a:t>
            </a:r>
            <a:r>
              <a:rPr lang="cs" sz="1867">
                <a:solidFill>
                  <a:schemeClr val="dk1"/>
                </a:solidFill>
              </a:rPr>
              <a:t>: key method in biology, chemistry, engineering, pharmacy → essential in analytics</a:t>
            </a:r>
            <a:endParaRPr sz="1867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867">
              <a:solidFill>
                <a:schemeClr val="dk1"/>
              </a:solidFill>
            </a:endParaRPr>
          </a:p>
        </p:txBody>
      </p:sp>
      <p:pic>
        <p:nvPicPr>
          <p:cNvPr id="62" name="Google Shape;62;p14" title="den-600-.png.1200x1200_q8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400" y="1498633"/>
            <a:ext cx="4686400" cy="46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0" y="441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cs" sz="4293" b="1" dirty="0"/>
              <a:t>Principle of fotometric measurement</a:t>
            </a:r>
            <a:endParaRPr sz="4293" b="1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8380700" y="1394600"/>
            <a:ext cx="3738800" cy="406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23323">
              <a:lnSpc>
                <a:spcPct val="105000"/>
              </a:lnSpc>
              <a:buClr>
                <a:schemeClr val="dk1"/>
              </a:buClr>
              <a:buSzPts val="1400"/>
            </a:pPr>
            <a:r>
              <a:rPr lang="cs" sz="1867" b="1">
                <a:solidFill>
                  <a:schemeClr val="dk1"/>
                </a:solidFill>
              </a:rPr>
              <a:t>Light source</a:t>
            </a:r>
            <a:r>
              <a:rPr lang="cs" sz="1867">
                <a:solidFill>
                  <a:schemeClr val="dk1"/>
                </a:solidFill>
              </a:rPr>
              <a:t>: produces broad-spectrum of light</a:t>
            </a:r>
            <a:endParaRPr sz="1867">
              <a:solidFill>
                <a:schemeClr val="dk1"/>
              </a:solidFill>
            </a:endParaRPr>
          </a:p>
          <a:p>
            <a:pPr indent="-423323">
              <a:lnSpc>
                <a:spcPct val="105000"/>
              </a:lnSpc>
              <a:buClr>
                <a:schemeClr val="dk1"/>
              </a:buClr>
              <a:buSzPts val="1400"/>
            </a:pPr>
            <a:r>
              <a:rPr lang="cs" sz="1867" b="1">
                <a:solidFill>
                  <a:schemeClr val="dk1"/>
                </a:solidFill>
              </a:rPr>
              <a:t>Monochromator</a:t>
            </a:r>
            <a:r>
              <a:rPr lang="cs" sz="1867">
                <a:solidFill>
                  <a:schemeClr val="dk1"/>
                </a:solidFill>
              </a:rPr>
              <a:t>: selects a single wavelength</a:t>
            </a:r>
            <a:endParaRPr sz="1867" i="1">
              <a:solidFill>
                <a:schemeClr val="dk1"/>
              </a:solidFill>
            </a:endParaRPr>
          </a:p>
          <a:p>
            <a:pPr indent="-423323">
              <a:lnSpc>
                <a:spcPct val="105000"/>
              </a:lnSpc>
              <a:buClr>
                <a:schemeClr val="dk1"/>
              </a:buClr>
              <a:buSzPts val="1400"/>
            </a:pPr>
            <a:r>
              <a:rPr lang="cs" sz="1867" b="1">
                <a:solidFill>
                  <a:schemeClr val="dk1"/>
                </a:solidFill>
              </a:rPr>
              <a:t>Cuvette</a:t>
            </a:r>
            <a:r>
              <a:rPr lang="cs" sz="1867">
                <a:solidFill>
                  <a:schemeClr val="dk1"/>
                </a:solidFill>
              </a:rPr>
              <a:t>: transparent sample holder</a:t>
            </a:r>
            <a:endParaRPr sz="1867" i="1">
              <a:solidFill>
                <a:schemeClr val="dk1"/>
              </a:solidFill>
            </a:endParaRPr>
          </a:p>
          <a:p>
            <a:pPr indent="-423323">
              <a:lnSpc>
                <a:spcPct val="105000"/>
              </a:lnSpc>
              <a:buClr>
                <a:schemeClr val="dk1"/>
              </a:buClr>
              <a:buSzPts val="1400"/>
            </a:pPr>
            <a:r>
              <a:rPr lang="cs" sz="1867" b="1">
                <a:solidFill>
                  <a:schemeClr val="dk1"/>
                </a:solidFill>
              </a:rPr>
              <a:t>Detector</a:t>
            </a:r>
            <a:r>
              <a:rPr lang="cs" sz="1867">
                <a:solidFill>
                  <a:schemeClr val="dk1"/>
                </a:solidFill>
              </a:rPr>
              <a:t>: measures transmitted light</a:t>
            </a:r>
            <a:endParaRPr sz="1867">
              <a:solidFill>
                <a:schemeClr val="dk1"/>
              </a:solidFill>
            </a:endParaRPr>
          </a:p>
          <a:p>
            <a:pPr indent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67" b="1"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4967"/>
            <a:ext cx="7932800" cy="444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cs" sz="4293" b="1"/>
              <a:t>Light Source</a:t>
            </a:r>
            <a:endParaRPr sz="4293" b="1"/>
          </a:p>
        </p:txBody>
      </p:sp>
      <p:sp>
        <p:nvSpPr>
          <p:cNvPr id="80" name="Google Shape;80;p17"/>
          <p:cNvSpPr/>
          <p:nvPr/>
        </p:nvSpPr>
        <p:spPr>
          <a:xfrm>
            <a:off x="4857600" y="2190600"/>
            <a:ext cx="2476800" cy="24768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</a:endParaRPr>
          </a:p>
        </p:txBody>
      </p:sp>
      <p:cxnSp>
        <p:nvCxnSpPr>
          <p:cNvPr id="81" name="Google Shape;81;p17"/>
          <p:cNvCxnSpPr/>
          <p:nvPr/>
        </p:nvCxnSpPr>
        <p:spPr>
          <a:xfrm>
            <a:off x="7337233" y="3459433"/>
            <a:ext cx="4843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p17"/>
          <p:cNvCxnSpPr>
            <a:stCxn id="80" idx="1"/>
            <a:endCxn id="80" idx="5"/>
          </p:cNvCxnSpPr>
          <p:nvPr/>
        </p:nvCxnSpPr>
        <p:spPr>
          <a:xfrm>
            <a:off x="5220319" y="2553319"/>
            <a:ext cx="1751200" cy="175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7"/>
          <p:cNvCxnSpPr>
            <a:stCxn id="80" idx="7"/>
          </p:cNvCxnSpPr>
          <p:nvPr/>
        </p:nvCxnSpPr>
        <p:spPr>
          <a:xfrm flipH="1">
            <a:off x="5220481" y="2553319"/>
            <a:ext cx="1751200" cy="175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15600" y="1425033"/>
            <a:ext cx="4298400" cy="406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5000"/>
              </a:lnSpc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all of the wavelengths in one beam (</a:t>
            </a:r>
            <a:r>
              <a:rPr lang="cs" sz="2400">
                <a:solidFill>
                  <a:schemeClr val="dk1"/>
                </a:solidFill>
              </a:rPr>
              <a:t>200 - 800 nm</a:t>
            </a:r>
            <a:r>
              <a:rPr lang="cs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>
              <a:lnSpc>
                <a:spcPct val="105000"/>
              </a:lnSpc>
              <a:spcBef>
                <a:spcPts val="1600"/>
              </a:spcBef>
              <a:buNone/>
            </a:pPr>
            <a:endParaRPr sz="2533">
              <a:solidFill>
                <a:schemeClr val="dk1"/>
              </a:solidFill>
            </a:endParaRPr>
          </a:p>
          <a:p>
            <a:pPr indent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" b="1"/>
              <a:t>Monochromator</a:t>
            </a:r>
            <a:endParaRPr b="1"/>
          </a:p>
        </p:txBody>
      </p:sp>
      <p:cxnSp>
        <p:nvCxnSpPr>
          <p:cNvPr id="90" name="Google Shape;90;p18"/>
          <p:cNvCxnSpPr/>
          <p:nvPr/>
        </p:nvCxnSpPr>
        <p:spPr>
          <a:xfrm>
            <a:off x="3490433" y="3459167"/>
            <a:ext cx="86900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18"/>
          <p:cNvCxnSpPr/>
          <p:nvPr/>
        </p:nvCxnSpPr>
        <p:spPr>
          <a:xfrm>
            <a:off x="-113533" y="3459067"/>
            <a:ext cx="2018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" name="Google Shape;92;p18"/>
          <p:cNvCxnSpPr/>
          <p:nvPr/>
        </p:nvCxnSpPr>
        <p:spPr>
          <a:xfrm>
            <a:off x="7860767" y="1680500"/>
            <a:ext cx="0" cy="16668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8"/>
          <p:cNvCxnSpPr/>
          <p:nvPr/>
        </p:nvCxnSpPr>
        <p:spPr>
          <a:xfrm>
            <a:off x="7860767" y="3571033"/>
            <a:ext cx="0" cy="16668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8"/>
          <p:cNvCxnSpPr/>
          <p:nvPr/>
        </p:nvCxnSpPr>
        <p:spPr>
          <a:xfrm>
            <a:off x="3663933" y="3662367"/>
            <a:ext cx="4125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p18"/>
          <p:cNvCxnSpPr/>
          <p:nvPr/>
        </p:nvCxnSpPr>
        <p:spPr>
          <a:xfrm>
            <a:off x="3336500" y="3255967"/>
            <a:ext cx="447520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8"/>
          <p:cNvCxnSpPr/>
          <p:nvPr/>
        </p:nvCxnSpPr>
        <p:spPr>
          <a:xfrm>
            <a:off x="3162500" y="3052767"/>
            <a:ext cx="4649200" cy="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8"/>
          <p:cNvCxnSpPr/>
          <p:nvPr/>
        </p:nvCxnSpPr>
        <p:spPr>
          <a:xfrm>
            <a:off x="2959300" y="2849567"/>
            <a:ext cx="48524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8"/>
          <p:cNvCxnSpPr/>
          <p:nvPr/>
        </p:nvCxnSpPr>
        <p:spPr>
          <a:xfrm>
            <a:off x="2732600" y="2646367"/>
            <a:ext cx="50792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99;p18"/>
          <p:cNvSpPr/>
          <p:nvPr/>
        </p:nvSpPr>
        <p:spPr>
          <a:xfrm rot="-715113">
            <a:off x="1075360" y="2127543"/>
            <a:ext cx="3079589" cy="2663016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0" name="Google Shape;100;p18"/>
          <p:cNvSpPr txBox="1"/>
          <p:nvPr/>
        </p:nvSpPr>
        <p:spPr>
          <a:xfrm rot="-1834">
            <a:off x="1115767" y="5202432"/>
            <a:ext cx="299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cs" sz="2400" b="1">
                <a:solidFill>
                  <a:schemeClr val="dk1"/>
                </a:solidFill>
              </a:rPr>
              <a:t>Prism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 rot="-1834">
            <a:off x="6361363" y="5202432"/>
            <a:ext cx="299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cs" sz="2400" b="1">
                <a:solidFill>
                  <a:schemeClr val="dk1"/>
                </a:solidFill>
              </a:rPr>
              <a:t>Exit slit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 rot="-2316">
            <a:off x="7079201" y="5562400"/>
            <a:ext cx="3563201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57189">
              <a:buClr>
                <a:schemeClr val="dk1"/>
              </a:buClr>
              <a:buSzPts val="1800"/>
              <a:buChar char="●"/>
            </a:pPr>
            <a:r>
              <a:rPr lang="cs" sz="2400">
                <a:solidFill>
                  <a:schemeClr val="dk1"/>
                </a:solidFill>
              </a:rPr>
              <a:t>hole in the wall</a:t>
            </a:r>
            <a:endParaRPr sz="2400">
              <a:solidFill>
                <a:schemeClr val="dk1"/>
              </a:solidFill>
            </a:endParaRPr>
          </a:p>
          <a:p>
            <a:pPr marL="609585" indent="-457189">
              <a:buClr>
                <a:schemeClr val="dk1"/>
              </a:buClr>
              <a:buSzPts val="1800"/>
              <a:buChar char="●"/>
            </a:pPr>
            <a:r>
              <a:rPr lang="cs" sz="2400">
                <a:solidFill>
                  <a:schemeClr val="dk1"/>
                </a:solidFill>
              </a:rPr>
              <a:t>wavelength selector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 rot="-2293">
            <a:off x="1905268" y="5562474"/>
            <a:ext cx="299880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57189">
              <a:buClr>
                <a:schemeClr val="dk1"/>
              </a:buClr>
              <a:buSzPts val="1800"/>
              <a:buChar char="●"/>
            </a:pPr>
            <a:r>
              <a:rPr lang="cs" sz="2400">
                <a:solidFill>
                  <a:schemeClr val="dk1"/>
                </a:solidFill>
              </a:rPr>
              <a:t>light refraction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9"/>
          <p:cNvCxnSpPr>
            <a:endCxn id="109" idx="1"/>
          </p:cNvCxnSpPr>
          <p:nvPr/>
        </p:nvCxnSpPr>
        <p:spPr>
          <a:xfrm rot="10800000" flipH="1">
            <a:off x="-40400" y="3459067"/>
            <a:ext cx="5444800" cy="44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9"/>
          <p:cNvCxnSpPr>
            <a:stCxn id="109" idx="1"/>
          </p:cNvCxnSpPr>
          <p:nvPr/>
        </p:nvCxnSpPr>
        <p:spPr>
          <a:xfrm rot="10800000">
            <a:off x="3316800" y="1849867"/>
            <a:ext cx="2087600" cy="1609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9"/>
          <p:cNvCxnSpPr>
            <a:stCxn id="109" idx="3"/>
            <a:endCxn id="112" idx="3"/>
          </p:cNvCxnSpPr>
          <p:nvPr/>
        </p:nvCxnSpPr>
        <p:spPr>
          <a:xfrm rot="10800000" flipH="1">
            <a:off x="6787600" y="975067"/>
            <a:ext cx="4988800" cy="24840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" b="1"/>
              <a:t>Sample / Cuvette cell</a:t>
            </a:r>
            <a:endParaRPr b="1"/>
          </a:p>
        </p:txBody>
      </p:sp>
      <p:cxnSp>
        <p:nvCxnSpPr>
          <p:cNvPr id="113" name="Google Shape;113;p19"/>
          <p:cNvCxnSpPr/>
          <p:nvPr/>
        </p:nvCxnSpPr>
        <p:spPr>
          <a:xfrm>
            <a:off x="-48533" y="3459067"/>
            <a:ext cx="122288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Google Shape;109;p19"/>
          <p:cNvSpPr/>
          <p:nvPr/>
        </p:nvSpPr>
        <p:spPr>
          <a:xfrm>
            <a:off x="5404400" y="1845467"/>
            <a:ext cx="1383200" cy="3227200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14" name="Google Shape;114;p19"/>
          <p:cNvSpPr txBox="1"/>
          <p:nvPr/>
        </p:nvSpPr>
        <p:spPr>
          <a:xfrm rot="-1834">
            <a:off x="8132393" y="740616"/>
            <a:ext cx="299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cs" sz="2400">
                <a:solidFill>
                  <a:schemeClr val="dk1"/>
                </a:solidFill>
              </a:rPr>
              <a:t>scattered light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 rot="-1834">
            <a:off x="2861193" y="1303183"/>
            <a:ext cx="299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cs" sz="2400">
                <a:solidFill>
                  <a:schemeClr val="dk1"/>
                </a:solidFill>
              </a:rPr>
              <a:t>reflected light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 rot="-1976">
            <a:off x="8455768" y="2846901"/>
            <a:ext cx="3479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cs" sz="2400">
                <a:solidFill>
                  <a:schemeClr val="dk1"/>
                </a:solidFill>
              </a:rPr>
              <a:t>direct transmitted light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 rot="-1637">
            <a:off x="690400" y="4606519"/>
            <a:ext cx="42012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57189">
              <a:buClr>
                <a:schemeClr val="dk1"/>
              </a:buClr>
              <a:buSzPts val="1800"/>
              <a:buChar char="●"/>
            </a:pPr>
            <a:r>
              <a:rPr lang="cs" sz="2400">
                <a:solidFill>
                  <a:schemeClr val="dk1"/>
                </a:solidFill>
              </a:rPr>
              <a:t>cuvette cell holds measured sample</a:t>
            </a:r>
            <a:endParaRPr sz="2400">
              <a:solidFill>
                <a:schemeClr val="dk1"/>
              </a:solidFill>
            </a:endParaRPr>
          </a:p>
          <a:p>
            <a:pPr marL="609585" indent="-457189">
              <a:buClr>
                <a:schemeClr val="dk1"/>
              </a:buClr>
              <a:buSzPts val="1800"/>
              <a:buChar char="●"/>
            </a:pPr>
            <a:r>
              <a:rPr lang="cs" sz="2400">
                <a:solidFill>
                  <a:schemeClr val="dk1"/>
                </a:solidFill>
              </a:rPr>
              <a:t>2 transparent and </a:t>
            </a:r>
            <a:endParaRPr sz="2400">
              <a:solidFill>
                <a:schemeClr val="dk1"/>
              </a:solidFill>
            </a:endParaRPr>
          </a:p>
          <a:p>
            <a:pPr marL="609585"/>
            <a:r>
              <a:rPr lang="cs" sz="2400">
                <a:solidFill>
                  <a:schemeClr val="dk1"/>
                </a:solidFill>
              </a:rPr>
              <a:t>2 opaque sides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" b="1"/>
              <a:t>Light detector</a:t>
            </a:r>
            <a:endParaRPr b="1"/>
          </a:p>
        </p:txBody>
      </p:sp>
      <p:cxnSp>
        <p:nvCxnSpPr>
          <p:cNvPr id="123" name="Google Shape;123;p20"/>
          <p:cNvCxnSpPr/>
          <p:nvPr/>
        </p:nvCxnSpPr>
        <p:spPr>
          <a:xfrm>
            <a:off x="-48533" y="3459067"/>
            <a:ext cx="69092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" name="Google Shape;124;p20"/>
          <p:cNvSpPr/>
          <p:nvPr/>
        </p:nvSpPr>
        <p:spPr>
          <a:xfrm>
            <a:off x="6860667" y="1321800"/>
            <a:ext cx="2643600" cy="4214400"/>
          </a:xfrm>
          <a:prstGeom prst="roundRect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25" name="Google Shape;125;p20"/>
          <p:cNvSpPr txBox="1"/>
          <p:nvPr/>
        </p:nvSpPr>
        <p:spPr>
          <a:xfrm rot="-2032">
            <a:off x="690400" y="4606450"/>
            <a:ext cx="338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57189">
              <a:buClr>
                <a:schemeClr val="dk1"/>
              </a:buClr>
              <a:buSzPts val="1800"/>
              <a:buChar char="●"/>
            </a:pPr>
            <a:r>
              <a:rPr lang="cs" sz="2400">
                <a:solidFill>
                  <a:schemeClr val="dk1"/>
                </a:solidFill>
              </a:rPr>
              <a:t>measures the transmitted light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73600" y="2885400"/>
            <a:ext cx="11360800" cy="108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cs" sz="5627" b="1" dirty="0"/>
              <a:t>FOTOMETRY SHOW!!!</a:t>
            </a:r>
            <a:endParaRPr sz="5627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0971E5C370C24C8C9AAC6196C177AA" ma:contentTypeVersion="0" ma:contentTypeDescription="Vytvoří nový dokument" ma:contentTypeScope="" ma:versionID="05baa0186a8b0b0954e66abab5d8eb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0885882fb67022fa0e44908e625f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C714F2-EC50-4952-819B-039BFBDC5A18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768039-E6F7-47AD-836E-A6C0AD1816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FB515F-90F6-42CF-80E1-D90E44A3826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Macintosh PowerPoint</Application>
  <PresentationFormat>Breitbild</PresentationFormat>
  <Paragraphs>62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</vt:lpstr>
      <vt:lpstr>PowerPoint-Präsentation</vt:lpstr>
      <vt:lpstr>How does a Fotometer works </vt:lpstr>
      <vt:lpstr>Photometry - basic information and use</vt:lpstr>
      <vt:lpstr>Principle of fotometric measurement</vt:lpstr>
      <vt:lpstr>Light Source</vt:lpstr>
      <vt:lpstr>Monochromator</vt:lpstr>
      <vt:lpstr>Sample / Cuvette cell</vt:lpstr>
      <vt:lpstr>Light detector</vt:lpstr>
      <vt:lpstr>FOTOMETRY SHOW!!!</vt:lpstr>
      <vt:lpstr>PowerPoint-Präsentation</vt:lpstr>
      <vt:lpstr>Lactase Activity Assay </vt:lpstr>
      <vt:lpstr>ONPG-Assay</vt:lpstr>
      <vt:lpstr>Absorptionsspektra of NAD+ und NADH + H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Adrian Braun</cp:lastModifiedBy>
  <cp:revision>7</cp:revision>
  <dcterms:created xsi:type="dcterms:W3CDTF">2025-02-26T10:28:20Z</dcterms:created>
  <dcterms:modified xsi:type="dcterms:W3CDTF">2026-02-05T09:34:40Z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0x010100FF0971E5C370C24C8C9AAC6196C177AA</vt:lpwstr>
  </property>
</Properties>
</file>