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30" r:id="rId2"/>
    <p:sldId id="522" r:id="rId3"/>
    <p:sldId id="531" r:id="rId4"/>
    <p:sldId id="499" r:id="rId5"/>
    <p:sldId id="524" r:id="rId6"/>
    <p:sldId id="528" r:id="rId7"/>
    <p:sldId id="529" r:id="rId8"/>
    <p:sldId id="525" r:id="rId9"/>
    <p:sldId id="502" r:id="rId10"/>
    <p:sldId id="521" r:id="rId11"/>
    <p:sldId id="526" r:id="rId12"/>
    <p:sldId id="504" r:id="rId13"/>
    <p:sldId id="518" r:id="rId14"/>
    <p:sldId id="519" r:id="rId15"/>
  </p:sldIdLst>
  <p:sldSz cx="9144000" cy="6858000" type="screen4x3"/>
  <p:notesSz cx="6731000" cy="9856788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">
          <p15:clr>
            <a:srgbClr val="A4A3A4"/>
          </p15:clr>
        </p15:guide>
        <p15:guide id="2" pos="56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772" autoAdjust="0"/>
    <p:restoredTop sz="96165" autoAdjust="0"/>
  </p:normalViewPr>
  <p:slideViewPr>
    <p:cSldViewPr snapToGrid="0">
      <p:cViewPr varScale="1">
        <p:scale>
          <a:sx n="113" d="100"/>
          <a:sy n="113" d="100"/>
        </p:scale>
        <p:origin x="2520" y="176"/>
      </p:cViewPr>
      <p:guideLst>
        <p:guide orient="horz" pos="154"/>
        <p:guide pos="56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60"/>
    </p:cViewPr>
  </p:sorterViewPr>
  <p:notesViewPr>
    <p:cSldViewPr snapToGrid="0">
      <p:cViewPr varScale="1">
        <p:scale>
          <a:sx n="85" d="100"/>
          <a:sy n="85" d="100"/>
        </p:scale>
        <p:origin x="-1956" y="-72"/>
      </p:cViewPr>
      <p:guideLst>
        <p:guide orient="horz" pos="3105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>
            <a:extLst>
              <a:ext uri="{FF2B5EF4-FFF2-40B4-BE49-F238E27FC236}">
                <a16:creationId xmlns:a16="http://schemas.microsoft.com/office/drawing/2014/main" id="{A0D0031D-50C3-63F6-AB9D-669DEBAA37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EFF26CBC-0D35-B16C-3E56-2A2F9A15939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273412" name="Rectangle 4">
            <a:extLst>
              <a:ext uri="{FF2B5EF4-FFF2-40B4-BE49-F238E27FC236}">
                <a16:creationId xmlns:a16="http://schemas.microsoft.com/office/drawing/2014/main" id="{12BD5EB2-528F-A552-88FD-7156A788A23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62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273413" name="Rectangle 5">
            <a:extLst>
              <a:ext uri="{FF2B5EF4-FFF2-40B4-BE49-F238E27FC236}">
                <a16:creationId xmlns:a16="http://schemas.microsoft.com/office/drawing/2014/main" id="{05F7A16A-8F6C-188D-439F-415C1EA2A82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1488"/>
            <a:ext cx="29162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6DDB79-9995-1444-8C5C-4EEB15B1B62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D491373-64AB-4D33-11A9-126401777C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CF698FF-267F-EEE5-0B30-3692FE720F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62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085C714-CFB8-66B4-17EC-36191E1691E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C4AE03F-5D07-30DB-B778-C258D5328A7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81538"/>
            <a:ext cx="4937125" cy="44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8F1FC26-C7D4-CC26-E331-30D7BD05B1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4663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C3F5B9FE-A733-6C38-1166-4B128EEF99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64663"/>
            <a:ext cx="29162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903321-E911-F247-A162-6F1BDC3112A7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03321-E911-F247-A162-6F1BDC3112A7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2500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091F1-5E20-A18C-50A5-1BC4CFF4E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FFFC620-A6ED-CFD4-1939-85A03B455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45A012-0273-6F6B-3F9E-CA67D4ADE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29.01.26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E26951-58AE-FD2B-EEF4-4DE514B1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E1AAAF-BDD7-03EF-CAFB-9463595B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D23DB-A8F0-C14D-BAE7-54F8CCF79AED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5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1F4159-84EF-749B-82DB-B7267F32F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C62441-7B3C-6851-4CE2-EF94E95FA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F25CBF-448B-9778-8576-4361B822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29.01.26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01A746-6435-D702-35A0-7CA78DF0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34F873-B7D7-60FC-19C3-68AF2E42D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DB96C-4A58-344C-A3F6-68A53A1F37EC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7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161565C-532B-6F92-7492-B571FB81D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96050" y="304800"/>
            <a:ext cx="1962150" cy="48006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640EF94-D8A7-263F-6269-2D57DC1C8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34050" cy="48006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2E7D7C-15E6-8D53-E82C-003FA98E8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29.01.26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283770-0E96-307F-B907-EB6D18F36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66EE01-C23A-A2F5-B5BB-154F2EC6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1A0D0-5922-614E-9454-3A0FE4ECAD88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63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BC46BC-8A14-956D-8763-97D324ABCC8A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3490FB-436D-AD53-83DB-F4402E406BB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990600"/>
            <a:ext cx="3810000" cy="1981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529864-45C7-F89E-1383-D0332A9713D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0" y="990600"/>
            <a:ext cx="3810000" cy="1981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A0A4937-B79A-1F71-0E3B-7E8DC50771A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3124200"/>
            <a:ext cx="3810000" cy="1981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5AF1984-6354-047C-E3F4-20E82762E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3124200"/>
            <a:ext cx="3810000" cy="1981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D11B90-6636-6E79-978F-4AA77FCC40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29.01.26</a:t>
            </a:fld>
            <a:endParaRPr lang="de-DE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F521F57-DD6B-71BC-5D8F-68B6232F9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4384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C7B2D08-D900-1ED1-851A-057B566A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C1AD37A-A507-6F40-A9B2-6641FDD0F6AD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7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F782C-8162-7676-ED57-B876CF060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92A5A0-56B8-783B-4780-2B7A36357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CC567B-53C5-8D2A-B028-0F2846470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29.01.26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948D90-BA3E-1747-0D67-9667C9D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0070D8-C537-AC8E-86CD-6F5E7038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46956-F642-7D40-BD52-9DCDD4A0E74A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504302-5C91-FCD4-A081-63AA0E6B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6767A3-8889-61D9-0231-F750F8767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AF2602-086B-AE40-29F8-D2CE53F1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29.01.26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28D1C4-B051-14C8-DB92-9D716A56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12E2F8-9E15-2720-A0B7-ED20F63B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9977B-EF5D-9548-8808-EA4B60371A4B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52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F36DA-C7D2-B82E-6179-EF80ADE1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CB2F83-F597-9669-D2B7-9C4F9190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455BBD9-D89C-DF24-B381-7B5794337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9906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3E0308-C445-C256-FA08-58445AEAA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29.01.26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4D89FB-8443-F672-9BBD-DD21DF3C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0A14408-0490-2BBB-2B45-AF0E0267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04042-F9E5-C347-A506-2C9218C3EEB0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47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B154F3-C3E7-4C09-F357-2CDD1BD6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448748-B4B9-35C2-1DBF-ABBD63600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B75D7CB-999C-B469-97D8-678758E72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3A80079-39E2-CDA5-B73B-21AB3B1FB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C9C24D7-109B-6628-136C-54CA49383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DB5255-49BC-B200-5FDD-DF8CCE919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29.01.26</a:t>
            </a:fld>
            <a:endParaRPr lang="de-DE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162B1E7-C592-02D9-14D7-55E4E24A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EB64001-39FB-3BF8-21D3-853EF6939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9A129-95E0-A74D-A365-D465A7E39298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04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E6A41-426D-FF77-1883-E2A01DBB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0C0CB7E-090A-3C60-55E1-1048C1274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29.01.26</a:t>
            </a:fld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8AB7A7-CA04-26DB-71FE-E6B496F8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95155E-07A7-1077-7F50-D20FDF4D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F80C7-AC7C-0E40-A1FB-F4ECC87479F1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5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86AAE2-54C0-8E82-D70C-42580D41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29.01.26</a:t>
            </a:fld>
            <a:endParaRPr lang="de-DE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16C3FD-A637-A54C-5A76-776BBBEE6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8836B8-0C3C-CB51-4988-554A6863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3D4D0-CE9C-264F-A0AE-09471FEA2182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45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296A7-8259-6E40-E7FC-1CFB127B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5625B0-C16E-70D9-27B4-45B9A3EA9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E97387-1DEB-4202-9A4B-172B85F1D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25D4AB-3A19-DFDA-0527-51511C439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29.01.26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48CF993-0B47-D859-960C-480D85E73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B8C2CD-5603-2367-35AD-3DD51634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6B1C1-7C00-1248-B666-DF21C05E42BA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67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073083-41F0-304E-D5DD-F27958828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DD79949-0BF8-DB68-D2FA-8343C1F22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CFC4FD-264D-77C3-F770-C2AF3A676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9197459-FF46-35A9-03AE-86771D29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29.01.26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FAB856-DAC2-1DDB-4BEA-B62C0878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2A3FBA-6A63-1B1C-85A4-4777F875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138FD-69CD-6142-9684-0FEF73AEEB7E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EC93ED-D7A8-5D90-3EA1-31F43777D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 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2DEF003-6557-8472-8223-F20371038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90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D0E598-0593-EF89-1898-455861276CB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29.01.26</a:t>
            </a:fld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A5D4A56-E2D3-8700-C546-7A387B8D81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3E42F0D-7958-D5F1-0031-87FF16D96B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91901165-79DC-834B-8F64-96DA106A41BB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B2262577-2DE4-342A-335E-78925C9394D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765175"/>
            <a:ext cx="79930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80DB369A-F865-CBA8-240A-306A53EB1F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4213" y="5300663"/>
            <a:ext cx="741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1600"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8">
            <a:extLst>
              <a:ext uri="{FF2B5EF4-FFF2-40B4-BE49-F238E27FC236}">
                <a16:creationId xmlns:a16="http://schemas.microsoft.com/office/drawing/2014/main" id="{9E3A4AAA-6A3A-08B1-823C-60A1FF38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71813" y="6163259"/>
            <a:ext cx="1905000" cy="457200"/>
          </a:xfrm>
        </p:spPr>
        <p:txBody>
          <a:bodyPr/>
          <a:lstStyle/>
          <a:p>
            <a:fld id="{4D60217F-0DF5-6C4C-8B32-74150EBA14CA}" type="slidenum">
              <a:rPr lang="de-DE" altLang="de-DE"/>
              <a:pPr/>
              <a:t>1</a:t>
            </a:fld>
            <a:endParaRPr lang="de-DE" altLang="de-DE" sz="1400" dirty="0">
              <a:latin typeface="Times New Roman" panose="02020603050405020304" pitchFamily="18" charset="0"/>
            </a:endParaRPr>
          </a:p>
        </p:txBody>
      </p:sp>
      <p:sp>
        <p:nvSpPr>
          <p:cNvPr id="447500" name="Rectangle 12">
            <a:extLst>
              <a:ext uri="{FF2B5EF4-FFF2-40B4-BE49-F238E27FC236}">
                <a16:creationId xmlns:a16="http://schemas.microsoft.com/office/drawing/2014/main" id="{27D1DAA7-3C3E-F0AD-20E2-3A8A06FD2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896938"/>
            <a:ext cx="7645400" cy="1012825"/>
          </a:xfrm>
          <a:prstGeom prst="rect">
            <a:avLst/>
          </a:prstGeom>
          <a:solidFill>
            <a:srgbClr val="E5F8FB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buClr>
                <a:schemeClr val="accent2"/>
              </a:buClr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buClr>
                <a:schemeClr val="accent2"/>
              </a:buClr>
              <a:buChar char="o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Tx/>
              <a:buNone/>
            </a:pPr>
            <a:endParaRPr lang="de-DE" altLang="de-DE" sz="600" b="1" dirty="0"/>
          </a:p>
          <a:p>
            <a:pPr algn="ctr">
              <a:spcAft>
                <a:spcPct val="35000"/>
              </a:spcAft>
              <a:buFontTx/>
              <a:buNone/>
            </a:pPr>
            <a:r>
              <a:rPr lang="de-DE" altLang="de-DE" sz="1900" b="1" dirty="0" err="1"/>
              <a:t>Purification</a:t>
            </a:r>
            <a:r>
              <a:rPr lang="de-DE" altLang="de-DE" sz="1900" b="1" dirty="0"/>
              <a:t> Test </a:t>
            </a:r>
            <a:r>
              <a:rPr lang="de-DE" altLang="de-DE" sz="1900" b="1" dirty="0" err="1"/>
              <a:t>by</a:t>
            </a:r>
            <a:endParaRPr lang="de-DE" altLang="de-DE" sz="1900" b="1" dirty="0"/>
          </a:p>
          <a:p>
            <a:pPr algn="ctr">
              <a:buFontTx/>
              <a:buNone/>
            </a:pPr>
            <a:r>
              <a:rPr lang="de-DE" altLang="de-DE" sz="1900" b="1" dirty="0"/>
              <a:t> SDS Polyacrylamide Gel </a:t>
            </a:r>
            <a:r>
              <a:rPr lang="de-DE" altLang="de-DE" sz="1900" b="1" dirty="0" err="1"/>
              <a:t>Electrophoresis</a:t>
            </a:r>
            <a:r>
              <a:rPr lang="de-DE" altLang="de-DE" sz="1900" b="1" dirty="0"/>
              <a:t> (SDS-PAGE)</a:t>
            </a:r>
          </a:p>
        </p:txBody>
      </p:sp>
      <p:grpSp>
        <p:nvGrpSpPr>
          <p:cNvPr id="447501" name="Group 13">
            <a:extLst>
              <a:ext uri="{FF2B5EF4-FFF2-40B4-BE49-F238E27FC236}">
                <a16:creationId xmlns:a16="http://schemas.microsoft.com/office/drawing/2014/main" id="{27B2C8F5-92E9-C4A7-EFD4-A514AF075276}"/>
              </a:ext>
            </a:extLst>
          </p:cNvPr>
          <p:cNvGrpSpPr>
            <a:grpSpLocks/>
          </p:cNvGrpSpPr>
          <p:nvPr/>
        </p:nvGrpSpPr>
        <p:grpSpPr bwMode="auto">
          <a:xfrm>
            <a:off x="528638" y="4298950"/>
            <a:ext cx="4743450" cy="1022350"/>
            <a:chOff x="1476" y="2475"/>
            <a:chExt cx="2988" cy="644"/>
          </a:xfrm>
        </p:grpSpPr>
        <p:pic>
          <p:nvPicPr>
            <p:cNvPr id="447502" name="Picture 14">
              <a:extLst>
                <a:ext uri="{FF2B5EF4-FFF2-40B4-BE49-F238E27FC236}">
                  <a16:creationId xmlns:a16="http://schemas.microsoft.com/office/drawing/2014/main" id="{8B5B0A08-9610-A543-68EB-8B947DE97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" y="2475"/>
              <a:ext cx="2982" cy="637"/>
            </a:xfrm>
            <a:prstGeom prst="rect">
              <a:avLst/>
            </a:prstGeom>
            <a:solidFill>
              <a:srgbClr val="EBEB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447503" name="Text Box 15">
              <a:extLst>
                <a:ext uri="{FF2B5EF4-FFF2-40B4-BE49-F238E27FC236}">
                  <a16:creationId xmlns:a16="http://schemas.microsoft.com/office/drawing/2014/main" id="{4ADB5A07-908C-C09A-6B82-E634C6D49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6" y="2892"/>
              <a:ext cx="2202" cy="227"/>
            </a:xfrm>
            <a:prstGeom prst="rect">
              <a:avLst/>
            </a:prstGeom>
            <a:solidFill>
              <a:srgbClr val="FFFFA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700">
                  <a:latin typeface="Verdana" panose="020B0604030504040204" pitchFamily="34" charset="0"/>
                </a:rPr>
                <a:t>Sodium-Dodecylsulfate (SDS)</a:t>
              </a:r>
            </a:p>
          </p:txBody>
        </p:sp>
      </p:grpSp>
      <p:grpSp>
        <p:nvGrpSpPr>
          <p:cNvPr id="447504" name="Group 16">
            <a:extLst>
              <a:ext uri="{FF2B5EF4-FFF2-40B4-BE49-F238E27FC236}">
                <a16:creationId xmlns:a16="http://schemas.microsoft.com/office/drawing/2014/main" id="{DB8F6A93-2D03-E08F-3D92-7B6395005F7E}"/>
              </a:ext>
            </a:extLst>
          </p:cNvPr>
          <p:cNvGrpSpPr>
            <a:grpSpLocks/>
          </p:cNvGrpSpPr>
          <p:nvPr/>
        </p:nvGrpSpPr>
        <p:grpSpPr bwMode="auto">
          <a:xfrm>
            <a:off x="3365500" y="2413000"/>
            <a:ext cx="1985963" cy="1082675"/>
            <a:chOff x="1825" y="1086"/>
            <a:chExt cx="1520" cy="1049"/>
          </a:xfrm>
        </p:grpSpPr>
        <p:sp>
          <p:nvSpPr>
            <p:cNvPr id="447505" name="Text Box 17">
              <a:extLst>
                <a:ext uri="{FF2B5EF4-FFF2-40B4-BE49-F238E27FC236}">
                  <a16:creationId xmlns:a16="http://schemas.microsoft.com/office/drawing/2014/main" id="{8A360D2D-99C7-1AAE-BCF0-A95BBFC04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2" y="1770"/>
              <a:ext cx="701" cy="365"/>
            </a:xfrm>
            <a:prstGeom prst="rect">
              <a:avLst/>
            </a:prstGeom>
            <a:solidFill>
              <a:srgbClr val="FFFFA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800" b="1">
                  <a:latin typeface="Verdana" panose="020B0604030504040204" pitchFamily="34" charset="0"/>
                </a:rPr>
                <a:t>2-ME</a:t>
              </a:r>
            </a:p>
          </p:txBody>
        </p:sp>
        <p:pic>
          <p:nvPicPr>
            <p:cNvPr id="447506" name="Picture 18">
              <a:extLst>
                <a:ext uri="{FF2B5EF4-FFF2-40B4-BE49-F238E27FC236}">
                  <a16:creationId xmlns:a16="http://schemas.microsoft.com/office/drawing/2014/main" id="{DA8C0B3F-3778-21D3-C54F-F8DD8D98E9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5" y="1086"/>
              <a:ext cx="1520" cy="69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7507" name="Picture 19">
            <a:extLst>
              <a:ext uri="{FF2B5EF4-FFF2-40B4-BE49-F238E27FC236}">
                <a16:creationId xmlns:a16="http://schemas.microsoft.com/office/drawing/2014/main" id="{4793A757-3446-CA71-DC67-ED6229412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2422525"/>
            <a:ext cx="2768600" cy="26876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508" name="Picture 20">
            <a:extLst>
              <a:ext uri="{FF2B5EF4-FFF2-40B4-BE49-F238E27FC236}">
                <a16:creationId xmlns:a16="http://schemas.microsoft.com/office/drawing/2014/main" id="{54A8579C-99BA-8841-16D5-0239F78C6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005013"/>
            <a:ext cx="2324100" cy="21605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292427C-5379-62E9-2053-1D037F0C39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70" y="5727668"/>
            <a:ext cx="1510030" cy="89279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A61297A-D627-F489-097F-37807CD2FC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1286" y="5919000"/>
            <a:ext cx="2461259" cy="7014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7E91363C-B174-DF88-4AA5-48227F441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69516" y="6110924"/>
            <a:ext cx="1905000" cy="457200"/>
          </a:xfrm>
        </p:spPr>
        <p:txBody>
          <a:bodyPr/>
          <a:lstStyle/>
          <a:p>
            <a:fld id="{6254201F-50AA-7743-B63F-F8027AE22CEA}" type="slidenum">
              <a:rPr lang="de-DE" altLang="de-DE"/>
              <a:pPr/>
              <a:t>10</a:t>
            </a:fld>
            <a:endParaRPr lang="de-DE" altLang="de-DE" sz="1400" dirty="0">
              <a:latin typeface="Times New Roman" panose="02020603050405020304" pitchFamily="18" charset="0"/>
            </a:endParaRPr>
          </a:p>
        </p:txBody>
      </p:sp>
      <p:sp>
        <p:nvSpPr>
          <p:cNvPr id="433154" name="Rectangle 2">
            <a:extLst>
              <a:ext uri="{FF2B5EF4-FFF2-40B4-BE49-F238E27FC236}">
                <a16:creationId xmlns:a16="http://schemas.microsoft.com/office/drawing/2014/main" id="{66855CEE-1210-7680-30A8-1DC57AF24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non-reducing SDS-PAGE of proteins </a:t>
            </a:r>
          </a:p>
        </p:txBody>
      </p:sp>
      <p:sp>
        <p:nvSpPr>
          <p:cNvPr id="433155" name="Rectangle 3">
            <a:extLst>
              <a:ext uri="{FF2B5EF4-FFF2-40B4-BE49-F238E27FC236}">
                <a16:creationId xmlns:a16="http://schemas.microsoft.com/office/drawing/2014/main" id="{2ABCA159-22AF-108B-C186-1FD0287F2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1343025"/>
            <a:ext cx="7810500" cy="947738"/>
          </a:xfrm>
          <a:solidFill>
            <a:srgbClr val="EBF7FF"/>
          </a:solidFill>
          <a:ln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marL="182563" indent="-182563">
              <a:spcAft>
                <a:spcPct val="15000"/>
              </a:spcAft>
              <a:buFontTx/>
              <a:buNone/>
            </a:pPr>
            <a:r>
              <a:rPr lang="de-DE" altLang="de-DE" b="1" u="sng"/>
              <a:t>action on proteins</a:t>
            </a:r>
          </a:p>
          <a:p>
            <a:pPr marL="182563" indent="-182563"/>
            <a:r>
              <a:rPr lang="de-DE" altLang="de-DE"/>
              <a:t>no reduction of disulfide bridges</a:t>
            </a:r>
          </a:p>
          <a:p>
            <a:pPr marL="182563" indent="-182563">
              <a:spcBef>
                <a:spcPct val="15000"/>
              </a:spcBef>
            </a:pPr>
            <a:r>
              <a:rPr lang="de-DE" altLang="de-DE"/>
              <a:t>determination of the molecular weight of the </a:t>
            </a:r>
            <a:r>
              <a:rPr lang="de-DE" altLang="de-DE" b="1">
                <a:solidFill>
                  <a:srgbClr val="FF3300"/>
                </a:solidFill>
              </a:rPr>
              <a:t>complete protein</a:t>
            </a:r>
            <a:endParaRPr lang="de-DE" altLang="de-DE"/>
          </a:p>
        </p:txBody>
      </p:sp>
      <p:sp>
        <p:nvSpPr>
          <p:cNvPr id="433156" name="Rectangle 4">
            <a:extLst>
              <a:ext uri="{FF2B5EF4-FFF2-40B4-BE49-F238E27FC236}">
                <a16:creationId xmlns:a16="http://schemas.microsoft.com/office/drawing/2014/main" id="{208AACE3-4E13-DB61-A827-3EE440D1B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869950"/>
            <a:ext cx="6911975" cy="371475"/>
          </a:xfrm>
          <a:prstGeom prst="rect">
            <a:avLst/>
          </a:prstGeom>
          <a:solidFill>
            <a:srgbClr val="EBF7FF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82563" algn="l"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buClr>
                <a:schemeClr val="accent2"/>
              </a:buClr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buClr>
                <a:schemeClr val="accent2"/>
              </a:buClr>
              <a:buChar char="o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Aft>
                <a:spcPct val="15000"/>
              </a:spcAft>
            </a:pPr>
            <a:r>
              <a:rPr lang="de-DE" altLang="de-DE"/>
              <a:t>treatment of proteins with </a:t>
            </a:r>
            <a:r>
              <a:rPr lang="de-DE" altLang="de-DE" b="1"/>
              <a:t>SDS</a:t>
            </a:r>
            <a:r>
              <a:rPr lang="de-DE" altLang="de-DE"/>
              <a:t>,</a:t>
            </a:r>
            <a:r>
              <a:rPr lang="de-DE" altLang="de-DE" b="1"/>
              <a:t> </a:t>
            </a:r>
            <a:r>
              <a:rPr lang="de-DE" altLang="de-DE"/>
              <a:t>but </a:t>
            </a:r>
            <a:r>
              <a:rPr lang="de-DE" altLang="de-DE" b="1"/>
              <a:t>not </a:t>
            </a:r>
            <a:r>
              <a:rPr lang="de-DE" altLang="de-DE"/>
              <a:t>with reducing agents</a:t>
            </a:r>
          </a:p>
        </p:txBody>
      </p:sp>
      <p:grpSp>
        <p:nvGrpSpPr>
          <p:cNvPr id="433186" name="Group 34">
            <a:extLst>
              <a:ext uri="{FF2B5EF4-FFF2-40B4-BE49-F238E27FC236}">
                <a16:creationId xmlns:a16="http://schemas.microsoft.com/office/drawing/2014/main" id="{C001009F-009E-78DA-F74C-131D5CF07321}"/>
              </a:ext>
            </a:extLst>
          </p:cNvPr>
          <p:cNvGrpSpPr>
            <a:grpSpLocks/>
          </p:cNvGrpSpPr>
          <p:nvPr/>
        </p:nvGrpSpPr>
        <p:grpSpPr bwMode="auto">
          <a:xfrm>
            <a:off x="4371975" y="3465513"/>
            <a:ext cx="1466850" cy="495300"/>
            <a:chOff x="2754" y="2538"/>
            <a:chExt cx="924" cy="312"/>
          </a:xfrm>
        </p:grpSpPr>
        <p:sp>
          <p:nvSpPr>
            <p:cNvPr id="433161" name="Line 9">
              <a:extLst>
                <a:ext uri="{FF2B5EF4-FFF2-40B4-BE49-F238E27FC236}">
                  <a16:creationId xmlns:a16="http://schemas.microsoft.com/office/drawing/2014/main" id="{04176E0E-D80A-31F4-BD4E-1102540DC8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4" y="2844"/>
              <a:ext cx="924" cy="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3162" name="Text Box 10">
              <a:extLst>
                <a:ext uri="{FF2B5EF4-FFF2-40B4-BE49-F238E27FC236}">
                  <a16:creationId xmlns:a16="http://schemas.microsoft.com/office/drawing/2014/main" id="{5A6C9781-6CB4-E9C3-76CC-8B1528ECED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4" y="2538"/>
              <a:ext cx="55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800" b="1">
                  <a:solidFill>
                    <a:srgbClr val="FF3300"/>
                  </a:solidFill>
                  <a:latin typeface="Verdana" panose="020B0604030504040204" pitchFamily="34" charset="0"/>
                </a:rPr>
                <a:t>SDS</a:t>
              </a:r>
            </a:p>
          </p:txBody>
        </p:sp>
      </p:grpSp>
      <p:grpSp>
        <p:nvGrpSpPr>
          <p:cNvPr id="433190" name="Group 38">
            <a:extLst>
              <a:ext uri="{FF2B5EF4-FFF2-40B4-BE49-F238E27FC236}">
                <a16:creationId xmlns:a16="http://schemas.microsoft.com/office/drawing/2014/main" id="{FC57C484-0C1E-2205-9391-0584A4E5501B}"/>
              </a:ext>
            </a:extLst>
          </p:cNvPr>
          <p:cNvGrpSpPr>
            <a:grpSpLocks/>
          </p:cNvGrpSpPr>
          <p:nvPr/>
        </p:nvGrpSpPr>
        <p:grpSpPr bwMode="auto">
          <a:xfrm>
            <a:off x="676275" y="2532063"/>
            <a:ext cx="3486150" cy="2571750"/>
            <a:chOff x="426" y="1595"/>
            <a:chExt cx="2196" cy="1620"/>
          </a:xfrm>
        </p:grpSpPr>
        <p:grpSp>
          <p:nvGrpSpPr>
            <p:cNvPr id="433188" name="Group 36">
              <a:extLst>
                <a:ext uri="{FF2B5EF4-FFF2-40B4-BE49-F238E27FC236}">
                  <a16:creationId xmlns:a16="http://schemas.microsoft.com/office/drawing/2014/main" id="{68BB99C7-B5EE-B6A1-8F90-DB21FE3B76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" y="1595"/>
              <a:ext cx="2196" cy="1620"/>
              <a:chOff x="426" y="1595"/>
              <a:chExt cx="2196" cy="1620"/>
            </a:xfrm>
          </p:grpSpPr>
          <p:pic>
            <p:nvPicPr>
              <p:cNvPr id="433160" name="Picture 8">
                <a:extLst>
                  <a:ext uri="{FF2B5EF4-FFF2-40B4-BE49-F238E27FC236}">
                    <a16:creationId xmlns:a16="http://schemas.microsoft.com/office/drawing/2014/main" id="{0C71A9C4-7360-D1E8-699D-A42013745E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lum bright="-18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" y="1595"/>
                <a:ext cx="2196" cy="1620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3187" name="Rectangle 35">
                <a:extLst>
                  <a:ext uri="{FF2B5EF4-FFF2-40B4-BE49-F238E27FC236}">
                    <a16:creationId xmlns:a16="http://schemas.microsoft.com/office/drawing/2014/main" id="{E85B27B6-4C3B-CB88-2F11-54053008FE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" y="1608"/>
                <a:ext cx="2164" cy="403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33189" name="Text Box 37">
              <a:extLst>
                <a:ext uri="{FF2B5EF4-FFF2-40B4-BE49-F238E27FC236}">
                  <a16:creationId xmlns:a16="http://schemas.microsoft.com/office/drawing/2014/main" id="{0A40D515-AB28-6FFB-52DB-C1711D9F38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" y="1623"/>
              <a:ext cx="210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>
                  <a:latin typeface="Verdana" panose="020B0604030504040204" pitchFamily="34" charset="0"/>
                </a:rPr>
                <a:t>protein with two chains A and B linked by disulfide bridge</a:t>
              </a:r>
            </a:p>
          </p:txBody>
        </p:sp>
      </p:grpSp>
      <p:grpSp>
        <p:nvGrpSpPr>
          <p:cNvPr id="433192" name="Group 40">
            <a:extLst>
              <a:ext uri="{FF2B5EF4-FFF2-40B4-BE49-F238E27FC236}">
                <a16:creationId xmlns:a16="http://schemas.microsoft.com/office/drawing/2014/main" id="{246E6AAC-D6BA-D819-9D7D-C902179C39A2}"/>
              </a:ext>
            </a:extLst>
          </p:cNvPr>
          <p:cNvGrpSpPr>
            <a:grpSpLocks/>
          </p:cNvGrpSpPr>
          <p:nvPr/>
        </p:nvGrpSpPr>
        <p:grpSpPr bwMode="auto">
          <a:xfrm>
            <a:off x="5335588" y="3151188"/>
            <a:ext cx="2946400" cy="1897062"/>
            <a:chOff x="3361" y="1985"/>
            <a:chExt cx="1856" cy="1195"/>
          </a:xfrm>
        </p:grpSpPr>
        <p:grpSp>
          <p:nvGrpSpPr>
            <p:cNvPr id="433185" name="Group 33">
              <a:extLst>
                <a:ext uri="{FF2B5EF4-FFF2-40B4-BE49-F238E27FC236}">
                  <a16:creationId xmlns:a16="http://schemas.microsoft.com/office/drawing/2014/main" id="{D2DA70F7-99DA-365D-142E-B90BD1641F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9" y="1985"/>
              <a:ext cx="1398" cy="1032"/>
              <a:chOff x="3819" y="2340"/>
              <a:chExt cx="1398" cy="1032"/>
            </a:xfrm>
          </p:grpSpPr>
          <p:pic>
            <p:nvPicPr>
              <p:cNvPr id="433159" name="Picture 7">
                <a:extLst>
                  <a:ext uri="{FF2B5EF4-FFF2-40B4-BE49-F238E27FC236}">
                    <a16:creationId xmlns:a16="http://schemas.microsoft.com/office/drawing/2014/main" id="{1996A49C-2C01-5244-9459-C0E33B7581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lum bright="-18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9" y="2340"/>
                <a:ext cx="1398" cy="103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3163" name="Line 11">
                <a:extLst>
                  <a:ext uri="{FF2B5EF4-FFF2-40B4-BE49-F238E27FC236}">
                    <a16:creationId xmlns:a16="http://schemas.microsoft.com/office/drawing/2014/main" id="{A9027C3C-B388-7557-8082-51175783CE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0" y="2498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64" name="Line 12">
                <a:extLst>
                  <a:ext uri="{FF2B5EF4-FFF2-40B4-BE49-F238E27FC236}">
                    <a16:creationId xmlns:a16="http://schemas.microsoft.com/office/drawing/2014/main" id="{4AE4A202-B7C5-7B5B-CCDE-7CD015A4E9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6" y="2546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65" name="Line 13">
                <a:extLst>
                  <a:ext uri="{FF2B5EF4-FFF2-40B4-BE49-F238E27FC236}">
                    <a16:creationId xmlns:a16="http://schemas.microsoft.com/office/drawing/2014/main" id="{2CFA2A52-BF38-9A4F-FA90-E0B8D30F41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4" y="2774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66" name="Line 14">
                <a:extLst>
                  <a:ext uri="{FF2B5EF4-FFF2-40B4-BE49-F238E27FC236}">
                    <a16:creationId xmlns:a16="http://schemas.microsoft.com/office/drawing/2014/main" id="{78122E69-94D9-8908-B591-36742EFA9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6" y="2606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67" name="Line 15">
                <a:extLst>
                  <a:ext uri="{FF2B5EF4-FFF2-40B4-BE49-F238E27FC236}">
                    <a16:creationId xmlns:a16="http://schemas.microsoft.com/office/drawing/2014/main" id="{98FD027A-8B1F-6D98-7B6E-C8F288C0D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2" y="2996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68" name="Line 16">
                <a:extLst>
                  <a:ext uri="{FF2B5EF4-FFF2-40B4-BE49-F238E27FC236}">
                    <a16:creationId xmlns:a16="http://schemas.microsoft.com/office/drawing/2014/main" id="{E0ADE36C-F48B-2757-FECC-8936292A45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8" y="2970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69" name="Line 17">
                <a:extLst>
                  <a:ext uri="{FF2B5EF4-FFF2-40B4-BE49-F238E27FC236}">
                    <a16:creationId xmlns:a16="http://schemas.microsoft.com/office/drawing/2014/main" id="{78E208F4-941A-645C-41EB-4173C11A37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6" y="2860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70" name="Line 18">
                <a:extLst>
                  <a:ext uri="{FF2B5EF4-FFF2-40B4-BE49-F238E27FC236}">
                    <a16:creationId xmlns:a16="http://schemas.microsoft.com/office/drawing/2014/main" id="{0D328C04-904C-B08A-E32D-54C7DC57B7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8" y="2568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71" name="Line 19">
                <a:extLst>
                  <a:ext uri="{FF2B5EF4-FFF2-40B4-BE49-F238E27FC236}">
                    <a16:creationId xmlns:a16="http://schemas.microsoft.com/office/drawing/2014/main" id="{90047B26-5490-3D72-49D9-B6AE76895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8" y="2796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72" name="Line 20">
                <a:extLst>
                  <a:ext uri="{FF2B5EF4-FFF2-40B4-BE49-F238E27FC236}">
                    <a16:creationId xmlns:a16="http://schemas.microsoft.com/office/drawing/2014/main" id="{2423CB40-D3A7-D7AD-0BF3-5732680992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2" y="2920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73" name="Line 21">
                <a:extLst>
                  <a:ext uri="{FF2B5EF4-FFF2-40B4-BE49-F238E27FC236}">
                    <a16:creationId xmlns:a16="http://schemas.microsoft.com/office/drawing/2014/main" id="{CEEAD45C-B873-1C86-FE82-D18CF4E5CF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4" y="3032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74" name="Line 22">
                <a:extLst>
                  <a:ext uri="{FF2B5EF4-FFF2-40B4-BE49-F238E27FC236}">
                    <a16:creationId xmlns:a16="http://schemas.microsoft.com/office/drawing/2014/main" id="{584B7AB7-90F4-5128-8143-DF878D53F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4" y="3204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75" name="Line 23">
                <a:extLst>
                  <a:ext uri="{FF2B5EF4-FFF2-40B4-BE49-F238E27FC236}">
                    <a16:creationId xmlns:a16="http://schemas.microsoft.com/office/drawing/2014/main" id="{DE7CD818-9CEE-31C7-4D67-EAC13B0240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6" y="3292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76" name="Line 24">
                <a:extLst>
                  <a:ext uri="{FF2B5EF4-FFF2-40B4-BE49-F238E27FC236}">
                    <a16:creationId xmlns:a16="http://schemas.microsoft.com/office/drawing/2014/main" id="{C6469A8C-471A-B611-33F7-4500C445F5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192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77" name="Line 25">
                <a:extLst>
                  <a:ext uri="{FF2B5EF4-FFF2-40B4-BE49-F238E27FC236}">
                    <a16:creationId xmlns:a16="http://schemas.microsoft.com/office/drawing/2014/main" id="{BC39291D-7CCB-9527-4A69-FB94492F9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0" y="2602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78" name="Line 26">
                <a:extLst>
                  <a:ext uri="{FF2B5EF4-FFF2-40B4-BE49-F238E27FC236}">
                    <a16:creationId xmlns:a16="http://schemas.microsoft.com/office/drawing/2014/main" id="{C7F8CA18-4BC6-109F-3AD4-D4C534561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4" y="2940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79" name="Line 27">
                <a:extLst>
                  <a:ext uri="{FF2B5EF4-FFF2-40B4-BE49-F238E27FC236}">
                    <a16:creationId xmlns:a16="http://schemas.microsoft.com/office/drawing/2014/main" id="{245EC8F3-B9AF-1252-508A-88BB1CDF63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6" y="2996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80" name="Line 28">
                <a:extLst>
                  <a:ext uri="{FF2B5EF4-FFF2-40B4-BE49-F238E27FC236}">
                    <a16:creationId xmlns:a16="http://schemas.microsoft.com/office/drawing/2014/main" id="{C4805373-9232-C37D-9290-F050630CB5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8" y="3314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81" name="Line 29">
                <a:extLst>
                  <a:ext uri="{FF2B5EF4-FFF2-40B4-BE49-F238E27FC236}">
                    <a16:creationId xmlns:a16="http://schemas.microsoft.com/office/drawing/2014/main" id="{47C968C0-490C-59E7-0A63-41D3C86333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2" y="3242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82" name="Line 30">
                <a:extLst>
                  <a:ext uri="{FF2B5EF4-FFF2-40B4-BE49-F238E27FC236}">
                    <a16:creationId xmlns:a16="http://schemas.microsoft.com/office/drawing/2014/main" id="{C864CC43-6274-EB7C-243F-66B798DB84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2" y="3134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83" name="Line 31">
                <a:extLst>
                  <a:ext uri="{FF2B5EF4-FFF2-40B4-BE49-F238E27FC236}">
                    <a16:creationId xmlns:a16="http://schemas.microsoft.com/office/drawing/2014/main" id="{84780097-067C-7731-DC3E-3C346B0723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8" y="2554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84" name="Line 32">
                <a:extLst>
                  <a:ext uri="{FF2B5EF4-FFF2-40B4-BE49-F238E27FC236}">
                    <a16:creationId xmlns:a16="http://schemas.microsoft.com/office/drawing/2014/main" id="{4786A6F9-AC49-1723-A178-491B5046AF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4" y="3188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33191" name="Rectangle 39">
              <a:extLst>
                <a:ext uri="{FF2B5EF4-FFF2-40B4-BE49-F238E27FC236}">
                  <a16:creationId xmlns:a16="http://schemas.microsoft.com/office/drawing/2014/main" id="{A3788787-75C1-504B-BEE2-2E0CF691A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" y="2957"/>
              <a:ext cx="1161" cy="223"/>
            </a:xfrm>
            <a:prstGeom prst="rect">
              <a:avLst/>
            </a:prstGeom>
            <a:solidFill>
              <a:srgbClr val="EBF7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buClr>
                  <a:schemeClr val="accent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buClr>
                  <a:schemeClr val="accent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buClr>
                  <a:schemeClr val="accent2"/>
                </a:buClr>
                <a:buChar char="-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buClr>
                  <a:schemeClr val="accent2"/>
                </a:buClr>
                <a:buChar char="o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de-DE" altLang="de-DE"/>
                <a:t>negative charge</a:t>
              </a:r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514D7AD2-76E0-31C4-2950-0AD1E24CB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81" y="5801146"/>
            <a:ext cx="1274764" cy="75369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4079F75-7A10-9F73-7401-840D69C80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426" y="5870259"/>
            <a:ext cx="2198370" cy="626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38F6036A-B0FC-CA2C-3F02-C0B5D1DC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4CF4-F50B-6949-9CD0-0E204E8D7691}" type="slidenum">
              <a:rPr lang="de-DE" altLang="de-DE"/>
              <a:pPr/>
              <a:t>11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  <p:sp>
        <p:nvSpPr>
          <p:cNvPr id="441346" name="Rectangle 2">
            <a:extLst>
              <a:ext uri="{FF2B5EF4-FFF2-40B4-BE49-F238E27FC236}">
                <a16:creationId xmlns:a16="http://schemas.microsoft.com/office/drawing/2014/main" id="{CCF51AF5-7432-6448-79D2-7A9F8B39D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types of SDS-PAGE</a:t>
            </a:r>
          </a:p>
        </p:txBody>
      </p:sp>
      <p:sp>
        <p:nvSpPr>
          <p:cNvPr id="441347" name="Rectangle 3">
            <a:extLst>
              <a:ext uri="{FF2B5EF4-FFF2-40B4-BE49-F238E27FC236}">
                <a16:creationId xmlns:a16="http://schemas.microsoft.com/office/drawing/2014/main" id="{0C52F79B-2F12-DB9D-6056-99BAC6DB1F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47975" y="930275"/>
            <a:ext cx="2932113" cy="765175"/>
          </a:xfrm>
          <a:solidFill>
            <a:srgbClr val="EBF7FF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182563" indent="-182563">
              <a:lnSpc>
                <a:spcPct val="115000"/>
              </a:lnSpc>
            </a:pPr>
            <a:r>
              <a:rPr lang="de-DE" altLang="de-DE"/>
              <a:t>reducing SDS-PAGE</a:t>
            </a:r>
          </a:p>
          <a:p>
            <a:pPr marL="182563" indent="-182563">
              <a:lnSpc>
                <a:spcPct val="115000"/>
              </a:lnSpc>
            </a:pPr>
            <a:r>
              <a:rPr lang="de-DE" altLang="de-DE"/>
              <a:t>non-reducing SDS-PAGE</a:t>
            </a:r>
          </a:p>
        </p:txBody>
      </p:sp>
      <p:grpSp>
        <p:nvGrpSpPr>
          <p:cNvPr id="441349" name="Group 5">
            <a:extLst>
              <a:ext uri="{FF2B5EF4-FFF2-40B4-BE49-F238E27FC236}">
                <a16:creationId xmlns:a16="http://schemas.microsoft.com/office/drawing/2014/main" id="{71128B84-B3EE-A2E0-B076-A0E1A42E799F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2778125"/>
            <a:ext cx="2998788" cy="2062163"/>
            <a:chOff x="426" y="1595"/>
            <a:chExt cx="2196" cy="1620"/>
          </a:xfrm>
        </p:grpSpPr>
        <p:grpSp>
          <p:nvGrpSpPr>
            <p:cNvPr id="441350" name="Group 6">
              <a:extLst>
                <a:ext uri="{FF2B5EF4-FFF2-40B4-BE49-F238E27FC236}">
                  <a16:creationId xmlns:a16="http://schemas.microsoft.com/office/drawing/2014/main" id="{C104238D-576B-6553-CA90-AA96510705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" y="1595"/>
              <a:ext cx="2196" cy="1620"/>
              <a:chOff x="426" y="1595"/>
              <a:chExt cx="2196" cy="1620"/>
            </a:xfrm>
          </p:grpSpPr>
          <p:pic>
            <p:nvPicPr>
              <p:cNvPr id="441351" name="Picture 7">
                <a:extLst>
                  <a:ext uri="{FF2B5EF4-FFF2-40B4-BE49-F238E27FC236}">
                    <a16:creationId xmlns:a16="http://schemas.microsoft.com/office/drawing/2014/main" id="{22B226C7-7D9A-6192-5B27-B630130C9E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lum bright="-18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" y="1595"/>
                <a:ext cx="2196" cy="1620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1352" name="Rectangle 8">
                <a:extLst>
                  <a:ext uri="{FF2B5EF4-FFF2-40B4-BE49-F238E27FC236}">
                    <a16:creationId xmlns:a16="http://schemas.microsoft.com/office/drawing/2014/main" id="{2F94EE0E-B0E9-A912-6187-46EC341F9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" y="1608"/>
                <a:ext cx="2164" cy="403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41353" name="Text Box 9">
              <a:extLst>
                <a:ext uri="{FF2B5EF4-FFF2-40B4-BE49-F238E27FC236}">
                  <a16:creationId xmlns:a16="http://schemas.microsoft.com/office/drawing/2014/main" id="{B2B6688A-8214-0A2B-8522-7E2B1315CB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" y="1622"/>
              <a:ext cx="2101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>
                  <a:latin typeface="Verdana" panose="020B0604030504040204" pitchFamily="34" charset="0"/>
                </a:rPr>
                <a:t>protein with two chains A and B linked by disulfide bridge</a:t>
              </a:r>
            </a:p>
          </p:txBody>
        </p:sp>
      </p:grpSp>
      <p:grpSp>
        <p:nvGrpSpPr>
          <p:cNvPr id="441421" name="Group 77">
            <a:extLst>
              <a:ext uri="{FF2B5EF4-FFF2-40B4-BE49-F238E27FC236}">
                <a16:creationId xmlns:a16="http://schemas.microsoft.com/office/drawing/2014/main" id="{1470C9C7-B95B-C4AF-216F-387C2FBA19A2}"/>
              </a:ext>
            </a:extLst>
          </p:cNvPr>
          <p:cNvGrpSpPr>
            <a:grpSpLocks/>
          </p:cNvGrpSpPr>
          <p:nvPr/>
        </p:nvGrpSpPr>
        <p:grpSpPr bwMode="auto">
          <a:xfrm>
            <a:off x="3303588" y="2636838"/>
            <a:ext cx="3257550" cy="817562"/>
            <a:chOff x="2081" y="1661"/>
            <a:chExt cx="2052" cy="515"/>
          </a:xfrm>
        </p:grpSpPr>
        <p:sp>
          <p:nvSpPr>
            <p:cNvPr id="441354" name="Line 10">
              <a:extLst>
                <a:ext uri="{FF2B5EF4-FFF2-40B4-BE49-F238E27FC236}">
                  <a16:creationId xmlns:a16="http://schemas.microsoft.com/office/drawing/2014/main" id="{E09C5FD6-4B47-81A5-7136-428EDD2E43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3" y="1928"/>
              <a:ext cx="2050" cy="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360" name="Rectangle 16">
              <a:extLst>
                <a:ext uri="{FF2B5EF4-FFF2-40B4-BE49-F238E27FC236}">
                  <a16:creationId xmlns:a16="http://schemas.microsoft.com/office/drawing/2014/main" id="{BF22A088-3065-B6D1-344C-EBF34D475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" y="1661"/>
              <a:ext cx="1800" cy="271"/>
            </a:xfrm>
            <a:prstGeom prst="rect">
              <a:avLst/>
            </a:prstGeom>
            <a:solidFill>
              <a:srgbClr val="EBF7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buClr>
                  <a:schemeClr val="accent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buClr>
                  <a:schemeClr val="accent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buClr>
                  <a:schemeClr val="accent2"/>
                </a:buClr>
                <a:buChar char="-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buClr>
                  <a:schemeClr val="accent2"/>
                </a:buClr>
                <a:buChar char="o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130000"/>
                </a:lnSpc>
                <a:buFontTx/>
                <a:buNone/>
              </a:pPr>
              <a:r>
                <a:rPr lang="de-DE" altLang="de-DE"/>
                <a:t>reducing SDS-treatment</a:t>
              </a:r>
            </a:p>
          </p:txBody>
        </p:sp>
      </p:grpSp>
      <p:grpSp>
        <p:nvGrpSpPr>
          <p:cNvPr id="441422" name="Group 78">
            <a:extLst>
              <a:ext uri="{FF2B5EF4-FFF2-40B4-BE49-F238E27FC236}">
                <a16:creationId xmlns:a16="http://schemas.microsoft.com/office/drawing/2014/main" id="{65191CE8-ACE3-C0FE-1234-CDA66A4B6FBC}"/>
              </a:ext>
            </a:extLst>
          </p:cNvPr>
          <p:cNvGrpSpPr>
            <a:grpSpLocks/>
          </p:cNvGrpSpPr>
          <p:nvPr/>
        </p:nvGrpSpPr>
        <p:grpSpPr bwMode="auto">
          <a:xfrm>
            <a:off x="3060700" y="4394200"/>
            <a:ext cx="3376613" cy="1028700"/>
            <a:chOff x="1928" y="2768"/>
            <a:chExt cx="2127" cy="648"/>
          </a:xfrm>
        </p:grpSpPr>
        <p:sp>
          <p:nvSpPr>
            <p:cNvPr id="441362" name="Line 18">
              <a:extLst>
                <a:ext uri="{FF2B5EF4-FFF2-40B4-BE49-F238E27FC236}">
                  <a16:creationId xmlns:a16="http://schemas.microsoft.com/office/drawing/2014/main" id="{53C8FC9A-A71F-D023-B913-B34786820B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3" y="2768"/>
              <a:ext cx="1992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363" name="Rectangle 19">
              <a:extLst>
                <a:ext uri="{FF2B5EF4-FFF2-40B4-BE49-F238E27FC236}">
                  <a16:creationId xmlns:a16="http://schemas.microsoft.com/office/drawing/2014/main" id="{C8EC5CE7-FA3C-52F7-F535-CB9BE7A3E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3145"/>
              <a:ext cx="2054" cy="271"/>
            </a:xfrm>
            <a:prstGeom prst="rect">
              <a:avLst/>
            </a:prstGeom>
            <a:solidFill>
              <a:srgbClr val="EBF7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buClr>
                  <a:schemeClr val="accent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buClr>
                  <a:schemeClr val="accent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buClr>
                  <a:schemeClr val="accent2"/>
                </a:buClr>
                <a:buChar char="-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buClr>
                  <a:schemeClr val="accent2"/>
                </a:buClr>
                <a:buChar char="o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130000"/>
                </a:lnSpc>
                <a:buFontTx/>
                <a:buNone/>
              </a:pPr>
              <a:r>
                <a:rPr lang="de-DE" altLang="de-DE"/>
                <a:t>non-reducing SDS-treatment</a:t>
              </a:r>
            </a:p>
          </p:txBody>
        </p:sp>
      </p:grpSp>
      <p:grpSp>
        <p:nvGrpSpPr>
          <p:cNvPr id="441416" name="Group 72">
            <a:extLst>
              <a:ext uri="{FF2B5EF4-FFF2-40B4-BE49-F238E27FC236}">
                <a16:creationId xmlns:a16="http://schemas.microsoft.com/office/drawing/2014/main" id="{66186DA4-8F32-77B4-806C-C5F1B64AE275}"/>
              </a:ext>
            </a:extLst>
          </p:cNvPr>
          <p:cNvGrpSpPr>
            <a:grpSpLocks/>
          </p:cNvGrpSpPr>
          <p:nvPr/>
        </p:nvGrpSpPr>
        <p:grpSpPr bwMode="auto">
          <a:xfrm>
            <a:off x="6653213" y="1585913"/>
            <a:ext cx="1933575" cy="2282825"/>
            <a:chOff x="4191" y="999"/>
            <a:chExt cx="1218" cy="1438"/>
          </a:xfrm>
        </p:grpSpPr>
        <p:pic>
          <p:nvPicPr>
            <p:cNvPr id="441361" name="Picture 17">
              <a:extLst>
                <a:ext uri="{FF2B5EF4-FFF2-40B4-BE49-F238E27FC236}">
                  <a16:creationId xmlns:a16="http://schemas.microsoft.com/office/drawing/2014/main" id="{A069B307-67AD-6734-0A31-C5F25BDA3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18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" y="1207"/>
              <a:ext cx="1218" cy="123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1415" name="Rectangle 71">
              <a:extLst>
                <a:ext uri="{FF2B5EF4-FFF2-40B4-BE49-F238E27FC236}">
                  <a16:creationId xmlns:a16="http://schemas.microsoft.com/office/drawing/2014/main" id="{D60F2B76-5FE3-2B94-4FBB-E94A77DD2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" y="999"/>
              <a:ext cx="1074" cy="223"/>
            </a:xfrm>
            <a:prstGeom prst="rect">
              <a:avLst/>
            </a:prstGeom>
            <a:solidFill>
              <a:srgbClr val="EBF7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buClr>
                  <a:schemeClr val="accent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buClr>
                  <a:schemeClr val="accent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buClr>
                  <a:schemeClr val="accent2"/>
                </a:buClr>
                <a:buChar char="-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buClr>
                  <a:schemeClr val="accent2"/>
                </a:buClr>
                <a:buChar char="o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de-DE" altLang="de-DE"/>
                <a:t>protein chains</a:t>
              </a:r>
            </a:p>
          </p:txBody>
        </p:sp>
      </p:grpSp>
      <p:grpSp>
        <p:nvGrpSpPr>
          <p:cNvPr id="441420" name="Group 76">
            <a:extLst>
              <a:ext uri="{FF2B5EF4-FFF2-40B4-BE49-F238E27FC236}">
                <a16:creationId xmlns:a16="http://schemas.microsoft.com/office/drawing/2014/main" id="{6CFE7270-B931-EFC3-160B-DFF71EF24C2E}"/>
              </a:ext>
            </a:extLst>
          </p:cNvPr>
          <p:cNvGrpSpPr>
            <a:grpSpLocks/>
          </p:cNvGrpSpPr>
          <p:nvPr/>
        </p:nvGrpSpPr>
        <p:grpSpPr bwMode="auto">
          <a:xfrm>
            <a:off x="6559550" y="4548188"/>
            <a:ext cx="2219325" cy="1965325"/>
            <a:chOff x="4132" y="2865"/>
            <a:chExt cx="1398" cy="1238"/>
          </a:xfrm>
        </p:grpSpPr>
        <p:grpSp>
          <p:nvGrpSpPr>
            <p:cNvPr id="441365" name="Group 21">
              <a:extLst>
                <a:ext uri="{FF2B5EF4-FFF2-40B4-BE49-F238E27FC236}">
                  <a16:creationId xmlns:a16="http://schemas.microsoft.com/office/drawing/2014/main" id="{975582DD-6DB7-B77C-427F-86398A6E2B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2" y="2865"/>
              <a:ext cx="1398" cy="1032"/>
              <a:chOff x="3819" y="2340"/>
              <a:chExt cx="1398" cy="1032"/>
            </a:xfrm>
          </p:grpSpPr>
          <p:pic>
            <p:nvPicPr>
              <p:cNvPr id="441366" name="Picture 22">
                <a:extLst>
                  <a:ext uri="{FF2B5EF4-FFF2-40B4-BE49-F238E27FC236}">
                    <a16:creationId xmlns:a16="http://schemas.microsoft.com/office/drawing/2014/main" id="{F73CD809-29DB-B4B7-D6BD-59131ABD03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18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9" y="2340"/>
                <a:ext cx="1398" cy="103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1367" name="Line 23">
                <a:extLst>
                  <a:ext uri="{FF2B5EF4-FFF2-40B4-BE49-F238E27FC236}">
                    <a16:creationId xmlns:a16="http://schemas.microsoft.com/office/drawing/2014/main" id="{67447362-18ED-1E28-FAB5-B89A61E821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0" y="2498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68" name="Line 24">
                <a:extLst>
                  <a:ext uri="{FF2B5EF4-FFF2-40B4-BE49-F238E27FC236}">
                    <a16:creationId xmlns:a16="http://schemas.microsoft.com/office/drawing/2014/main" id="{419D2509-58BA-21DE-7564-F2C09F878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6" y="2546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69" name="Line 25">
                <a:extLst>
                  <a:ext uri="{FF2B5EF4-FFF2-40B4-BE49-F238E27FC236}">
                    <a16:creationId xmlns:a16="http://schemas.microsoft.com/office/drawing/2014/main" id="{006A0138-12CD-44EB-98EA-9ABC948A6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4" y="2774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70" name="Line 26">
                <a:extLst>
                  <a:ext uri="{FF2B5EF4-FFF2-40B4-BE49-F238E27FC236}">
                    <a16:creationId xmlns:a16="http://schemas.microsoft.com/office/drawing/2014/main" id="{17B7B33A-320B-DD36-3488-1837F32032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6" y="2606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71" name="Line 27">
                <a:extLst>
                  <a:ext uri="{FF2B5EF4-FFF2-40B4-BE49-F238E27FC236}">
                    <a16:creationId xmlns:a16="http://schemas.microsoft.com/office/drawing/2014/main" id="{9AB614D6-DA51-3E75-599C-B328D2232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2" y="2996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72" name="Line 28">
                <a:extLst>
                  <a:ext uri="{FF2B5EF4-FFF2-40B4-BE49-F238E27FC236}">
                    <a16:creationId xmlns:a16="http://schemas.microsoft.com/office/drawing/2014/main" id="{CB06262B-8693-4446-D4DC-01A6B88E77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8" y="2970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73" name="Line 29">
                <a:extLst>
                  <a:ext uri="{FF2B5EF4-FFF2-40B4-BE49-F238E27FC236}">
                    <a16:creationId xmlns:a16="http://schemas.microsoft.com/office/drawing/2014/main" id="{F21E4BA5-E946-09C6-BA0C-0347F780BB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6" y="2860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74" name="Line 30">
                <a:extLst>
                  <a:ext uri="{FF2B5EF4-FFF2-40B4-BE49-F238E27FC236}">
                    <a16:creationId xmlns:a16="http://schemas.microsoft.com/office/drawing/2014/main" id="{12F668A6-FF39-A304-A690-8E149CB6C2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8" y="2568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75" name="Line 31">
                <a:extLst>
                  <a:ext uri="{FF2B5EF4-FFF2-40B4-BE49-F238E27FC236}">
                    <a16:creationId xmlns:a16="http://schemas.microsoft.com/office/drawing/2014/main" id="{7E8F207F-5B26-0FC7-B790-14BEA6A15F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8" y="2796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76" name="Line 32">
                <a:extLst>
                  <a:ext uri="{FF2B5EF4-FFF2-40B4-BE49-F238E27FC236}">
                    <a16:creationId xmlns:a16="http://schemas.microsoft.com/office/drawing/2014/main" id="{620AE47F-5AA5-D724-D1B1-49780DBB20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2" y="2920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77" name="Line 33">
                <a:extLst>
                  <a:ext uri="{FF2B5EF4-FFF2-40B4-BE49-F238E27FC236}">
                    <a16:creationId xmlns:a16="http://schemas.microsoft.com/office/drawing/2014/main" id="{3F53DFF2-AAAB-3DF7-112E-97160FC054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4" y="3032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78" name="Line 34">
                <a:extLst>
                  <a:ext uri="{FF2B5EF4-FFF2-40B4-BE49-F238E27FC236}">
                    <a16:creationId xmlns:a16="http://schemas.microsoft.com/office/drawing/2014/main" id="{BC4C0B14-1B3D-F642-3F23-0D4171233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4" y="3204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79" name="Line 35">
                <a:extLst>
                  <a:ext uri="{FF2B5EF4-FFF2-40B4-BE49-F238E27FC236}">
                    <a16:creationId xmlns:a16="http://schemas.microsoft.com/office/drawing/2014/main" id="{B4655924-C2D8-9D1A-EE7E-E4662221F8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6" y="3292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80" name="Line 36">
                <a:extLst>
                  <a:ext uri="{FF2B5EF4-FFF2-40B4-BE49-F238E27FC236}">
                    <a16:creationId xmlns:a16="http://schemas.microsoft.com/office/drawing/2014/main" id="{75EE786B-A3AB-62DC-C5B6-A9B3024008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192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81" name="Line 37">
                <a:extLst>
                  <a:ext uri="{FF2B5EF4-FFF2-40B4-BE49-F238E27FC236}">
                    <a16:creationId xmlns:a16="http://schemas.microsoft.com/office/drawing/2014/main" id="{4367A843-51E8-7F10-3AD1-FE443ECA01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0" y="2602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82" name="Line 38">
                <a:extLst>
                  <a:ext uri="{FF2B5EF4-FFF2-40B4-BE49-F238E27FC236}">
                    <a16:creationId xmlns:a16="http://schemas.microsoft.com/office/drawing/2014/main" id="{98BA8EC4-6660-6EFC-4DF2-6F36D0CA0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4" y="2940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83" name="Line 39">
                <a:extLst>
                  <a:ext uri="{FF2B5EF4-FFF2-40B4-BE49-F238E27FC236}">
                    <a16:creationId xmlns:a16="http://schemas.microsoft.com/office/drawing/2014/main" id="{4DAC4C33-14D1-4176-2308-3F0C4390B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6" y="2996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84" name="Line 40">
                <a:extLst>
                  <a:ext uri="{FF2B5EF4-FFF2-40B4-BE49-F238E27FC236}">
                    <a16:creationId xmlns:a16="http://schemas.microsoft.com/office/drawing/2014/main" id="{6123823B-9ED7-B065-0AEA-15517A2D1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8" y="3314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85" name="Line 41">
                <a:extLst>
                  <a:ext uri="{FF2B5EF4-FFF2-40B4-BE49-F238E27FC236}">
                    <a16:creationId xmlns:a16="http://schemas.microsoft.com/office/drawing/2014/main" id="{16DC92C0-B003-7496-5086-E75488708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2" y="3242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86" name="Line 42">
                <a:extLst>
                  <a:ext uri="{FF2B5EF4-FFF2-40B4-BE49-F238E27FC236}">
                    <a16:creationId xmlns:a16="http://schemas.microsoft.com/office/drawing/2014/main" id="{B359931E-AAEC-9033-DDD1-8827AA0985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2" y="3134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87" name="Line 43">
                <a:extLst>
                  <a:ext uri="{FF2B5EF4-FFF2-40B4-BE49-F238E27FC236}">
                    <a16:creationId xmlns:a16="http://schemas.microsoft.com/office/drawing/2014/main" id="{CEA3B8D9-8EF4-9B19-1F3A-11D6DFA816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8" y="2554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88" name="Line 44">
                <a:extLst>
                  <a:ext uri="{FF2B5EF4-FFF2-40B4-BE49-F238E27FC236}">
                    <a16:creationId xmlns:a16="http://schemas.microsoft.com/office/drawing/2014/main" id="{74D06992-2E9F-2A89-7928-3E6398EE7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4" y="3188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41419" name="Rectangle 75">
              <a:extLst>
                <a:ext uri="{FF2B5EF4-FFF2-40B4-BE49-F238E27FC236}">
                  <a16:creationId xmlns:a16="http://schemas.microsoft.com/office/drawing/2014/main" id="{79E2926B-68E4-E295-41EA-3ADFC0F67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3880"/>
              <a:ext cx="1265" cy="223"/>
            </a:xfrm>
            <a:prstGeom prst="rect">
              <a:avLst/>
            </a:prstGeom>
            <a:solidFill>
              <a:srgbClr val="EBF7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buClr>
                  <a:schemeClr val="accent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buClr>
                  <a:schemeClr val="accent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buClr>
                  <a:schemeClr val="accent2"/>
                </a:buClr>
                <a:buChar char="-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buClr>
                  <a:schemeClr val="accent2"/>
                </a:buClr>
                <a:buChar char="o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de-DE" altLang="de-DE"/>
                <a:t>complete protein</a:t>
              </a:r>
            </a:p>
          </p:txBody>
        </p:sp>
      </p:grpSp>
      <p:sp>
        <p:nvSpPr>
          <p:cNvPr id="441423" name="Rectangle 79">
            <a:extLst>
              <a:ext uri="{FF2B5EF4-FFF2-40B4-BE49-F238E27FC236}">
                <a16:creationId xmlns:a16="http://schemas.microsoft.com/office/drawing/2014/main" id="{85EC957D-B82F-BDAE-30CD-690167F3E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38" y="3803650"/>
            <a:ext cx="503237" cy="39528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157AEFA-50DD-46BA-B181-861B32699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15" y="5905500"/>
            <a:ext cx="1292860" cy="764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1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1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1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4AE7C331-D1CB-4E80-667F-50641865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58440" y="6346825"/>
            <a:ext cx="1905000" cy="457200"/>
          </a:xfrm>
        </p:spPr>
        <p:txBody>
          <a:bodyPr/>
          <a:lstStyle/>
          <a:p>
            <a:fld id="{FB4D161E-D50A-DC40-8362-22BD403FA531}" type="slidenum">
              <a:rPr lang="de-DE" altLang="de-DE"/>
              <a:pPr/>
              <a:t>12</a:t>
            </a:fld>
            <a:endParaRPr lang="de-DE" altLang="de-DE" sz="1400" dirty="0">
              <a:latin typeface="Times New Roman" panose="02020603050405020304" pitchFamily="18" charset="0"/>
            </a:endParaRPr>
          </a:p>
        </p:txBody>
      </p:sp>
      <p:sp>
        <p:nvSpPr>
          <p:cNvPr id="415746" name="Rectangle 2">
            <a:extLst>
              <a:ext uri="{FF2B5EF4-FFF2-40B4-BE49-F238E27FC236}">
                <a16:creationId xmlns:a16="http://schemas.microsoft.com/office/drawing/2014/main" id="{D4EF4576-3B52-0023-EDD0-465220046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SDS-PAGE for MW determination</a:t>
            </a:r>
          </a:p>
        </p:txBody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572432AA-62D4-7F05-4D43-A0309B1E6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857250"/>
            <a:ext cx="7772400" cy="1130300"/>
          </a:xfrm>
          <a:solidFill>
            <a:srgbClr val="EBF7FF"/>
          </a:solidFill>
          <a:ln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ct val="15000"/>
              </a:spcAft>
              <a:buFontTx/>
              <a:buNone/>
            </a:pPr>
            <a:r>
              <a:rPr lang="de-DE" altLang="de-DE" b="1" u="sng"/>
              <a:t>molecular weight standard</a:t>
            </a:r>
            <a:endParaRPr lang="de-DE" altLang="de-DE"/>
          </a:p>
          <a:p>
            <a:r>
              <a:rPr lang="de-DE" altLang="de-DE"/>
              <a:t>runs together with protein sample to the left and right side of sample</a:t>
            </a:r>
          </a:p>
          <a:p>
            <a:r>
              <a:rPr lang="de-DE" altLang="de-DE"/>
              <a:t>ready-to-use standards are commercially available, different standards for different MW ranges, mixture of 6 to 10 proteins</a:t>
            </a:r>
          </a:p>
        </p:txBody>
      </p:sp>
      <p:grpSp>
        <p:nvGrpSpPr>
          <p:cNvPr id="415751" name="Group 7">
            <a:extLst>
              <a:ext uri="{FF2B5EF4-FFF2-40B4-BE49-F238E27FC236}">
                <a16:creationId xmlns:a16="http://schemas.microsoft.com/office/drawing/2014/main" id="{E40D059D-E35D-F137-D072-CC4C2CE72411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2112963"/>
            <a:ext cx="6445250" cy="4462462"/>
            <a:chOff x="1051" y="1331"/>
            <a:chExt cx="4060" cy="2811"/>
          </a:xfrm>
        </p:grpSpPr>
        <p:pic>
          <p:nvPicPr>
            <p:cNvPr id="415749" name="Picture 5">
              <a:extLst>
                <a:ext uri="{FF2B5EF4-FFF2-40B4-BE49-F238E27FC236}">
                  <a16:creationId xmlns:a16="http://schemas.microsoft.com/office/drawing/2014/main" id="{7905C65F-60D1-AD79-47B9-4AA19BB49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24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" y="1331"/>
              <a:ext cx="1764" cy="2811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5750" name="Text Box 6">
              <a:extLst>
                <a:ext uri="{FF2B5EF4-FFF2-40B4-BE49-F238E27FC236}">
                  <a16:creationId xmlns:a16="http://schemas.microsoft.com/office/drawing/2014/main" id="{D87DA698-AEB1-6435-F015-7DC3234038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1" y="2483"/>
              <a:ext cx="2316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>
                  <a:latin typeface="Verdana" panose="020B0604030504040204" pitchFamily="34" charset="0"/>
                </a:rPr>
                <a:t>colored molecular weight marker</a:t>
              </a:r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B4F989F0-AFEB-E563-0A69-3EB0D3FEE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5975528"/>
            <a:ext cx="2026920" cy="577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55676A3C-8238-7633-A629-472127BD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873B-9B65-8049-B777-08F5A379553A}" type="slidenum">
              <a:rPr lang="de-DE" altLang="de-DE"/>
              <a:pPr/>
              <a:t>13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  <p:sp>
        <p:nvSpPr>
          <p:cNvPr id="430082" name="Rectangle 2">
            <a:extLst>
              <a:ext uri="{FF2B5EF4-FFF2-40B4-BE49-F238E27FC236}">
                <a16:creationId xmlns:a16="http://schemas.microsoft.com/office/drawing/2014/main" id="{4BB65AD7-F9B1-EE22-BE12-53D1D852A0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71738" y="2689225"/>
            <a:ext cx="4075112" cy="854075"/>
          </a:xfrm>
        </p:spPr>
        <p:txBody>
          <a:bodyPr/>
          <a:lstStyle/>
          <a:p>
            <a:pPr algn="ctr">
              <a:buFontTx/>
              <a:buNone/>
            </a:pPr>
            <a:r>
              <a:rPr lang="de-DE" altLang="de-DE" sz="4800" b="1">
                <a:solidFill>
                  <a:schemeClr val="accent2"/>
                </a:solidFill>
                <a:latin typeface="Comic Sans MS" panose="030F0902030302020204" pitchFamily="66" charset="0"/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4DAB3BD5-0BD6-0676-E860-D775AA8E0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29.01.26</a:t>
            </a:fld>
            <a:endParaRPr lang="de-DE" alt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B640B662-C3AA-211D-3CFF-8DD5ACA6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1FEB-BB9C-4A4D-9768-0C0FB97B4685}" type="slidenum">
              <a:rPr lang="de-DE" altLang="de-DE"/>
              <a:pPr/>
              <a:t>14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  <p:sp>
        <p:nvSpPr>
          <p:cNvPr id="431106" name="Rectangle 2">
            <a:extLst>
              <a:ext uri="{FF2B5EF4-FFF2-40B4-BE49-F238E27FC236}">
                <a16:creationId xmlns:a16="http://schemas.microsoft.com/office/drawing/2014/main" id="{EA01B88A-3C33-B1C9-20DD-1B9F1D75D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de-DE"/>
          </a:p>
        </p:txBody>
      </p:sp>
      <p:sp>
        <p:nvSpPr>
          <p:cNvPr id="431107" name="Rectangle 3">
            <a:extLst>
              <a:ext uri="{FF2B5EF4-FFF2-40B4-BE49-F238E27FC236}">
                <a16:creationId xmlns:a16="http://schemas.microsoft.com/office/drawing/2014/main" id="{D0ADEDE0-D2E9-2B0B-FD34-83A6049D4E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de-DE"/>
          </a:p>
        </p:txBody>
      </p:sp>
      <p:pic>
        <p:nvPicPr>
          <p:cNvPr id="431108" name="Picture 4">
            <a:extLst>
              <a:ext uri="{FF2B5EF4-FFF2-40B4-BE49-F238E27FC236}">
                <a16:creationId xmlns:a16="http://schemas.microsoft.com/office/drawing/2014/main" id="{CF539375-5BE3-5A7F-4B5D-69F8B6164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26988"/>
            <a:ext cx="8983662" cy="68103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1109" name="Rectangle 5">
            <a:extLst>
              <a:ext uri="{FF2B5EF4-FFF2-40B4-BE49-F238E27FC236}">
                <a16:creationId xmlns:a16="http://schemas.microsoft.com/office/drawing/2014/main" id="{F71821D1-A8C6-58AE-96EB-7DD1BCDEC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5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31110" name="Line 6">
            <a:extLst>
              <a:ext uri="{FF2B5EF4-FFF2-40B4-BE49-F238E27FC236}">
                <a16:creationId xmlns:a16="http://schemas.microsoft.com/office/drawing/2014/main" id="{BC1E86BE-2B83-6A2F-B449-EB8BA6015C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13" y="2286000"/>
            <a:ext cx="9067800" cy="952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1" name="Line 7">
            <a:extLst>
              <a:ext uri="{FF2B5EF4-FFF2-40B4-BE49-F238E27FC236}">
                <a16:creationId xmlns:a16="http://schemas.microsoft.com/office/drawing/2014/main" id="{BC0342B6-A7A8-69F4-59B8-A81EE78EA1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13" y="4598988"/>
            <a:ext cx="9067800" cy="952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2" name="Line 8">
            <a:extLst>
              <a:ext uri="{FF2B5EF4-FFF2-40B4-BE49-F238E27FC236}">
                <a16:creationId xmlns:a16="http://schemas.microsoft.com/office/drawing/2014/main" id="{0773D8DA-FBFC-55B4-5D38-E3724C2A07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5150" y="4610100"/>
            <a:ext cx="0" cy="222726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>
            <a:extLst>
              <a:ext uri="{FF2B5EF4-FFF2-40B4-BE49-F238E27FC236}">
                <a16:creationId xmlns:a16="http://schemas.microsoft.com/office/drawing/2014/main" id="{A5560495-7F76-DAD6-8103-D5E8111BB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gel electrophoresis</a:t>
            </a:r>
          </a:p>
        </p:txBody>
      </p:sp>
      <p:grpSp>
        <p:nvGrpSpPr>
          <p:cNvPr id="435203" name="Group 3">
            <a:extLst>
              <a:ext uri="{FF2B5EF4-FFF2-40B4-BE49-F238E27FC236}">
                <a16:creationId xmlns:a16="http://schemas.microsoft.com/office/drawing/2014/main" id="{6946230E-1D8B-D239-83E6-CF7D9D59D411}"/>
              </a:ext>
            </a:extLst>
          </p:cNvPr>
          <p:cNvGrpSpPr>
            <a:grpSpLocks/>
          </p:cNvGrpSpPr>
          <p:nvPr/>
        </p:nvGrpSpPr>
        <p:grpSpPr bwMode="auto">
          <a:xfrm>
            <a:off x="358775" y="838200"/>
            <a:ext cx="5394325" cy="5595938"/>
            <a:chOff x="1542" y="516"/>
            <a:chExt cx="3398" cy="3525"/>
          </a:xfrm>
        </p:grpSpPr>
        <p:pic>
          <p:nvPicPr>
            <p:cNvPr id="435204" name="Picture 4">
              <a:extLst>
                <a:ext uri="{FF2B5EF4-FFF2-40B4-BE49-F238E27FC236}">
                  <a16:creationId xmlns:a16="http://schemas.microsoft.com/office/drawing/2014/main" id="{6A3CA85F-CBAE-7380-D9D7-4D054C8B3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18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" y="516"/>
              <a:ext cx="3398" cy="3525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5205" name="Rectangle 5">
              <a:extLst>
                <a:ext uri="{FF2B5EF4-FFF2-40B4-BE49-F238E27FC236}">
                  <a16:creationId xmlns:a16="http://schemas.microsoft.com/office/drawing/2014/main" id="{1A115807-12C0-1B18-A319-C26D4EA8E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" y="516"/>
              <a:ext cx="324" cy="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5206" name="Rectangle 6">
              <a:extLst>
                <a:ext uri="{FF2B5EF4-FFF2-40B4-BE49-F238E27FC236}">
                  <a16:creationId xmlns:a16="http://schemas.microsoft.com/office/drawing/2014/main" id="{15DDE826-F04B-FB3A-95FB-C69C719C9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532"/>
              <a:ext cx="1392" cy="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5207" name="Rectangle 7">
              <a:extLst>
                <a:ext uri="{FF2B5EF4-FFF2-40B4-BE49-F238E27FC236}">
                  <a16:creationId xmlns:a16="http://schemas.microsoft.com/office/drawing/2014/main" id="{D6598BBA-725A-1A1E-0B4F-8D2952462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8" y="848"/>
              <a:ext cx="528" cy="18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5208" name="Rectangle 8">
              <a:extLst>
                <a:ext uri="{FF2B5EF4-FFF2-40B4-BE49-F238E27FC236}">
                  <a16:creationId xmlns:a16="http://schemas.microsoft.com/office/drawing/2014/main" id="{8BB847F5-920D-0487-FDAA-1F4A42D73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628"/>
              <a:ext cx="438" cy="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5209" name="Rectangle 9">
              <a:extLst>
                <a:ext uri="{FF2B5EF4-FFF2-40B4-BE49-F238E27FC236}">
                  <a16:creationId xmlns:a16="http://schemas.microsoft.com/office/drawing/2014/main" id="{C3A8C034-66D0-504B-D610-DE5C80AB7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1012"/>
              <a:ext cx="636" cy="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5210" name="Rectangle 10">
              <a:extLst>
                <a:ext uri="{FF2B5EF4-FFF2-40B4-BE49-F238E27FC236}">
                  <a16:creationId xmlns:a16="http://schemas.microsoft.com/office/drawing/2014/main" id="{0CA57107-DFBA-F166-88E8-60AE4338D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" y="2364"/>
              <a:ext cx="300" cy="18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5211" name="Rectangle 11">
              <a:extLst>
                <a:ext uri="{FF2B5EF4-FFF2-40B4-BE49-F238E27FC236}">
                  <a16:creationId xmlns:a16="http://schemas.microsoft.com/office/drawing/2014/main" id="{4D6B6575-0376-80C8-551B-6BE95C442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2722"/>
              <a:ext cx="300" cy="18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5212" name="Rectangle 12">
              <a:extLst>
                <a:ext uri="{FF2B5EF4-FFF2-40B4-BE49-F238E27FC236}">
                  <a16:creationId xmlns:a16="http://schemas.microsoft.com/office/drawing/2014/main" id="{9F44A28F-66A5-5370-ED0F-EF6ED348A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" y="3788"/>
              <a:ext cx="300" cy="18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35213" name="Text Box 13">
            <a:extLst>
              <a:ext uri="{FF2B5EF4-FFF2-40B4-BE49-F238E27FC236}">
                <a16:creationId xmlns:a16="http://schemas.microsoft.com/office/drawing/2014/main" id="{8E75FA73-5FFD-71CE-687C-3337FEC82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1019175"/>
            <a:ext cx="1866900" cy="346075"/>
          </a:xfrm>
          <a:prstGeom prst="rect">
            <a:avLst/>
          </a:prstGeom>
          <a:solidFill>
            <a:srgbClr val="FF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latin typeface="Verdana" panose="020B0604030504040204" pitchFamily="34" charset="0"/>
              </a:rPr>
              <a:t>protein sample </a:t>
            </a:r>
          </a:p>
        </p:txBody>
      </p:sp>
      <p:sp>
        <p:nvSpPr>
          <p:cNvPr id="435214" name="Text Box 14">
            <a:extLst>
              <a:ext uri="{FF2B5EF4-FFF2-40B4-BE49-F238E27FC236}">
                <a16:creationId xmlns:a16="http://schemas.microsoft.com/office/drawing/2014/main" id="{2363649B-D89B-16E1-530B-93B250C9A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1289050"/>
            <a:ext cx="1066800" cy="346075"/>
          </a:xfrm>
          <a:prstGeom prst="rect">
            <a:avLst/>
          </a:prstGeom>
          <a:solidFill>
            <a:srgbClr val="FF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latin typeface="Verdana" panose="020B0604030504040204" pitchFamily="34" charset="0"/>
              </a:rPr>
              <a:t>cathode</a:t>
            </a:r>
          </a:p>
        </p:txBody>
      </p:sp>
      <p:sp>
        <p:nvSpPr>
          <p:cNvPr id="435215" name="Text Box 15">
            <a:extLst>
              <a:ext uri="{FF2B5EF4-FFF2-40B4-BE49-F238E27FC236}">
                <a16:creationId xmlns:a16="http://schemas.microsoft.com/office/drawing/2014/main" id="{DBBD92F8-9E9E-C966-1234-44F92C559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925" y="3990975"/>
            <a:ext cx="876300" cy="346075"/>
          </a:xfrm>
          <a:prstGeom prst="rect">
            <a:avLst/>
          </a:prstGeom>
          <a:solidFill>
            <a:srgbClr val="FF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latin typeface="Verdana" panose="020B0604030504040204" pitchFamily="34" charset="0"/>
              </a:rPr>
              <a:t>anode</a:t>
            </a:r>
          </a:p>
        </p:txBody>
      </p:sp>
      <p:pic>
        <p:nvPicPr>
          <p:cNvPr id="435216" name="Picture 7" descr="P1010005">
            <a:extLst>
              <a:ext uri="{FF2B5EF4-FFF2-40B4-BE49-F238E27FC236}">
                <a16:creationId xmlns:a16="http://schemas.microsoft.com/office/drawing/2014/main" id="{4006E3AD-B335-A1E4-FA3C-2972926B1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0"/>
            <a:ext cx="271145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5217" name="Text Box 17">
            <a:extLst>
              <a:ext uri="{FF2B5EF4-FFF2-40B4-BE49-F238E27FC236}">
                <a16:creationId xmlns:a16="http://schemas.microsoft.com/office/drawing/2014/main" id="{3503F592-05FF-F6A3-32CB-50246EB73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095500"/>
            <a:ext cx="3514725" cy="1568450"/>
          </a:xfrm>
          <a:prstGeom prst="rect">
            <a:avLst/>
          </a:prstGeom>
          <a:solidFill>
            <a:srgbClr val="FFFFD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accent2"/>
              </a:buClr>
              <a:buFontTx/>
              <a:buChar char="•"/>
            </a:pPr>
            <a:r>
              <a:rPr lang="en-GB" altLang="de-DE" sz="1600">
                <a:solidFill>
                  <a:srgbClr val="000000"/>
                </a:solidFill>
                <a:latin typeface="Verdana" panose="020B0604030504040204" pitchFamily="34" charset="0"/>
              </a:rPr>
              <a:t>the porous gel is made of crosslinked chemical chains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GB" altLang="de-DE" sz="1600">
                <a:solidFill>
                  <a:srgbClr val="000000"/>
                </a:solidFill>
                <a:latin typeface="Verdana" panose="020B0604030504040204" pitchFamily="34" charset="0"/>
              </a:rPr>
              <a:t>proteins with negative charge move to the anode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GB" altLang="de-DE" sz="1600">
                <a:solidFill>
                  <a:srgbClr val="000000"/>
                </a:solidFill>
                <a:latin typeface="Verdana" panose="020B0604030504040204" pitchFamily="34" charset="0"/>
              </a:rPr>
              <a:t>proteins with positive charge move to the cathode</a:t>
            </a:r>
            <a:endParaRPr lang="de-DE" altLang="de-DE" sz="1600">
              <a:latin typeface="Verdana" panose="020B0604030504040204" pitchFamily="34" charset="0"/>
            </a:endParaRPr>
          </a:p>
        </p:txBody>
      </p:sp>
      <p:grpSp>
        <p:nvGrpSpPr>
          <p:cNvPr id="435219" name="Group 19">
            <a:extLst>
              <a:ext uri="{FF2B5EF4-FFF2-40B4-BE49-F238E27FC236}">
                <a16:creationId xmlns:a16="http://schemas.microsoft.com/office/drawing/2014/main" id="{59E562BC-7B10-1665-2CD6-954ABE5739A6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3257550"/>
            <a:ext cx="838200" cy="815975"/>
            <a:chOff x="48" y="2052"/>
            <a:chExt cx="528" cy="514"/>
          </a:xfrm>
        </p:grpSpPr>
        <p:sp>
          <p:nvSpPr>
            <p:cNvPr id="435220" name="Text Box 20">
              <a:extLst>
                <a:ext uri="{FF2B5EF4-FFF2-40B4-BE49-F238E27FC236}">
                  <a16:creationId xmlns:a16="http://schemas.microsoft.com/office/drawing/2014/main" id="{6B5D7297-785E-ACF9-9ADF-74BF1D960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2348"/>
              <a:ext cx="528" cy="218"/>
            </a:xfrm>
            <a:prstGeom prst="rect">
              <a:avLst/>
            </a:prstGeom>
            <a:solidFill>
              <a:srgbClr val="FF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>
                  <a:latin typeface="Verdana" panose="020B0604030504040204" pitchFamily="34" charset="0"/>
                </a:rPr>
                <a:t>buffer</a:t>
              </a:r>
            </a:p>
          </p:txBody>
        </p:sp>
        <p:sp>
          <p:nvSpPr>
            <p:cNvPr id="435221" name="Line 21">
              <a:extLst>
                <a:ext uri="{FF2B5EF4-FFF2-40B4-BE49-F238E27FC236}">
                  <a16:creationId xmlns:a16="http://schemas.microsoft.com/office/drawing/2014/main" id="{E6631E0A-2A95-39D0-9298-A71439CD41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" y="2052"/>
              <a:ext cx="180" cy="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35222" name="Group 22">
            <a:extLst>
              <a:ext uri="{FF2B5EF4-FFF2-40B4-BE49-F238E27FC236}">
                <a16:creationId xmlns:a16="http://schemas.microsoft.com/office/drawing/2014/main" id="{F89FB699-858F-A7B4-96D9-442751395412}"/>
              </a:ext>
            </a:extLst>
          </p:cNvPr>
          <p:cNvGrpSpPr>
            <a:grpSpLocks/>
          </p:cNvGrpSpPr>
          <p:nvPr/>
        </p:nvGrpSpPr>
        <p:grpSpPr bwMode="auto">
          <a:xfrm>
            <a:off x="374650" y="4302125"/>
            <a:ext cx="1149350" cy="346075"/>
            <a:chOff x="236" y="2710"/>
            <a:chExt cx="724" cy="218"/>
          </a:xfrm>
        </p:grpSpPr>
        <p:sp>
          <p:nvSpPr>
            <p:cNvPr id="435223" name="Text Box 23">
              <a:extLst>
                <a:ext uri="{FF2B5EF4-FFF2-40B4-BE49-F238E27FC236}">
                  <a16:creationId xmlns:a16="http://schemas.microsoft.com/office/drawing/2014/main" id="{26C3CCED-F554-A476-EECA-EB6440465F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" y="2710"/>
              <a:ext cx="354" cy="218"/>
            </a:xfrm>
            <a:prstGeom prst="rect">
              <a:avLst/>
            </a:prstGeom>
            <a:solidFill>
              <a:srgbClr val="FF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 b="1">
                  <a:latin typeface="Verdana" panose="020B0604030504040204" pitchFamily="34" charset="0"/>
                </a:rPr>
                <a:t>gel</a:t>
              </a:r>
            </a:p>
          </p:txBody>
        </p:sp>
        <p:sp>
          <p:nvSpPr>
            <p:cNvPr id="435224" name="Line 24">
              <a:extLst>
                <a:ext uri="{FF2B5EF4-FFF2-40B4-BE49-F238E27FC236}">
                  <a16:creationId xmlns:a16="http://schemas.microsoft.com/office/drawing/2014/main" id="{D8712DBD-75BA-0F2B-49EE-903850645D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4" y="2724"/>
              <a:ext cx="366" cy="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35225" name="Group 25">
            <a:extLst>
              <a:ext uri="{FF2B5EF4-FFF2-40B4-BE49-F238E27FC236}">
                <a16:creationId xmlns:a16="http://schemas.microsoft.com/office/drawing/2014/main" id="{C4EF3947-A674-D618-11F4-3CC965486E5B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5953125"/>
            <a:ext cx="1244600" cy="352425"/>
            <a:chOff x="242" y="3750"/>
            <a:chExt cx="784" cy="222"/>
          </a:xfrm>
        </p:grpSpPr>
        <p:sp>
          <p:nvSpPr>
            <p:cNvPr id="435226" name="Text Box 26">
              <a:extLst>
                <a:ext uri="{FF2B5EF4-FFF2-40B4-BE49-F238E27FC236}">
                  <a16:creationId xmlns:a16="http://schemas.microsoft.com/office/drawing/2014/main" id="{B314178F-E4B4-F385-449E-BC3AC84BB3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" y="3754"/>
              <a:ext cx="528" cy="218"/>
            </a:xfrm>
            <a:prstGeom prst="rect">
              <a:avLst/>
            </a:prstGeom>
            <a:solidFill>
              <a:srgbClr val="FF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>
                  <a:latin typeface="Verdana" panose="020B0604030504040204" pitchFamily="34" charset="0"/>
                </a:rPr>
                <a:t>buffer</a:t>
              </a:r>
            </a:p>
          </p:txBody>
        </p:sp>
        <p:sp>
          <p:nvSpPr>
            <p:cNvPr id="435227" name="Line 27">
              <a:extLst>
                <a:ext uri="{FF2B5EF4-FFF2-40B4-BE49-F238E27FC236}">
                  <a16:creationId xmlns:a16="http://schemas.microsoft.com/office/drawing/2014/main" id="{ABA349D2-42AD-E5CC-1128-68BC65979A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4" y="3750"/>
              <a:ext cx="252" cy="1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35231" name="Group 31">
            <a:extLst>
              <a:ext uri="{FF2B5EF4-FFF2-40B4-BE49-F238E27FC236}">
                <a16:creationId xmlns:a16="http://schemas.microsoft.com/office/drawing/2014/main" id="{3B283EDF-0022-43B6-5AB4-9D15F35285C0}"/>
              </a:ext>
            </a:extLst>
          </p:cNvPr>
          <p:cNvGrpSpPr>
            <a:grpSpLocks/>
          </p:cNvGrpSpPr>
          <p:nvPr/>
        </p:nvGrpSpPr>
        <p:grpSpPr bwMode="auto">
          <a:xfrm>
            <a:off x="3648075" y="3238500"/>
            <a:ext cx="4529138" cy="3038475"/>
            <a:chOff x="2298" y="2028"/>
            <a:chExt cx="2853" cy="1914"/>
          </a:xfrm>
        </p:grpSpPr>
        <p:pic>
          <p:nvPicPr>
            <p:cNvPr id="435218" name="Picture 18">
              <a:extLst>
                <a:ext uri="{FF2B5EF4-FFF2-40B4-BE49-F238E27FC236}">
                  <a16:creationId xmlns:a16="http://schemas.microsoft.com/office/drawing/2014/main" id="{FCCFCFA0-B165-BE9D-7278-63E707C8B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5" y="2403"/>
              <a:ext cx="1086" cy="1539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5229" name="Line 29">
              <a:extLst>
                <a:ext uri="{FF2B5EF4-FFF2-40B4-BE49-F238E27FC236}">
                  <a16:creationId xmlns:a16="http://schemas.microsoft.com/office/drawing/2014/main" id="{14BA2F20-9E74-16C2-4740-B20D8C871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0" y="2232"/>
              <a:ext cx="1536" cy="18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5230" name="Rectangle 30">
              <a:extLst>
                <a:ext uri="{FF2B5EF4-FFF2-40B4-BE49-F238E27FC236}">
                  <a16:creationId xmlns:a16="http://schemas.microsoft.com/office/drawing/2014/main" id="{691B1A3C-3349-888D-4DCD-B1FB174F7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8" y="2028"/>
              <a:ext cx="228" cy="402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13" grpId="0" animBg="1"/>
      <p:bldP spid="435214" grpId="0" animBg="1"/>
      <p:bldP spid="4352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8A0279-73DA-C316-C951-BA280555A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16289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de-DE" sz="4800" dirty="0"/>
              <a:t>Model </a:t>
            </a:r>
          </a:p>
          <a:p>
            <a:pPr marL="0" indent="0">
              <a:buNone/>
            </a:pPr>
            <a:r>
              <a:rPr lang="de-DE" sz="4800" dirty="0"/>
              <a:t>Gel-</a:t>
            </a:r>
            <a:r>
              <a:rPr lang="de-DE" sz="4800" dirty="0" err="1"/>
              <a:t>Electrophoresis</a:t>
            </a:r>
            <a:endParaRPr lang="de-DE" sz="4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33DDEA-10C6-2546-A75B-3FBA03C0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6956-F642-7D40-BD52-9DCDD4A0E74A}" type="slidenum">
              <a:rPr lang="de-DE" altLang="de-DE" smtClean="0"/>
              <a:pPr/>
              <a:t>3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507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A65A890B-88BA-C76B-018E-05AE57B0B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24600"/>
            <a:ext cx="1905000" cy="457200"/>
          </a:xfrm>
        </p:spPr>
        <p:txBody>
          <a:bodyPr/>
          <a:lstStyle/>
          <a:p>
            <a:fld id="{FC52993B-D376-0946-8708-F94C9AB62F08}" type="slidenum">
              <a:rPr lang="de-DE" altLang="de-DE"/>
              <a:pPr/>
              <a:t>4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  <p:sp>
        <p:nvSpPr>
          <p:cNvPr id="410626" name="Rectangle 2">
            <a:extLst>
              <a:ext uri="{FF2B5EF4-FFF2-40B4-BE49-F238E27FC236}">
                <a16:creationId xmlns:a16="http://schemas.microsoft.com/office/drawing/2014/main" id="{F4D63445-23D9-5E93-BC19-E691F2277A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SDS-PAGE  </a:t>
            </a:r>
            <a:r>
              <a:rPr lang="de-DE" altLang="de-DE" sz="1800"/>
              <a:t>(SDS Polyacrylamide Gel Electrophoresis)</a:t>
            </a:r>
          </a:p>
        </p:txBody>
      </p:sp>
      <p:sp>
        <p:nvSpPr>
          <p:cNvPr id="410627" name="Rectangle 3">
            <a:extLst>
              <a:ext uri="{FF2B5EF4-FFF2-40B4-BE49-F238E27FC236}">
                <a16:creationId xmlns:a16="http://schemas.microsoft.com/office/drawing/2014/main" id="{C3289588-C2F2-30FD-934B-B6FA8AC82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43313" y="3005138"/>
            <a:ext cx="4899025" cy="1122362"/>
          </a:xfrm>
          <a:solidFill>
            <a:srgbClr val="EBF7FF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182563" indent="-182563">
              <a:spcAft>
                <a:spcPct val="15000"/>
              </a:spcAft>
            </a:pPr>
            <a:r>
              <a:rPr lang="en-GB" altLang="de-DE"/>
              <a:t>the lipophilic part of the SDS attaches to the lipophilic amino acids in the protein</a:t>
            </a:r>
          </a:p>
          <a:p>
            <a:pPr marL="182563" indent="-182563"/>
            <a:r>
              <a:rPr lang="en-GB" altLang="de-DE"/>
              <a:t>the hydrophilic part/negative charge of the SDS shows to the outside of the protein</a:t>
            </a:r>
            <a:endParaRPr lang="de-DE" altLang="de-DE"/>
          </a:p>
        </p:txBody>
      </p:sp>
      <p:grpSp>
        <p:nvGrpSpPr>
          <p:cNvPr id="410644" name="Group 20">
            <a:extLst>
              <a:ext uri="{FF2B5EF4-FFF2-40B4-BE49-F238E27FC236}">
                <a16:creationId xmlns:a16="http://schemas.microsoft.com/office/drawing/2014/main" id="{534783A6-E635-F8AC-06E3-C48BB2ED1EB6}"/>
              </a:ext>
            </a:extLst>
          </p:cNvPr>
          <p:cNvGrpSpPr>
            <a:grpSpLocks/>
          </p:cNvGrpSpPr>
          <p:nvPr/>
        </p:nvGrpSpPr>
        <p:grpSpPr bwMode="auto">
          <a:xfrm>
            <a:off x="257175" y="1319213"/>
            <a:ext cx="4733925" cy="1011237"/>
            <a:chOff x="216" y="843"/>
            <a:chExt cx="2982" cy="637"/>
          </a:xfrm>
        </p:grpSpPr>
        <p:pic>
          <p:nvPicPr>
            <p:cNvPr id="410629" name="Picture 5">
              <a:extLst>
                <a:ext uri="{FF2B5EF4-FFF2-40B4-BE49-F238E27FC236}">
                  <a16:creationId xmlns:a16="http://schemas.microsoft.com/office/drawing/2014/main" id="{DD62EF25-FEB1-F6EE-00E2-A5FE7DD634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843"/>
              <a:ext cx="2982" cy="637"/>
            </a:xfrm>
            <a:prstGeom prst="rect">
              <a:avLst/>
            </a:prstGeom>
            <a:solidFill>
              <a:srgbClr val="EBEB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410630" name="Text Box 6">
              <a:extLst>
                <a:ext uri="{FF2B5EF4-FFF2-40B4-BE49-F238E27FC236}">
                  <a16:creationId xmlns:a16="http://schemas.microsoft.com/office/drawing/2014/main" id="{DDB59EDD-1A75-050D-0973-4674E3EA9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7" y="1212"/>
              <a:ext cx="492" cy="227"/>
            </a:xfrm>
            <a:prstGeom prst="rect">
              <a:avLst/>
            </a:prstGeom>
            <a:solidFill>
              <a:srgbClr val="FFFFA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700" b="1">
                  <a:latin typeface="Verdana" panose="020B0604030504040204" pitchFamily="34" charset="0"/>
                </a:rPr>
                <a:t>SDS</a:t>
              </a:r>
            </a:p>
          </p:txBody>
        </p:sp>
      </p:grpSp>
      <p:grpSp>
        <p:nvGrpSpPr>
          <p:cNvPr id="410631" name="Group 7">
            <a:extLst>
              <a:ext uri="{FF2B5EF4-FFF2-40B4-BE49-F238E27FC236}">
                <a16:creationId xmlns:a16="http://schemas.microsoft.com/office/drawing/2014/main" id="{26886792-8331-1535-41FF-2B2E88C50D68}"/>
              </a:ext>
            </a:extLst>
          </p:cNvPr>
          <p:cNvGrpSpPr>
            <a:grpSpLocks/>
          </p:cNvGrpSpPr>
          <p:nvPr/>
        </p:nvGrpSpPr>
        <p:grpSpPr bwMode="auto">
          <a:xfrm>
            <a:off x="666750" y="866775"/>
            <a:ext cx="7620000" cy="376238"/>
            <a:chOff x="354" y="2190"/>
            <a:chExt cx="4800" cy="237"/>
          </a:xfrm>
        </p:grpSpPr>
        <p:sp>
          <p:nvSpPr>
            <p:cNvPr id="410632" name="Text Box 8">
              <a:extLst>
                <a:ext uri="{FF2B5EF4-FFF2-40B4-BE49-F238E27FC236}">
                  <a16:creationId xmlns:a16="http://schemas.microsoft.com/office/drawing/2014/main" id="{523141A2-DD02-C799-1BD9-47D73220E6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2190"/>
              <a:ext cx="2736" cy="237"/>
            </a:xfrm>
            <a:prstGeom prst="rect">
              <a:avLst/>
            </a:prstGeom>
            <a:solidFill>
              <a:srgbClr val="E5E5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800" b="1">
                  <a:latin typeface="Verdana" panose="020B0604030504040204" pitchFamily="34" charset="0"/>
                </a:rPr>
                <a:t>CH</a:t>
              </a:r>
              <a:r>
                <a:rPr lang="de-DE" altLang="de-DE" sz="1800" b="1" baseline="-25000">
                  <a:latin typeface="Verdana" panose="020B0604030504040204" pitchFamily="34" charset="0"/>
                </a:rPr>
                <a:t>3</a:t>
              </a:r>
              <a:r>
                <a:rPr lang="de-DE" altLang="de-DE" sz="1800" b="1">
                  <a:latin typeface="Verdana" panose="020B0604030504040204" pitchFamily="34" charset="0"/>
                </a:rPr>
                <a:t>-(CH</a:t>
              </a:r>
              <a:r>
                <a:rPr lang="de-DE" altLang="de-DE" sz="1800" b="1" baseline="-25000">
                  <a:latin typeface="Verdana" panose="020B0604030504040204" pitchFamily="34" charset="0"/>
                </a:rPr>
                <a:t>2</a:t>
              </a:r>
              <a:r>
                <a:rPr lang="de-DE" altLang="de-DE" sz="1800" b="1">
                  <a:latin typeface="Verdana" panose="020B0604030504040204" pitchFamily="34" charset="0"/>
                </a:rPr>
                <a:t>)</a:t>
              </a:r>
              <a:r>
                <a:rPr lang="de-DE" altLang="de-DE" sz="1800" b="1" baseline="-25000">
                  <a:latin typeface="Verdana" panose="020B0604030504040204" pitchFamily="34" charset="0"/>
                </a:rPr>
                <a:t>10</a:t>
              </a:r>
              <a:r>
                <a:rPr lang="de-DE" altLang="de-DE" sz="1800" b="1">
                  <a:latin typeface="Verdana" panose="020B0604030504040204" pitchFamily="34" charset="0"/>
                </a:rPr>
                <a:t>-CH</a:t>
              </a:r>
              <a:r>
                <a:rPr lang="de-DE" altLang="de-DE" sz="1800" b="1" baseline="-25000">
                  <a:latin typeface="Verdana" panose="020B0604030504040204" pitchFamily="34" charset="0"/>
                </a:rPr>
                <a:t>2</a:t>
              </a:r>
              <a:r>
                <a:rPr lang="de-DE" altLang="de-DE" sz="1800" b="1">
                  <a:latin typeface="Verdana" panose="020B0604030504040204" pitchFamily="34" charset="0"/>
                </a:rPr>
                <a:t>-O-SO</a:t>
              </a:r>
              <a:r>
                <a:rPr lang="de-DE" altLang="de-DE" sz="1800" b="1" baseline="-25000">
                  <a:latin typeface="Verdana" panose="020B0604030504040204" pitchFamily="34" charset="0"/>
                </a:rPr>
                <a:t>2</a:t>
              </a:r>
              <a:r>
                <a:rPr lang="de-DE" altLang="de-DE" sz="1800" b="1">
                  <a:latin typeface="Verdana" panose="020B0604030504040204" pitchFamily="34" charset="0"/>
                </a:rPr>
                <a:t>-O</a:t>
              </a:r>
              <a:r>
                <a:rPr lang="de-DE" altLang="de-DE" sz="1800" b="1" baseline="30000">
                  <a:latin typeface="Verdana" panose="020B0604030504040204" pitchFamily="34" charset="0"/>
                </a:rPr>
                <a:t>-</a:t>
              </a:r>
              <a:r>
                <a:rPr lang="de-DE" altLang="de-DE" sz="1800" b="1">
                  <a:latin typeface="Verdana" panose="020B0604030504040204" pitchFamily="34" charset="0"/>
                </a:rPr>
                <a:t>  Na</a:t>
              </a:r>
              <a:r>
                <a:rPr lang="de-DE" altLang="de-DE" sz="1800" b="1" baseline="30000">
                  <a:latin typeface="Verdana" panose="020B0604030504040204" pitchFamily="34" charset="0"/>
                </a:rPr>
                <a:t>+</a:t>
              </a:r>
            </a:p>
          </p:txBody>
        </p:sp>
        <p:sp>
          <p:nvSpPr>
            <p:cNvPr id="410633" name="Text Box 9">
              <a:extLst>
                <a:ext uri="{FF2B5EF4-FFF2-40B4-BE49-F238E27FC236}">
                  <a16:creationId xmlns:a16="http://schemas.microsoft.com/office/drawing/2014/main" id="{4412B8A0-BF98-116A-AB3F-39915A165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" y="2196"/>
              <a:ext cx="2063" cy="218"/>
            </a:xfrm>
            <a:prstGeom prst="rect">
              <a:avLst/>
            </a:prstGeom>
            <a:solidFill>
              <a:srgbClr val="FFFFA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 b="1">
                  <a:latin typeface="Verdana" panose="020B0604030504040204" pitchFamily="34" charset="0"/>
                </a:rPr>
                <a:t>SDS </a:t>
              </a:r>
              <a:r>
                <a:rPr lang="de-DE" altLang="de-DE" sz="1600">
                  <a:latin typeface="Verdana" panose="020B0604030504040204" pitchFamily="34" charset="0"/>
                </a:rPr>
                <a:t>= sodium dodecylsulfate</a:t>
              </a:r>
            </a:p>
          </p:txBody>
        </p:sp>
      </p:grpSp>
      <p:grpSp>
        <p:nvGrpSpPr>
          <p:cNvPr id="410652" name="Group 28">
            <a:extLst>
              <a:ext uri="{FF2B5EF4-FFF2-40B4-BE49-F238E27FC236}">
                <a16:creationId xmlns:a16="http://schemas.microsoft.com/office/drawing/2014/main" id="{627CAC60-3452-85EF-C92D-FB3D999BD8E7}"/>
              </a:ext>
            </a:extLst>
          </p:cNvPr>
          <p:cNvGrpSpPr>
            <a:grpSpLocks/>
          </p:cNvGrpSpPr>
          <p:nvPr/>
        </p:nvGrpSpPr>
        <p:grpSpPr bwMode="auto">
          <a:xfrm>
            <a:off x="5248275" y="1666875"/>
            <a:ext cx="3478213" cy="466725"/>
            <a:chOff x="3306" y="1050"/>
            <a:chExt cx="2191" cy="294"/>
          </a:xfrm>
        </p:grpSpPr>
        <p:pic>
          <p:nvPicPr>
            <p:cNvPr id="410641" name="Picture 17">
              <a:extLst>
                <a:ext uri="{FF2B5EF4-FFF2-40B4-BE49-F238E27FC236}">
                  <a16:creationId xmlns:a16="http://schemas.microsoft.com/office/drawing/2014/main" id="{4A51C5DF-2E95-1583-939C-E1DF890FC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6" y="1050"/>
              <a:ext cx="1713" cy="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43" name="Text Box 19">
              <a:extLst>
                <a:ext uri="{FF2B5EF4-FFF2-40B4-BE49-F238E27FC236}">
                  <a16:creationId xmlns:a16="http://schemas.microsoft.com/office/drawing/2014/main" id="{9BA28DF2-F340-0D35-01EE-C102BCE45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5" y="1072"/>
              <a:ext cx="492" cy="227"/>
            </a:xfrm>
            <a:prstGeom prst="rect">
              <a:avLst/>
            </a:prstGeom>
            <a:solidFill>
              <a:srgbClr val="FFFFA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700" b="1">
                  <a:latin typeface="Verdana" panose="020B0604030504040204" pitchFamily="34" charset="0"/>
                </a:rPr>
                <a:t>SDS</a:t>
              </a:r>
            </a:p>
          </p:txBody>
        </p:sp>
      </p:grpSp>
      <p:grpSp>
        <p:nvGrpSpPr>
          <p:cNvPr id="410653" name="Group 29">
            <a:extLst>
              <a:ext uri="{FF2B5EF4-FFF2-40B4-BE49-F238E27FC236}">
                <a16:creationId xmlns:a16="http://schemas.microsoft.com/office/drawing/2014/main" id="{79AE53E7-A392-1C94-8691-B29A2C6DEFB7}"/>
              </a:ext>
            </a:extLst>
          </p:cNvPr>
          <p:cNvGrpSpPr>
            <a:grpSpLocks/>
          </p:cNvGrpSpPr>
          <p:nvPr/>
        </p:nvGrpSpPr>
        <p:grpSpPr bwMode="auto">
          <a:xfrm>
            <a:off x="5210175" y="1466850"/>
            <a:ext cx="1895475" cy="1368425"/>
            <a:chOff x="3282" y="924"/>
            <a:chExt cx="1194" cy="862"/>
          </a:xfrm>
        </p:grpSpPr>
        <p:sp>
          <p:nvSpPr>
            <p:cNvPr id="410647" name="Text Box 23">
              <a:extLst>
                <a:ext uri="{FF2B5EF4-FFF2-40B4-BE49-F238E27FC236}">
                  <a16:creationId xmlns:a16="http://schemas.microsoft.com/office/drawing/2014/main" id="{7196A112-1F7D-1A1A-3494-ACF86FFE98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9" y="1562"/>
              <a:ext cx="738" cy="2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>
                  <a:latin typeface="Verdana" panose="020B0604030504040204" pitchFamily="34" charset="0"/>
                </a:rPr>
                <a:t>lipophilic</a:t>
              </a:r>
            </a:p>
          </p:txBody>
        </p:sp>
        <p:sp>
          <p:nvSpPr>
            <p:cNvPr id="410649" name="Oval 25">
              <a:extLst>
                <a:ext uri="{FF2B5EF4-FFF2-40B4-BE49-F238E27FC236}">
                  <a16:creationId xmlns:a16="http://schemas.microsoft.com/office/drawing/2014/main" id="{E29799B8-43A5-B2CF-01A7-E7FBB5423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924"/>
              <a:ext cx="1194" cy="54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10673" name="Group 49">
            <a:extLst>
              <a:ext uri="{FF2B5EF4-FFF2-40B4-BE49-F238E27FC236}">
                <a16:creationId xmlns:a16="http://schemas.microsoft.com/office/drawing/2014/main" id="{078E52DC-37DC-91CE-D15A-617D2DAB091A}"/>
              </a:ext>
            </a:extLst>
          </p:cNvPr>
          <p:cNvGrpSpPr>
            <a:grpSpLocks/>
          </p:cNvGrpSpPr>
          <p:nvPr/>
        </p:nvGrpSpPr>
        <p:grpSpPr bwMode="auto">
          <a:xfrm>
            <a:off x="6945313" y="1547813"/>
            <a:ext cx="1320800" cy="1289050"/>
            <a:chOff x="4375" y="960"/>
            <a:chExt cx="832" cy="812"/>
          </a:xfrm>
        </p:grpSpPr>
        <p:sp>
          <p:nvSpPr>
            <p:cNvPr id="410650" name="Oval 26">
              <a:extLst>
                <a:ext uri="{FF2B5EF4-FFF2-40B4-BE49-F238E27FC236}">
                  <a16:creationId xmlns:a16="http://schemas.microsoft.com/office/drawing/2014/main" id="{C1BF584A-5D52-13A1-702E-50111B555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960"/>
              <a:ext cx="480" cy="426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651" name="Text Box 27">
              <a:extLst>
                <a:ext uri="{FF2B5EF4-FFF2-40B4-BE49-F238E27FC236}">
                  <a16:creationId xmlns:a16="http://schemas.microsoft.com/office/drawing/2014/main" id="{D1F8BDE8-F5BA-1843-E0AC-6188012FBE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5" y="1548"/>
              <a:ext cx="832" cy="2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>
                  <a:latin typeface="Verdana" panose="020B0604030504040204" pitchFamily="34" charset="0"/>
                </a:rPr>
                <a:t>hydrophilic</a:t>
              </a:r>
            </a:p>
          </p:txBody>
        </p:sp>
      </p:grpSp>
      <p:pic>
        <p:nvPicPr>
          <p:cNvPr id="410646" name="Picture 22">
            <a:extLst>
              <a:ext uri="{FF2B5EF4-FFF2-40B4-BE49-F238E27FC236}">
                <a16:creationId xmlns:a16="http://schemas.microsoft.com/office/drawing/2014/main" id="{5C336603-C61B-9272-77A8-80F2AC486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395538"/>
            <a:ext cx="2743200" cy="390683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</p:pic>
      <p:grpSp>
        <p:nvGrpSpPr>
          <p:cNvPr id="410685" name="Group 61">
            <a:extLst>
              <a:ext uri="{FF2B5EF4-FFF2-40B4-BE49-F238E27FC236}">
                <a16:creationId xmlns:a16="http://schemas.microsoft.com/office/drawing/2014/main" id="{4CA31A5D-8C07-0336-4FB2-993E92B9168D}"/>
              </a:ext>
            </a:extLst>
          </p:cNvPr>
          <p:cNvGrpSpPr>
            <a:grpSpLocks/>
          </p:cNvGrpSpPr>
          <p:nvPr/>
        </p:nvGrpSpPr>
        <p:grpSpPr bwMode="auto">
          <a:xfrm>
            <a:off x="617538" y="3843338"/>
            <a:ext cx="1662112" cy="2128837"/>
            <a:chOff x="389" y="2421"/>
            <a:chExt cx="1047" cy="1341"/>
          </a:xfrm>
        </p:grpSpPr>
        <p:sp>
          <p:nvSpPr>
            <p:cNvPr id="410666" name="Rectangle 42">
              <a:extLst>
                <a:ext uri="{FF2B5EF4-FFF2-40B4-BE49-F238E27FC236}">
                  <a16:creationId xmlns:a16="http://schemas.microsoft.com/office/drawing/2014/main" id="{8E340BD4-972A-69F0-7A6C-D585029D5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" y="3060"/>
              <a:ext cx="132" cy="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667" name="Rectangle 43">
              <a:extLst>
                <a:ext uri="{FF2B5EF4-FFF2-40B4-BE49-F238E27FC236}">
                  <a16:creationId xmlns:a16="http://schemas.microsoft.com/office/drawing/2014/main" id="{81B85ABE-E003-2353-E38F-0D154AF595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30832">
              <a:off x="1012" y="3193"/>
              <a:ext cx="311" cy="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668" name="Rectangle 44">
              <a:extLst>
                <a:ext uri="{FF2B5EF4-FFF2-40B4-BE49-F238E27FC236}">
                  <a16:creationId xmlns:a16="http://schemas.microsoft.com/office/drawing/2014/main" id="{F98B2B19-B05C-1CDD-6705-4E58FD301B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30832">
              <a:off x="389" y="2421"/>
              <a:ext cx="311" cy="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669" name="Oval 45">
              <a:extLst>
                <a:ext uri="{FF2B5EF4-FFF2-40B4-BE49-F238E27FC236}">
                  <a16:creationId xmlns:a16="http://schemas.microsoft.com/office/drawing/2014/main" id="{EA8977BB-730D-4760-5D7D-A34776C31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" y="2480"/>
              <a:ext cx="132" cy="1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677" name="Rectangle 53">
              <a:extLst>
                <a:ext uri="{FF2B5EF4-FFF2-40B4-BE49-F238E27FC236}">
                  <a16:creationId xmlns:a16="http://schemas.microsoft.com/office/drawing/2014/main" id="{9B183FE0-FF4C-BE7A-B5A2-E7D927213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" y="3706"/>
              <a:ext cx="509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678" name="Rectangle 54">
              <a:extLst>
                <a:ext uri="{FF2B5EF4-FFF2-40B4-BE49-F238E27FC236}">
                  <a16:creationId xmlns:a16="http://schemas.microsoft.com/office/drawing/2014/main" id="{4C27003C-4876-BC5F-035D-3011807B0C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30832">
              <a:off x="803" y="3419"/>
              <a:ext cx="633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10680" name="Group 56">
            <a:extLst>
              <a:ext uri="{FF2B5EF4-FFF2-40B4-BE49-F238E27FC236}">
                <a16:creationId xmlns:a16="http://schemas.microsoft.com/office/drawing/2014/main" id="{40839F41-6689-A791-344C-E44DC7B58960}"/>
              </a:ext>
            </a:extLst>
          </p:cNvPr>
          <p:cNvGrpSpPr>
            <a:grpSpLocks/>
          </p:cNvGrpSpPr>
          <p:nvPr/>
        </p:nvGrpSpPr>
        <p:grpSpPr bwMode="auto">
          <a:xfrm>
            <a:off x="1204913" y="4643438"/>
            <a:ext cx="2428875" cy="666750"/>
            <a:chOff x="765" y="2926"/>
            <a:chExt cx="1530" cy="420"/>
          </a:xfrm>
        </p:grpSpPr>
        <p:sp>
          <p:nvSpPr>
            <p:cNvPr id="410658" name="Line 34">
              <a:extLst>
                <a:ext uri="{FF2B5EF4-FFF2-40B4-BE49-F238E27FC236}">
                  <a16:creationId xmlns:a16="http://schemas.microsoft.com/office/drawing/2014/main" id="{C1EF9B8C-023F-CB00-8E90-EABAB2122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" y="2926"/>
              <a:ext cx="852" cy="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657" name="Text Box 33">
              <a:extLst>
                <a:ext uri="{FF2B5EF4-FFF2-40B4-BE49-F238E27FC236}">
                  <a16:creationId xmlns:a16="http://schemas.microsoft.com/office/drawing/2014/main" id="{23B5C9EC-25B5-6F4D-4924-80B67C32F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7" y="3113"/>
              <a:ext cx="678" cy="23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700">
                  <a:latin typeface="Verdana" panose="020B0604030504040204" pitchFamily="34" charset="0"/>
                </a:rPr>
                <a:t>protein</a:t>
              </a:r>
            </a:p>
          </p:txBody>
        </p:sp>
      </p:grpSp>
      <p:grpSp>
        <p:nvGrpSpPr>
          <p:cNvPr id="410675" name="Group 51">
            <a:extLst>
              <a:ext uri="{FF2B5EF4-FFF2-40B4-BE49-F238E27FC236}">
                <a16:creationId xmlns:a16="http://schemas.microsoft.com/office/drawing/2014/main" id="{04460B9B-CDF3-25E5-4326-018C3551E39B}"/>
              </a:ext>
            </a:extLst>
          </p:cNvPr>
          <p:cNvGrpSpPr>
            <a:grpSpLocks/>
          </p:cNvGrpSpPr>
          <p:nvPr/>
        </p:nvGrpSpPr>
        <p:grpSpPr bwMode="auto">
          <a:xfrm>
            <a:off x="2468563" y="2608263"/>
            <a:ext cx="1074737" cy="415925"/>
            <a:chOff x="1488" y="1676"/>
            <a:chExt cx="677" cy="262"/>
          </a:xfrm>
        </p:grpSpPr>
        <p:sp>
          <p:nvSpPr>
            <p:cNvPr id="410662" name="Text Box 38">
              <a:extLst>
                <a:ext uri="{FF2B5EF4-FFF2-40B4-BE49-F238E27FC236}">
                  <a16:creationId xmlns:a16="http://schemas.microsoft.com/office/drawing/2014/main" id="{BA1F8719-6FE1-8EC1-FF92-99DD6D419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3" y="1676"/>
              <a:ext cx="492" cy="227"/>
            </a:xfrm>
            <a:prstGeom prst="rect">
              <a:avLst/>
            </a:prstGeom>
            <a:solidFill>
              <a:srgbClr val="FFFFA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700" b="1">
                  <a:latin typeface="Verdana" panose="020B0604030504040204" pitchFamily="34" charset="0"/>
                </a:rPr>
                <a:t>SDS</a:t>
              </a:r>
            </a:p>
          </p:txBody>
        </p:sp>
        <p:sp>
          <p:nvSpPr>
            <p:cNvPr id="410664" name="Line 40">
              <a:extLst>
                <a:ext uri="{FF2B5EF4-FFF2-40B4-BE49-F238E27FC236}">
                  <a16:creationId xmlns:a16="http://schemas.microsoft.com/office/drawing/2014/main" id="{C04CEFEB-4EB5-DBC9-A96F-B381674400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8" y="1818"/>
              <a:ext cx="162" cy="1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665" name="Line 41">
              <a:extLst>
                <a:ext uri="{FF2B5EF4-FFF2-40B4-BE49-F238E27FC236}">
                  <a16:creationId xmlns:a16="http://schemas.microsoft.com/office/drawing/2014/main" id="{C55FE44E-102C-823A-13C5-13DECF8B09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94" y="1764"/>
              <a:ext cx="156" cy="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10676" name="Group 52">
            <a:extLst>
              <a:ext uri="{FF2B5EF4-FFF2-40B4-BE49-F238E27FC236}">
                <a16:creationId xmlns:a16="http://schemas.microsoft.com/office/drawing/2014/main" id="{ACE3BEE9-345F-99D2-F22F-A0BD3888FDEF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5980113"/>
            <a:ext cx="1803400" cy="339725"/>
            <a:chOff x="926" y="3767"/>
            <a:chExt cx="1136" cy="214"/>
          </a:xfrm>
        </p:grpSpPr>
        <p:sp>
          <p:nvSpPr>
            <p:cNvPr id="410672" name="Text Box 48">
              <a:extLst>
                <a:ext uri="{FF2B5EF4-FFF2-40B4-BE49-F238E27FC236}">
                  <a16:creationId xmlns:a16="http://schemas.microsoft.com/office/drawing/2014/main" id="{B9DF5076-2B08-17DD-3483-51C4B0E172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0" y="3767"/>
              <a:ext cx="812" cy="21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500">
                  <a:latin typeface="Verdana" panose="020B0604030504040204" pitchFamily="34" charset="0"/>
                </a:rPr>
                <a:t>hydrophilic</a:t>
              </a:r>
            </a:p>
          </p:txBody>
        </p:sp>
        <p:sp>
          <p:nvSpPr>
            <p:cNvPr id="410674" name="Line 50">
              <a:extLst>
                <a:ext uri="{FF2B5EF4-FFF2-40B4-BE49-F238E27FC236}">
                  <a16:creationId xmlns:a16="http://schemas.microsoft.com/office/drawing/2014/main" id="{54D91244-97FF-AF6F-C295-0EDED2F92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" y="3845"/>
              <a:ext cx="327" cy="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10686" name="Group 62">
            <a:extLst>
              <a:ext uri="{FF2B5EF4-FFF2-40B4-BE49-F238E27FC236}">
                <a16:creationId xmlns:a16="http://schemas.microsoft.com/office/drawing/2014/main" id="{CBE02674-850D-8E5A-492A-68028AE067B1}"/>
              </a:ext>
            </a:extLst>
          </p:cNvPr>
          <p:cNvGrpSpPr>
            <a:grpSpLocks/>
          </p:cNvGrpSpPr>
          <p:nvPr/>
        </p:nvGrpSpPr>
        <p:grpSpPr bwMode="auto">
          <a:xfrm>
            <a:off x="1254125" y="5576888"/>
            <a:ext cx="1757363" cy="339725"/>
            <a:chOff x="2950" y="2827"/>
            <a:chExt cx="1107" cy="214"/>
          </a:xfrm>
        </p:grpSpPr>
        <p:sp>
          <p:nvSpPr>
            <p:cNvPr id="410682" name="Text Box 58">
              <a:extLst>
                <a:ext uri="{FF2B5EF4-FFF2-40B4-BE49-F238E27FC236}">
                  <a16:creationId xmlns:a16="http://schemas.microsoft.com/office/drawing/2014/main" id="{9AB97328-BB87-BFD0-708E-FD5320814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" y="2827"/>
              <a:ext cx="673" cy="21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500">
                  <a:latin typeface="Verdana" panose="020B0604030504040204" pitchFamily="34" charset="0"/>
                </a:rPr>
                <a:t>lipophilic</a:t>
              </a:r>
            </a:p>
          </p:txBody>
        </p:sp>
        <p:sp>
          <p:nvSpPr>
            <p:cNvPr id="410683" name="Line 59">
              <a:extLst>
                <a:ext uri="{FF2B5EF4-FFF2-40B4-BE49-F238E27FC236}">
                  <a16:creationId xmlns:a16="http://schemas.microsoft.com/office/drawing/2014/main" id="{EFF5F940-90DE-90C9-2410-1E10F0ADA1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0" y="2963"/>
              <a:ext cx="432" cy="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10687" name="Rectangle 63">
            <a:extLst>
              <a:ext uri="{FF2B5EF4-FFF2-40B4-BE49-F238E27FC236}">
                <a16:creationId xmlns:a16="http://schemas.microsoft.com/office/drawing/2014/main" id="{AEEA2C36-50C0-C211-DCD2-E44CDC838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813" y="4248150"/>
            <a:ext cx="4813300" cy="1398588"/>
          </a:xfrm>
          <a:prstGeom prst="rect">
            <a:avLst/>
          </a:prstGeom>
          <a:solidFill>
            <a:srgbClr val="EBF7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82563" algn="l"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buClr>
                <a:schemeClr val="accent2"/>
              </a:buClr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buClr>
                <a:schemeClr val="accent2"/>
              </a:buClr>
              <a:buChar char="o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Aft>
                <a:spcPct val="15000"/>
              </a:spcAft>
              <a:buFontTx/>
              <a:buNone/>
            </a:pPr>
            <a:r>
              <a:rPr lang="en-GB" altLang="de-DE" b="1" u="sng"/>
              <a:t>consequences of SDS treatment</a:t>
            </a:r>
          </a:p>
          <a:p>
            <a:r>
              <a:rPr lang="en-GB" altLang="de-DE"/>
              <a:t>all the proteins are negatively charged and migrate to the anode</a:t>
            </a:r>
          </a:p>
          <a:p>
            <a:r>
              <a:rPr lang="en-GB" altLang="de-DE"/>
              <a:t>all the proteins have the same shape = streched shape</a:t>
            </a:r>
            <a:endParaRPr lang="en-GB" altLang="de-DE" sz="2000"/>
          </a:p>
          <a:p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87C93F0-100D-53C4-CB6C-BC776EB98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713" y="6011979"/>
            <a:ext cx="1041400" cy="615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B05C3145-4FE7-BAA2-41B2-B84C347C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6882" y="6294123"/>
            <a:ext cx="1905000" cy="457200"/>
          </a:xfrm>
        </p:spPr>
        <p:txBody>
          <a:bodyPr/>
          <a:lstStyle/>
          <a:p>
            <a:fld id="{EB40ADB7-F889-0847-8B01-FCF8C39C6078}" type="slidenum">
              <a:rPr lang="de-DE" altLang="de-DE"/>
              <a:pPr/>
              <a:t>5</a:t>
            </a:fld>
            <a:endParaRPr lang="de-DE" altLang="de-DE" sz="1400" dirty="0">
              <a:latin typeface="Times New Roman" panose="02020603050405020304" pitchFamily="18" charset="0"/>
            </a:endParaRPr>
          </a:p>
        </p:txBody>
      </p:sp>
      <p:sp>
        <p:nvSpPr>
          <p:cNvPr id="437250" name="Rectangle 2">
            <a:extLst>
              <a:ext uri="{FF2B5EF4-FFF2-40B4-BE49-F238E27FC236}">
                <a16:creationId xmlns:a16="http://schemas.microsoft.com/office/drawing/2014/main" id="{C2F0EFA3-ECEB-F6D2-34C3-C14BE9629A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separation of proteins by SDS-PAGE</a:t>
            </a:r>
          </a:p>
        </p:txBody>
      </p:sp>
      <p:grpSp>
        <p:nvGrpSpPr>
          <p:cNvPr id="437300" name="Group 52">
            <a:extLst>
              <a:ext uri="{FF2B5EF4-FFF2-40B4-BE49-F238E27FC236}">
                <a16:creationId xmlns:a16="http://schemas.microsoft.com/office/drawing/2014/main" id="{C5ECEDBE-C140-3CCB-E7F7-B08F6DA663C7}"/>
              </a:ext>
            </a:extLst>
          </p:cNvPr>
          <p:cNvGrpSpPr>
            <a:grpSpLocks/>
          </p:cNvGrpSpPr>
          <p:nvPr/>
        </p:nvGrpSpPr>
        <p:grpSpPr bwMode="auto">
          <a:xfrm>
            <a:off x="212725" y="1290638"/>
            <a:ext cx="8716963" cy="3336925"/>
            <a:chOff x="134" y="813"/>
            <a:chExt cx="5491" cy="2102"/>
          </a:xfrm>
        </p:grpSpPr>
        <p:grpSp>
          <p:nvGrpSpPr>
            <p:cNvPr id="437275" name="Group 27">
              <a:extLst>
                <a:ext uri="{FF2B5EF4-FFF2-40B4-BE49-F238E27FC236}">
                  <a16:creationId xmlns:a16="http://schemas.microsoft.com/office/drawing/2014/main" id="{2175BC26-8356-F78D-2CE5-EA97C64E31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" y="813"/>
              <a:ext cx="5491" cy="2102"/>
              <a:chOff x="134" y="813"/>
              <a:chExt cx="5491" cy="2102"/>
            </a:xfrm>
          </p:grpSpPr>
          <p:grpSp>
            <p:nvGrpSpPr>
              <p:cNvPr id="437255" name="Group 7">
                <a:extLst>
                  <a:ext uri="{FF2B5EF4-FFF2-40B4-BE49-F238E27FC236}">
                    <a16:creationId xmlns:a16="http://schemas.microsoft.com/office/drawing/2014/main" id="{571BAB0B-6704-05C9-0833-8B3144F615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4" y="2190"/>
                <a:ext cx="4800" cy="237"/>
                <a:chOff x="354" y="2190"/>
                <a:chExt cx="4800" cy="237"/>
              </a:xfrm>
            </p:grpSpPr>
            <p:sp>
              <p:nvSpPr>
                <p:cNvPr id="437256" name="Text Box 8">
                  <a:extLst>
                    <a:ext uri="{FF2B5EF4-FFF2-40B4-BE49-F238E27FC236}">
                      <a16:creationId xmlns:a16="http://schemas.microsoft.com/office/drawing/2014/main" id="{A7C97BB9-3126-0CC0-328A-E39D47AC63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18" y="2190"/>
                  <a:ext cx="2736" cy="237"/>
                </a:xfrm>
                <a:prstGeom prst="rect">
                  <a:avLst/>
                </a:prstGeom>
                <a:solidFill>
                  <a:srgbClr val="E5E5FF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altLang="de-DE" sz="1800" b="1">
                      <a:latin typeface="Verdana" panose="020B0604030504040204" pitchFamily="34" charset="0"/>
                    </a:rPr>
                    <a:t>CH</a:t>
                  </a:r>
                  <a:r>
                    <a:rPr lang="de-DE" altLang="de-DE" sz="1800" b="1" baseline="-25000">
                      <a:latin typeface="Verdana" panose="020B0604030504040204" pitchFamily="34" charset="0"/>
                    </a:rPr>
                    <a:t>3</a:t>
                  </a:r>
                  <a:r>
                    <a:rPr lang="de-DE" altLang="de-DE" sz="1800" b="1">
                      <a:latin typeface="Verdana" panose="020B0604030504040204" pitchFamily="34" charset="0"/>
                    </a:rPr>
                    <a:t>-(CH</a:t>
                  </a:r>
                  <a:r>
                    <a:rPr lang="de-DE" altLang="de-DE" sz="1800" b="1" baseline="-25000">
                      <a:latin typeface="Verdana" panose="020B0604030504040204" pitchFamily="34" charset="0"/>
                    </a:rPr>
                    <a:t>2</a:t>
                  </a:r>
                  <a:r>
                    <a:rPr lang="de-DE" altLang="de-DE" sz="1800" b="1">
                      <a:latin typeface="Verdana" panose="020B0604030504040204" pitchFamily="34" charset="0"/>
                    </a:rPr>
                    <a:t>)</a:t>
                  </a:r>
                  <a:r>
                    <a:rPr lang="de-DE" altLang="de-DE" sz="1800" b="1" baseline="-25000">
                      <a:latin typeface="Verdana" panose="020B0604030504040204" pitchFamily="34" charset="0"/>
                    </a:rPr>
                    <a:t>10</a:t>
                  </a:r>
                  <a:r>
                    <a:rPr lang="de-DE" altLang="de-DE" sz="1800" b="1">
                      <a:latin typeface="Verdana" panose="020B0604030504040204" pitchFamily="34" charset="0"/>
                    </a:rPr>
                    <a:t>-CH</a:t>
                  </a:r>
                  <a:r>
                    <a:rPr lang="de-DE" altLang="de-DE" sz="1800" b="1" baseline="-25000">
                      <a:latin typeface="Verdana" panose="020B0604030504040204" pitchFamily="34" charset="0"/>
                    </a:rPr>
                    <a:t>2</a:t>
                  </a:r>
                  <a:r>
                    <a:rPr lang="de-DE" altLang="de-DE" sz="1800" b="1">
                      <a:latin typeface="Verdana" panose="020B0604030504040204" pitchFamily="34" charset="0"/>
                    </a:rPr>
                    <a:t>-O-SO</a:t>
                  </a:r>
                  <a:r>
                    <a:rPr lang="de-DE" altLang="de-DE" sz="1800" b="1" baseline="-25000">
                      <a:latin typeface="Verdana" panose="020B0604030504040204" pitchFamily="34" charset="0"/>
                    </a:rPr>
                    <a:t>2</a:t>
                  </a:r>
                  <a:r>
                    <a:rPr lang="de-DE" altLang="de-DE" sz="1800" b="1">
                      <a:latin typeface="Verdana" panose="020B0604030504040204" pitchFamily="34" charset="0"/>
                    </a:rPr>
                    <a:t>-O</a:t>
                  </a:r>
                  <a:r>
                    <a:rPr lang="de-DE" altLang="de-DE" sz="1800" b="1" baseline="30000">
                      <a:latin typeface="Verdana" panose="020B0604030504040204" pitchFamily="34" charset="0"/>
                    </a:rPr>
                    <a:t>-</a:t>
                  </a:r>
                  <a:r>
                    <a:rPr lang="de-DE" altLang="de-DE" sz="1800" b="1">
                      <a:latin typeface="Verdana" panose="020B0604030504040204" pitchFamily="34" charset="0"/>
                    </a:rPr>
                    <a:t>  Na</a:t>
                  </a:r>
                  <a:r>
                    <a:rPr lang="de-DE" altLang="de-DE" sz="1800" b="1" baseline="30000">
                      <a:latin typeface="Verdana" panose="020B0604030504040204" pitchFamily="34" charset="0"/>
                    </a:rPr>
                    <a:t>+</a:t>
                  </a:r>
                </a:p>
              </p:txBody>
            </p:sp>
            <p:sp>
              <p:nvSpPr>
                <p:cNvPr id="437257" name="Text Box 9">
                  <a:extLst>
                    <a:ext uri="{FF2B5EF4-FFF2-40B4-BE49-F238E27FC236}">
                      <a16:creationId xmlns:a16="http://schemas.microsoft.com/office/drawing/2014/main" id="{A5230280-DA6F-FF27-F14C-8BD8849840D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4" y="2196"/>
                  <a:ext cx="2063" cy="218"/>
                </a:xfrm>
                <a:prstGeom prst="rect">
                  <a:avLst/>
                </a:prstGeom>
                <a:solidFill>
                  <a:srgbClr val="FFFFA3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altLang="de-DE" sz="1600">
                      <a:latin typeface="Verdana" panose="020B0604030504040204" pitchFamily="34" charset="0"/>
                    </a:rPr>
                    <a:t>Sodium-Dodecylsulfate (SDS)</a:t>
                  </a:r>
                </a:p>
              </p:txBody>
            </p:sp>
          </p:grpSp>
          <p:graphicFrame>
            <p:nvGraphicFramePr>
              <p:cNvPr id="437264" name="Object 1024">
                <a:extLst>
                  <a:ext uri="{FF2B5EF4-FFF2-40B4-BE49-F238E27FC236}">
                    <a16:creationId xmlns:a16="http://schemas.microsoft.com/office/drawing/2014/main" id="{99800FA2-E6DB-24D1-25BE-BDAB12EA5E7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34" y="813"/>
              <a:ext cx="5491" cy="21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HOTO-PAINT" r:id="rId2" imgW="6851650" imgH="2622550" progId="CorelPHOTOPAINT.Image.13">
                      <p:embed/>
                    </p:oleObj>
                  </mc:Choice>
                  <mc:Fallback>
                    <p:oleObj name="PHOTO-PAINT" r:id="rId2" imgW="6851650" imgH="2622550" progId="CorelPHOTOPAINT.Image.13">
                      <p:embed/>
                      <p:pic>
                        <p:nvPicPr>
                          <p:cNvPr id="0" name="Object 10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lum bright="-24000" contrast="36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4" y="813"/>
                            <a:ext cx="5491" cy="2102"/>
                          </a:xfrm>
                          <a:prstGeom prst="rect">
                            <a:avLst/>
                          </a:prstGeom>
                          <a:noFill/>
                          <a:ln w="12700" cmpd="sng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37272" name="Text Box 24">
                <a:extLst>
                  <a:ext uri="{FF2B5EF4-FFF2-40B4-BE49-F238E27FC236}">
                    <a16:creationId xmlns:a16="http://schemas.microsoft.com/office/drawing/2014/main" id="{9E481BCA-3FDE-02DB-8751-09B83F812D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2" y="1985"/>
                <a:ext cx="13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A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de-DE" altLang="de-DE" sz="1400" b="1">
                    <a:latin typeface="Verdana" panose="020B0604030504040204" pitchFamily="34" charset="0"/>
                  </a:rPr>
                  <a:t>+</a:t>
                </a:r>
              </a:p>
            </p:txBody>
          </p:sp>
          <p:sp>
            <p:nvSpPr>
              <p:cNvPr id="437273" name="Text Box 25">
                <a:extLst>
                  <a:ext uri="{FF2B5EF4-FFF2-40B4-BE49-F238E27FC236}">
                    <a16:creationId xmlns:a16="http://schemas.microsoft.com/office/drawing/2014/main" id="{8101255A-03BF-674D-951C-FADF0E54EE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1" y="983"/>
                <a:ext cx="15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A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de-DE" altLang="de-DE" sz="1600" b="1">
                    <a:latin typeface="Verdana" panose="020B0604030504040204" pitchFamily="34" charset="0"/>
                  </a:rPr>
                  <a:t>-</a:t>
                </a:r>
              </a:p>
            </p:txBody>
          </p:sp>
        </p:grpSp>
        <p:sp>
          <p:nvSpPr>
            <p:cNvPr id="437296" name="Rectangle 48">
              <a:extLst>
                <a:ext uri="{FF2B5EF4-FFF2-40B4-BE49-F238E27FC236}">
                  <a16:creationId xmlns:a16="http://schemas.microsoft.com/office/drawing/2014/main" id="{A76BB7F6-3454-6896-290D-E81E3AC85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" y="1934"/>
              <a:ext cx="825" cy="27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7297" name="Rectangle 49">
              <a:extLst>
                <a:ext uri="{FF2B5EF4-FFF2-40B4-BE49-F238E27FC236}">
                  <a16:creationId xmlns:a16="http://schemas.microsoft.com/office/drawing/2014/main" id="{06639B5B-A7CB-ED50-71DA-8FB2A6B3D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5" y="1192"/>
              <a:ext cx="825" cy="27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7298" name="Rectangle 50">
              <a:extLst>
                <a:ext uri="{FF2B5EF4-FFF2-40B4-BE49-F238E27FC236}">
                  <a16:creationId xmlns:a16="http://schemas.microsoft.com/office/drawing/2014/main" id="{0DBD031A-667C-1333-35CF-D68C46D69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" y="1846"/>
              <a:ext cx="825" cy="231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7299" name="Rectangle 51">
              <a:extLst>
                <a:ext uri="{FF2B5EF4-FFF2-40B4-BE49-F238E27FC236}">
                  <a16:creationId xmlns:a16="http://schemas.microsoft.com/office/drawing/2014/main" id="{7BAEB4AD-7825-DDE4-2163-673A5F90D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2371"/>
              <a:ext cx="825" cy="126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37302" name="Group 54">
            <a:extLst>
              <a:ext uri="{FF2B5EF4-FFF2-40B4-BE49-F238E27FC236}">
                <a16:creationId xmlns:a16="http://schemas.microsoft.com/office/drawing/2014/main" id="{20C88812-E82F-937F-F436-952D5A408895}"/>
              </a:ext>
            </a:extLst>
          </p:cNvPr>
          <p:cNvGrpSpPr>
            <a:grpSpLocks/>
          </p:cNvGrpSpPr>
          <p:nvPr/>
        </p:nvGrpSpPr>
        <p:grpSpPr bwMode="auto">
          <a:xfrm>
            <a:off x="4691063" y="979488"/>
            <a:ext cx="1308100" cy="1130300"/>
            <a:chOff x="2955" y="617"/>
            <a:chExt cx="824" cy="712"/>
          </a:xfrm>
        </p:grpSpPr>
        <p:sp>
          <p:nvSpPr>
            <p:cNvPr id="437285" name="Text Box 37">
              <a:extLst>
                <a:ext uri="{FF2B5EF4-FFF2-40B4-BE49-F238E27FC236}">
                  <a16:creationId xmlns:a16="http://schemas.microsoft.com/office/drawing/2014/main" id="{EFB1C37E-D41D-72E6-A604-3C1780C4D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5" y="617"/>
              <a:ext cx="824" cy="372"/>
            </a:xfrm>
            <a:prstGeom prst="rect">
              <a:avLst/>
            </a:prstGeom>
            <a:solidFill>
              <a:srgbClr val="FFFFA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>
                  <a:latin typeface="Verdana" panose="020B0604030504040204" pitchFamily="34" charset="0"/>
                </a:rPr>
                <a:t>protein mixture</a:t>
              </a:r>
            </a:p>
          </p:txBody>
        </p:sp>
        <p:sp>
          <p:nvSpPr>
            <p:cNvPr id="437287" name="Line 39">
              <a:extLst>
                <a:ext uri="{FF2B5EF4-FFF2-40B4-BE49-F238E27FC236}">
                  <a16:creationId xmlns:a16="http://schemas.microsoft.com/office/drawing/2014/main" id="{02A4E578-D167-455C-4257-796374211F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6" y="993"/>
              <a:ext cx="11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37283" name="Group 35">
            <a:extLst>
              <a:ext uri="{FF2B5EF4-FFF2-40B4-BE49-F238E27FC236}">
                <a16:creationId xmlns:a16="http://schemas.microsoft.com/office/drawing/2014/main" id="{0CBCCB81-7511-A2F5-A0F1-AFEEDC9216F6}"/>
              </a:ext>
            </a:extLst>
          </p:cNvPr>
          <p:cNvGrpSpPr>
            <a:grpSpLocks/>
          </p:cNvGrpSpPr>
          <p:nvPr/>
        </p:nvGrpSpPr>
        <p:grpSpPr bwMode="auto">
          <a:xfrm>
            <a:off x="3228975" y="2378075"/>
            <a:ext cx="1311275" cy="1858963"/>
            <a:chOff x="2044" y="1498"/>
            <a:chExt cx="826" cy="1171"/>
          </a:xfrm>
        </p:grpSpPr>
        <p:sp>
          <p:nvSpPr>
            <p:cNvPr id="437280" name="Text Box 32">
              <a:extLst>
                <a:ext uri="{FF2B5EF4-FFF2-40B4-BE49-F238E27FC236}">
                  <a16:creationId xmlns:a16="http://schemas.microsoft.com/office/drawing/2014/main" id="{2B8A8272-4D10-6BCB-162E-2152A1B79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9" y="1946"/>
              <a:ext cx="771" cy="372"/>
            </a:xfrm>
            <a:prstGeom prst="rect">
              <a:avLst/>
            </a:prstGeom>
            <a:solidFill>
              <a:srgbClr val="FFFFA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>
                  <a:latin typeface="Verdana" panose="020B0604030504040204" pitchFamily="34" charset="0"/>
                </a:rPr>
                <a:t>migration direction</a:t>
              </a:r>
            </a:p>
          </p:txBody>
        </p:sp>
        <p:sp>
          <p:nvSpPr>
            <p:cNvPr id="437282" name="Line 34">
              <a:extLst>
                <a:ext uri="{FF2B5EF4-FFF2-40B4-BE49-F238E27FC236}">
                  <a16:creationId xmlns:a16="http://schemas.microsoft.com/office/drawing/2014/main" id="{5FEB13A2-C1E8-EB46-36D9-005B5CCF22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4" y="1498"/>
              <a:ext cx="6" cy="117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37291" name="Group 43">
            <a:extLst>
              <a:ext uri="{FF2B5EF4-FFF2-40B4-BE49-F238E27FC236}">
                <a16:creationId xmlns:a16="http://schemas.microsoft.com/office/drawing/2014/main" id="{EA2F3B17-E76E-3E2B-F3D0-F53CDEA188DD}"/>
              </a:ext>
            </a:extLst>
          </p:cNvPr>
          <p:cNvGrpSpPr>
            <a:grpSpLocks/>
          </p:cNvGrpSpPr>
          <p:nvPr/>
        </p:nvGrpSpPr>
        <p:grpSpPr bwMode="auto">
          <a:xfrm>
            <a:off x="5919788" y="2870200"/>
            <a:ext cx="1652587" cy="400050"/>
            <a:chOff x="3714" y="1750"/>
            <a:chExt cx="1041" cy="252"/>
          </a:xfrm>
        </p:grpSpPr>
        <p:sp>
          <p:nvSpPr>
            <p:cNvPr id="437289" name="Text Box 41">
              <a:extLst>
                <a:ext uri="{FF2B5EF4-FFF2-40B4-BE49-F238E27FC236}">
                  <a16:creationId xmlns:a16="http://schemas.microsoft.com/office/drawing/2014/main" id="{CBF6AD4C-093C-283F-1296-B32BD80A02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4" y="1750"/>
              <a:ext cx="1041" cy="208"/>
            </a:xfrm>
            <a:prstGeom prst="rect">
              <a:avLst/>
            </a:prstGeom>
            <a:solidFill>
              <a:srgbClr val="FFFFA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500">
                  <a:latin typeface="Verdana" panose="020B0604030504040204" pitchFamily="34" charset="0"/>
                </a:rPr>
                <a:t>electrophoresis</a:t>
              </a:r>
            </a:p>
          </p:txBody>
        </p:sp>
        <p:sp>
          <p:nvSpPr>
            <p:cNvPr id="437290" name="Line 42">
              <a:extLst>
                <a:ext uri="{FF2B5EF4-FFF2-40B4-BE49-F238E27FC236}">
                  <a16:creationId xmlns:a16="http://schemas.microsoft.com/office/drawing/2014/main" id="{CD52E2C6-7D93-C871-6062-4F1DEA6E34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4" y="2002"/>
              <a:ext cx="7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37281" name="Text Box 33">
            <a:extLst>
              <a:ext uri="{FF2B5EF4-FFF2-40B4-BE49-F238E27FC236}">
                <a16:creationId xmlns:a16="http://schemas.microsoft.com/office/drawing/2014/main" id="{FD58ED42-8025-4898-0AA8-6B715B438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713" y="4268788"/>
            <a:ext cx="1277937" cy="346075"/>
          </a:xfrm>
          <a:prstGeom prst="rect">
            <a:avLst/>
          </a:prstGeom>
          <a:solidFill>
            <a:srgbClr val="FFFFA3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latin typeface="Verdana" panose="020B0604030504040204" pitchFamily="34" charset="0"/>
              </a:rPr>
              <a:t>porous gel</a:t>
            </a:r>
          </a:p>
        </p:txBody>
      </p:sp>
      <p:grpSp>
        <p:nvGrpSpPr>
          <p:cNvPr id="437274" name="Group 26">
            <a:extLst>
              <a:ext uri="{FF2B5EF4-FFF2-40B4-BE49-F238E27FC236}">
                <a16:creationId xmlns:a16="http://schemas.microsoft.com/office/drawing/2014/main" id="{C7921FF6-FC70-935F-E23A-1A2D2AE9D9E4}"/>
              </a:ext>
            </a:extLst>
          </p:cNvPr>
          <p:cNvGrpSpPr>
            <a:grpSpLocks/>
          </p:cNvGrpSpPr>
          <p:nvPr/>
        </p:nvGrpSpPr>
        <p:grpSpPr bwMode="auto">
          <a:xfrm>
            <a:off x="892175" y="790575"/>
            <a:ext cx="2841625" cy="1104900"/>
            <a:chOff x="572" y="480"/>
            <a:chExt cx="1790" cy="696"/>
          </a:xfrm>
        </p:grpSpPr>
        <p:sp>
          <p:nvSpPr>
            <p:cNvPr id="437270" name="Text Box 22">
              <a:extLst>
                <a:ext uri="{FF2B5EF4-FFF2-40B4-BE49-F238E27FC236}">
                  <a16:creationId xmlns:a16="http://schemas.microsoft.com/office/drawing/2014/main" id="{247E79A8-7C65-9CF8-14CD-5A28221E3B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" y="480"/>
              <a:ext cx="1790" cy="372"/>
            </a:xfrm>
            <a:prstGeom prst="rect">
              <a:avLst/>
            </a:prstGeom>
            <a:solidFill>
              <a:srgbClr val="FFFFA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>
                  <a:latin typeface="Verdana" panose="020B0604030504040204" pitchFamily="34" charset="0"/>
                </a:rPr>
                <a:t>load SDS-treated protein mixture onto gel</a:t>
              </a:r>
            </a:p>
          </p:txBody>
        </p:sp>
        <p:sp>
          <p:nvSpPr>
            <p:cNvPr id="437271" name="Line 23">
              <a:extLst>
                <a:ext uri="{FF2B5EF4-FFF2-40B4-BE49-F238E27FC236}">
                  <a16:creationId xmlns:a16="http://schemas.microsoft.com/office/drawing/2014/main" id="{7DCE2243-5767-9F25-06E9-4B0A740E1B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26" y="850"/>
              <a:ext cx="182" cy="326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37303" name="Text Box 55">
            <a:extLst>
              <a:ext uri="{FF2B5EF4-FFF2-40B4-BE49-F238E27FC236}">
                <a16:creationId xmlns:a16="http://schemas.microsoft.com/office/drawing/2014/main" id="{5A59708E-9697-CC20-B9E6-819A4721B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854575"/>
            <a:ext cx="8291512" cy="893763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accent2"/>
              </a:buClr>
              <a:buFontTx/>
              <a:buChar char="•"/>
            </a:pPr>
            <a:r>
              <a:rPr lang="en-GB" altLang="de-DE" sz="1700">
                <a:latin typeface="Verdana" panose="020B0604030504040204" pitchFamily="34" charset="0"/>
                <a:sym typeface="Symbol" pitchFamily="2" charset="2"/>
              </a:rPr>
              <a:t>negatively charged SDS-protein-complexes migrate to the anode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GB" altLang="de-DE" sz="1700">
                <a:latin typeface="Verdana" panose="020B0604030504040204" pitchFamily="34" charset="0"/>
                <a:sym typeface="Symbol" pitchFamily="2" charset="2"/>
              </a:rPr>
              <a:t>proteins are separated by their </a:t>
            </a:r>
            <a:r>
              <a:rPr lang="en-GB" altLang="de-DE" sz="1800" b="1">
                <a:solidFill>
                  <a:srgbClr val="0000FF"/>
                </a:solidFill>
                <a:latin typeface="Verdana" panose="020B0604030504040204" pitchFamily="34" charset="0"/>
                <a:sym typeface="Symbol" pitchFamily="2" charset="2"/>
              </a:rPr>
              <a:t>size</a:t>
            </a:r>
            <a:r>
              <a:rPr lang="en-GB" altLang="de-DE" sz="1700">
                <a:latin typeface="Verdana" panose="020B0604030504040204" pitchFamily="34" charset="0"/>
                <a:sym typeface="Symbol" pitchFamily="2" charset="2"/>
              </a:rPr>
              <a:t> by the filtration principle of the gel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GB" altLang="de-DE" sz="1700">
                <a:latin typeface="Verdana" panose="020B0604030504040204" pitchFamily="34" charset="0"/>
                <a:sym typeface="Symbol" pitchFamily="2" charset="2"/>
              </a:rPr>
              <a:t> small proteins migrate faster than large proteins</a:t>
            </a:r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CB8C15D-18D2-643A-C529-A62D6DF4B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93" y="5941381"/>
            <a:ext cx="1223963" cy="72365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786D37D-6B12-EDAB-6AF6-0427BB2F5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547" y="5994401"/>
            <a:ext cx="2266951" cy="646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CE50F27F-4CC3-3081-AF1B-8F43F1FB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67000" y="6182519"/>
            <a:ext cx="1905000" cy="457200"/>
          </a:xfrm>
        </p:spPr>
        <p:txBody>
          <a:bodyPr/>
          <a:lstStyle/>
          <a:p>
            <a:fld id="{E6226615-E530-D646-A622-9AB87D9388FB}" type="slidenum">
              <a:rPr lang="de-DE" altLang="de-DE"/>
              <a:pPr/>
              <a:t>6</a:t>
            </a:fld>
            <a:endParaRPr lang="de-DE" altLang="de-DE" sz="1400" dirty="0">
              <a:latin typeface="Times New Roman" panose="02020603050405020304" pitchFamily="18" charset="0"/>
            </a:endParaRPr>
          </a:p>
        </p:txBody>
      </p:sp>
      <p:sp>
        <p:nvSpPr>
          <p:cNvPr id="444418" name="Rectangle 2">
            <a:extLst>
              <a:ext uri="{FF2B5EF4-FFF2-40B4-BE49-F238E27FC236}">
                <a16:creationId xmlns:a16="http://schemas.microsoft.com/office/drawing/2014/main" id="{976E409E-E831-7352-E56F-185213050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molecular weight (MW) determination by SDS-PAGE</a:t>
            </a:r>
          </a:p>
        </p:txBody>
      </p:sp>
      <p:grpSp>
        <p:nvGrpSpPr>
          <p:cNvPr id="444426" name="Group 10">
            <a:extLst>
              <a:ext uri="{FF2B5EF4-FFF2-40B4-BE49-F238E27FC236}">
                <a16:creationId xmlns:a16="http://schemas.microsoft.com/office/drawing/2014/main" id="{7AA6E409-FD4E-2DFD-1A9D-59976802C6F5}"/>
              </a:ext>
            </a:extLst>
          </p:cNvPr>
          <p:cNvGrpSpPr>
            <a:grpSpLocks/>
          </p:cNvGrpSpPr>
          <p:nvPr/>
        </p:nvGrpSpPr>
        <p:grpSpPr bwMode="auto">
          <a:xfrm>
            <a:off x="1881188" y="1204913"/>
            <a:ext cx="5910262" cy="4087812"/>
            <a:chOff x="710" y="759"/>
            <a:chExt cx="3723" cy="2575"/>
          </a:xfrm>
        </p:grpSpPr>
        <p:pic>
          <p:nvPicPr>
            <p:cNvPr id="444420" name="Picture 4">
              <a:extLst>
                <a:ext uri="{FF2B5EF4-FFF2-40B4-BE49-F238E27FC236}">
                  <a16:creationId xmlns:a16="http://schemas.microsoft.com/office/drawing/2014/main" id="{584CA583-B82F-23D5-1A62-8D1722FDAE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" y="759"/>
              <a:ext cx="3723" cy="2575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4421" name="Rectangle 5">
              <a:extLst>
                <a:ext uri="{FF2B5EF4-FFF2-40B4-BE49-F238E27FC236}">
                  <a16:creationId xmlns:a16="http://schemas.microsoft.com/office/drawing/2014/main" id="{59E3FD0C-F6DB-618D-B989-8B3C88D8B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" y="864"/>
              <a:ext cx="571" cy="308"/>
            </a:xfrm>
            <a:prstGeom prst="rect">
              <a:avLst/>
            </a:prstGeom>
            <a:solidFill>
              <a:srgbClr val="CCF3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4422" name="Rectangle 6">
              <a:extLst>
                <a:ext uri="{FF2B5EF4-FFF2-40B4-BE49-F238E27FC236}">
                  <a16:creationId xmlns:a16="http://schemas.microsoft.com/office/drawing/2014/main" id="{28458730-30BA-17F7-90FE-B2135620B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7" y="764"/>
              <a:ext cx="1738" cy="408"/>
            </a:xfrm>
            <a:prstGeom prst="rect">
              <a:avLst/>
            </a:prstGeom>
            <a:solidFill>
              <a:srgbClr val="CCF3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4423" name="Rectangle 7">
              <a:extLst>
                <a:ext uri="{FF2B5EF4-FFF2-40B4-BE49-F238E27FC236}">
                  <a16:creationId xmlns:a16="http://schemas.microsoft.com/office/drawing/2014/main" id="{C4FDD501-7607-60F2-B3BA-F33035CF68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596" y="2123"/>
              <a:ext cx="1473" cy="158"/>
            </a:xfrm>
            <a:prstGeom prst="rect">
              <a:avLst/>
            </a:prstGeom>
            <a:solidFill>
              <a:srgbClr val="CCF3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4424" name="Rectangle 8">
              <a:extLst>
                <a:ext uri="{FF2B5EF4-FFF2-40B4-BE49-F238E27FC236}">
                  <a16:creationId xmlns:a16="http://schemas.microsoft.com/office/drawing/2014/main" id="{2DFE36BD-37A5-F390-33C0-02AEE6DB8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" y="3157"/>
              <a:ext cx="2966" cy="158"/>
            </a:xfrm>
            <a:prstGeom prst="rect">
              <a:avLst/>
            </a:prstGeom>
            <a:solidFill>
              <a:srgbClr val="CCF3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44425" name="Text Box 9">
            <a:extLst>
              <a:ext uri="{FF2B5EF4-FFF2-40B4-BE49-F238E27FC236}">
                <a16:creationId xmlns:a16="http://schemas.microsoft.com/office/drawing/2014/main" id="{7C9821C9-6331-6C11-FB85-5585D5139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1209675"/>
            <a:ext cx="1041400" cy="558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500">
                <a:latin typeface="Verdana" panose="020B0604030504040204" pitchFamily="34" charset="0"/>
              </a:rPr>
              <a:t>MW standard</a:t>
            </a:r>
          </a:p>
        </p:txBody>
      </p:sp>
      <p:sp>
        <p:nvSpPr>
          <p:cNvPr id="444427" name="Text Box 11">
            <a:extLst>
              <a:ext uri="{FF2B5EF4-FFF2-40B4-BE49-F238E27FC236}">
                <a16:creationId xmlns:a16="http://schemas.microsoft.com/office/drawing/2014/main" id="{753808A5-9663-BB2D-3A5B-80B3E05D8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3" y="1479550"/>
            <a:ext cx="1041400" cy="330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500">
                <a:latin typeface="Verdana" panose="020B0604030504040204" pitchFamily="34" charset="0"/>
              </a:rPr>
              <a:t>sample</a:t>
            </a:r>
          </a:p>
        </p:txBody>
      </p:sp>
      <p:sp>
        <p:nvSpPr>
          <p:cNvPr id="444428" name="Text Box 12">
            <a:extLst>
              <a:ext uri="{FF2B5EF4-FFF2-40B4-BE49-F238E27FC236}">
                <a16:creationId xmlns:a16="http://schemas.microsoft.com/office/drawing/2014/main" id="{2A91CD9F-8AE1-365A-7F7D-061D0FD33B2D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946106" y="3199607"/>
            <a:ext cx="1287463" cy="330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500">
                <a:latin typeface="Verdana" panose="020B0604030504040204" pitchFamily="34" charset="0"/>
              </a:rPr>
              <a:t>migration</a:t>
            </a:r>
          </a:p>
        </p:txBody>
      </p:sp>
      <p:sp>
        <p:nvSpPr>
          <p:cNvPr id="444429" name="Text Box 13">
            <a:extLst>
              <a:ext uri="{FF2B5EF4-FFF2-40B4-BE49-F238E27FC236}">
                <a16:creationId xmlns:a16="http://schemas.microsoft.com/office/drawing/2014/main" id="{D8F29C90-69F6-4CDC-F4E4-BE49FE4BC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4972050"/>
            <a:ext cx="2200275" cy="330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500">
                <a:latin typeface="Verdana" panose="020B0604030504040204" pitchFamily="34" charset="0"/>
              </a:rPr>
              <a:t>sample application</a:t>
            </a:r>
          </a:p>
        </p:txBody>
      </p:sp>
      <p:sp>
        <p:nvSpPr>
          <p:cNvPr id="444430" name="Text Box 14">
            <a:extLst>
              <a:ext uri="{FF2B5EF4-FFF2-40B4-BE49-F238E27FC236}">
                <a16:creationId xmlns:a16="http://schemas.microsoft.com/office/drawing/2014/main" id="{414D4CB9-4B78-02BF-AE0A-4303FBCB0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5" y="4951413"/>
            <a:ext cx="2200275" cy="330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500">
                <a:latin typeface="Verdana" panose="020B0604030504040204" pitchFamily="34" charset="0"/>
              </a:rPr>
              <a:t>protein separation</a:t>
            </a:r>
          </a:p>
        </p:txBody>
      </p:sp>
      <p:sp>
        <p:nvSpPr>
          <p:cNvPr id="444435" name="Rectangle 19">
            <a:extLst>
              <a:ext uri="{FF2B5EF4-FFF2-40B4-BE49-F238E27FC236}">
                <a16:creationId xmlns:a16="http://schemas.microsoft.com/office/drawing/2014/main" id="{0DB94F15-11D7-8204-5944-34C724D5C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3" y="1217613"/>
            <a:ext cx="2957512" cy="4076700"/>
          </a:xfrm>
          <a:prstGeom prst="rect">
            <a:avLst/>
          </a:prstGeom>
          <a:solidFill>
            <a:srgbClr val="B7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44437" name="Group 21">
            <a:extLst>
              <a:ext uri="{FF2B5EF4-FFF2-40B4-BE49-F238E27FC236}">
                <a16:creationId xmlns:a16="http://schemas.microsoft.com/office/drawing/2014/main" id="{3B67D0E2-740D-A7D1-5977-4894C6CCF7A7}"/>
              </a:ext>
            </a:extLst>
          </p:cNvPr>
          <p:cNvGrpSpPr>
            <a:grpSpLocks/>
          </p:cNvGrpSpPr>
          <p:nvPr/>
        </p:nvGrpSpPr>
        <p:grpSpPr bwMode="auto">
          <a:xfrm>
            <a:off x="511175" y="1409700"/>
            <a:ext cx="1017588" cy="3271838"/>
            <a:chOff x="322" y="888"/>
            <a:chExt cx="641" cy="2061"/>
          </a:xfrm>
        </p:grpSpPr>
        <p:pic>
          <p:nvPicPr>
            <p:cNvPr id="444434" name="Picture 18">
              <a:extLst>
                <a:ext uri="{FF2B5EF4-FFF2-40B4-BE49-F238E27FC236}">
                  <a16:creationId xmlns:a16="http://schemas.microsoft.com/office/drawing/2014/main" id="{4542F6BE-7CAD-2A0A-EA46-946F73689F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" y="914"/>
              <a:ext cx="587" cy="203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4436" name="Text Box 20">
              <a:extLst>
                <a:ext uri="{FF2B5EF4-FFF2-40B4-BE49-F238E27FC236}">
                  <a16:creationId xmlns:a16="http://schemas.microsoft.com/office/drawing/2014/main" id="{62B91D97-D978-F40C-C647-B5DC88C04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" y="888"/>
              <a:ext cx="35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400">
                  <a:latin typeface="Verdana" panose="020B0604030504040204" pitchFamily="34" charset="0"/>
                </a:rPr>
                <a:t>kDa</a:t>
              </a:r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5ADB5487-68D0-657F-6F96-DF758602F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31" y="5914834"/>
            <a:ext cx="1337469" cy="79076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5B1DD54-5008-CF4B-9F6A-784F15A77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199" y="5853383"/>
            <a:ext cx="2759075" cy="786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5" grpId="0" animBg="1"/>
      <p:bldP spid="444427" grpId="0" animBg="1"/>
      <p:bldP spid="4444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0C0D7540-3761-0C6C-B7DD-1ADF3E93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90888" y="6313487"/>
            <a:ext cx="1905000" cy="457200"/>
          </a:xfrm>
        </p:spPr>
        <p:txBody>
          <a:bodyPr/>
          <a:lstStyle/>
          <a:p>
            <a:fld id="{305FF298-C165-CD4D-8288-A6D3EFD8146C}" type="slidenum">
              <a:rPr lang="de-DE" altLang="de-DE"/>
              <a:pPr/>
              <a:t>7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  <p:sp>
        <p:nvSpPr>
          <p:cNvPr id="445442" name="Rectangle 2">
            <a:extLst>
              <a:ext uri="{FF2B5EF4-FFF2-40B4-BE49-F238E27FC236}">
                <a16:creationId xmlns:a16="http://schemas.microsoft.com/office/drawing/2014/main" id="{A4FE8CEA-FC36-4523-77C3-AE8C594DA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molecular weight (MW) determination by SDS-PAGE</a:t>
            </a:r>
          </a:p>
        </p:txBody>
      </p:sp>
      <p:grpSp>
        <p:nvGrpSpPr>
          <p:cNvPr id="445456" name="Group 16">
            <a:extLst>
              <a:ext uri="{FF2B5EF4-FFF2-40B4-BE49-F238E27FC236}">
                <a16:creationId xmlns:a16="http://schemas.microsoft.com/office/drawing/2014/main" id="{3607A510-CEC8-DE29-ACF4-208B345EAB6B}"/>
              </a:ext>
            </a:extLst>
          </p:cNvPr>
          <p:cNvGrpSpPr>
            <a:grpSpLocks/>
          </p:cNvGrpSpPr>
          <p:nvPr/>
        </p:nvGrpSpPr>
        <p:grpSpPr bwMode="auto">
          <a:xfrm>
            <a:off x="95250" y="1282700"/>
            <a:ext cx="8610600" cy="3895725"/>
            <a:chOff x="170" y="808"/>
            <a:chExt cx="5424" cy="2454"/>
          </a:xfrm>
        </p:grpSpPr>
        <p:pic>
          <p:nvPicPr>
            <p:cNvPr id="445443" name="Picture 3">
              <a:extLst>
                <a:ext uri="{FF2B5EF4-FFF2-40B4-BE49-F238E27FC236}">
                  <a16:creationId xmlns:a16="http://schemas.microsoft.com/office/drawing/2014/main" id="{CD091BCF-B5A3-C97D-D8E9-043972138F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18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" y="808"/>
              <a:ext cx="5424" cy="2454"/>
            </a:xfrm>
            <a:prstGeom prst="rect">
              <a:avLst/>
            </a:prstGeom>
            <a:solidFill>
              <a:srgbClr val="D5FF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445445" name="Rectangle 5">
              <a:extLst>
                <a:ext uri="{FF2B5EF4-FFF2-40B4-BE49-F238E27FC236}">
                  <a16:creationId xmlns:a16="http://schemas.microsoft.com/office/drawing/2014/main" id="{0577A32E-CFC4-47FF-3EFC-973FD43E6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" y="871"/>
              <a:ext cx="2068" cy="351"/>
            </a:xfrm>
            <a:prstGeom prst="rect">
              <a:avLst/>
            </a:prstGeom>
            <a:solidFill>
              <a:srgbClr val="C5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5446" name="Rectangle 6">
              <a:extLst>
                <a:ext uri="{FF2B5EF4-FFF2-40B4-BE49-F238E27FC236}">
                  <a16:creationId xmlns:a16="http://schemas.microsoft.com/office/drawing/2014/main" id="{8802B6DE-3CF4-E5A0-EC53-509EED5B1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" y="3080"/>
              <a:ext cx="1406" cy="139"/>
            </a:xfrm>
            <a:prstGeom prst="rect">
              <a:avLst/>
            </a:prstGeom>
            <a:solidFill>
              <a:srgbClr val="C5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5447" name="Rectangle 7">
              <a:extLst>
                <a:ext uri="{FF2B5EF4-FFF2-40B4-BE49-F238E27FC236}">
                  <a16:creationId xmlns:a16="http://schemas.microsoft.com/office/drawing/2014/main" id="{8BB14AD8-7DFA-8E35-4DA7-B93C1CA23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" y="2106"/>
              <a:ext cx="758" cy="351"/>
            </a:xfrm>
            <a:prstGeom prst="rect">
              <a:avLst/>
            </a:prstGeom>
            <a:solidFill>
              <a:srgbClr val="C5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5448" name="Rectangle 8">
              <a:extLst>
                <a:ext uri="{FF2B5EF4-FFF2-40B4-BE49-F238E27FC236}">
                  <a16:creationId xmlns:a16="http://schemas.microsoft.com/office/drawing/2014/main" id="{EEB9A0AD-171B-A678-AD42-8D2354886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1033"/>
              <a:ext cx="1449" cy="351"/>
            </a:xfrm>
            <a:prstGeom prst="rect">
              <a:avLst/>
            </a:prstGeom>
            <a:solidFill>
              <a:srgbClr val="C5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5449" name="Rectangle 9">
              <a:extLst>
                <a:ext uri="{FF2B5EF4-FFF2-40B4-BE49-F238E27FC236}">
                  <a16:creationId xmlns:a16="http://schemas.microsoft.com/office/drawing/2014/main" id="{C1F10D82-3A76-D874-D664-83D4952CE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2788"/>
              <a:ext cx="1660" cy="351"/>
            </a:xfrm>
            <a:prstGeom prst="rect">
              <a:avLst/>
            </a:prstGeom>
            <a:solidFill>
              <a:srgbClr val="C5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45450" name="Text Box 10">
            <a:extLst>
              <a:ext uri="{FF2B5EF4-FFF2-40B4-BE49-F238E27FC236}">
                <a16:creationId xmlns:a16="http://schemas.microsoft.com/office/drawing/2014/main" id="{C6B2346E-5FEE-4342-1DFD-CE7105FC9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3108325"/>
            <a:ext cx="1184275" cy="1016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500">
                <a:latin typeface="Verdana" panose="020B0604030504040204" pitchFamily="34" charset="0"/>
              </a:rPr>
              <a:t>migration distance of protein standard</a:t>
            </a:r>
          </a:p>
        </p:txBody>
      </p:sp>
      <p:sp>
        <p:nvSpPr>
          <p:cNvPr id="445452" name="Text Box 12">
            <a:extLst>
              <a:ext uri="{FF2B5EF4-FFF2-40B4-BE49-F238E27FC236}">
                <a16:creationId xmlns:a16="http://schemas.microsoft.com/office/drawing/2014/main" id="{F0FB7B2B-F573-92A6-5EDF-626B8A39B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0" y="4471988"/>
            <a:ext cx="2106613" cy="330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500">
                <a:latin typeface="Verdana" panose="020B0604030504040204" pitchFamily="34" charset="0"/>
              </a:rPr>
              <a:t>migration distance</a:t>
            </a:r>
          </a:p>
        </p:txBody>
      </p:sp>
      <p:sp>
        <p:nvSpPr>
          <p:cNvPr id="445453" name="Text Box 13">
            <a:extLst>
              <a:ext uri="{FF2B5EF4-FFF2-40B4-BE49-F238E27FC236}">
                <a16:creationId xmlns:a16="http://schemas.microsoft.com/office/drawing/2014/main" id="{EF14B5BA-C084-A44A-17DD-2A2FECB48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1866900"/>
            <a:ext cx="2174875" cy="787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500">
                <a:latin typeface="Verdana" panose="020B0604030504040204" pitchFamily="34" charset="0"/>
              </a:rPr>
              <a:t>determine </a:t>
            </a:r>
            <a:r>
              <a:rPr lang="de-DE" altLang="de-DE" sz="1500" b="1">
                <a:latin typeface="Verdana" panose="020B0604030504040204" pitchFamily="34" charset="0"/>
              </a:rPr>
              <a:t>MW</a:t>
            </a:r>
            <a:r>
              <a:rPr lang="de-DE" altLang="de-DE" sz="1500">
                <a:latin typeface="Verdana" panose="020B0604030504040204" pitchFamily="34" charset="0"/>
              </a:rPr>
              <a:t> of sample by calibration curve</a:t>
            </a:r>
          </a:p>
        </p:txBody>
      </p:sp>
      <p:sp>
        <p:nvSpPr>
          <p:cNvPr id="445455" name="Text Box 15">
            <a:extLst>
              <a:ext uri="{FF2B5EF4-FFF2-40B4-BE49-F238E27FC236}">
                <a16:creationId xmlns:a16="http://schemas.microsoft.com/office/drawing/2014/main" id="{3BF96805-45B2-49CB-0B1A-FADEA0CEE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4821238"/>
            <a:ext cx="1695450" cy="330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500">
                <a:latin typeface="Verdana" panose="020B0604030504040204" pitchFamily="34" charset="0"/>
              </a:rPr>
              <a:t>stain proteins</a:t>
            </a:r>
          </a:p>
        </p:txBody>
      </p:sp>
      <p:grpSp>
        <p:nvGrpSpPr>
          <p:cNvPr id="445458" name="Group 18">
            <a:extLst>
              <a:ext uri="{FF2B5EF4-FFF2-40B4-BE49-F238E27FC236}">
                <a16:creationId xmlns:a16="http://schemas.microsoft.com/office/drawing/2014/main" id="{60FB17CB-1D5B-5358-C742-8041FFD67688}"/>
              </a:ext>
            </a:extLst>
          </p:cNvPr>
          <p:cNvGrpSpPr>
            <a:grpSpLocks/>
          </p:cNvGrpSpPr>
          <p:nvPr/>
        </p:nvGrpSpPr>
        <p:grpSpPr bwMode="auto">
          <a:xfrm>
            <a:off x="1373188" y="1365250"/>
            <a:ext cx="3105150" cy="1857375"/>
            <a:chOff x="975" y="860"/>
            <a:chExt cx="1956" cy="1170"/>
          </a:xfrm>
        </p:grpSpPr>
        <p:sp>
          <p:nvSpPr>
            <p:cNvPr id="445451" name="Text Box 11">
              <a:extLst>
                <a:ext uri="{FF2B5EF4-FFF2-40B4-BE49-F238E27FC236}">
                  <a16:creationId xmlns:a16="http://schemas.microsoft.com/office/drawing/2014/main" id="{68185B8E-5C44-0AC2-A944-B9566E5E8A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860"/>
              <a:ext cx="1956" cy="214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500">
                  <a:latin typeface="Verdana" panose="020B0604030504040204" pitchFamily="34" charset="0"/>
                </a:rPr>
                <a:t>migration distance of sample</a:t>
              </a:r>
            </a:p>
          </p:txBody>
        </p:sp>
        <p:sp>
          <p:nvSpPr>
            <p:cNvPr id="445457" name="Line 17">
              <a:extLst>
                <a:ext uri="{FF2B5EF4-FFF2-40B4-BE49-F238E27FC236}">
                  <a16:creationId xmlns:a16="http://schemas.microsoft.com/office/drawing/2014/main" id="{9A55B9A8-8535-6619-1E59-840841DCEE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3" y="1074"/>
              <a:ext cx="550" cy="9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45459" name="Text Box 19">
            <a:extLst>
              <a:ext uri="{FF2B5EF4-FFF2-40B4-BE49-F238E27FC236}">
                <a16:creationId xmlns:a16="http://schemas.microsoft.com/office/drawing/2014/main" id="{C5E3E538-749C-5ACA-5D79-E75BCDB5A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075" y="1357313"/>
            <a:ext cx="1831975" cy="330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500">
                <a:latin typeface="Verdana" panose="020B0604030504040204" pitchFamily="34" charset="0"/>
              </a:rPr>
              <a:t>calibration curve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E0AACFE-CC85-9DBB-DFDF-45EEBBD8B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76" y="6069473"/>
            <a:ext cx="2232025" cy="63612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1A2C06F-CDDA-C898-DD96-125EBF2CD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115" y="5879291"/>
            <a:ext cx="1393825" cy="824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50" grpId="0" animBg="1"/>
      <p:bldP spid="445452" grpId="0" animBg="1"/>
      <p:bldP spid="445453" grpId="0" animBg="1"/>
      <p:bldP spid="445455" grpId="0" animBg="1"/>
      <p:bldP spid="4454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F2F75EFB-4962-D8C4-F91F-FEDC42D78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75560" y="6147449"/>
            <a:ext cx="1905000" cy="457200"/>
          </a:xfrm>
        </p:spPr>
        <p:txBody>
          <a:bodyPr/>
          <a:lstStyle/>
          <a:p>
            <a:fld id="{0E8840D4-2C61-8948-BEBF-F7E5C2F58188}" type="slidenum">
              <a:rPr lang="de-DE" altLang="de-DE"/>
              <a:pPr/>
              <a:t>8</a:t>
            </a:fld>
            <a:endParaRPr lang="de-DE" altLang="de-DE" sz="1400" dirty="0">
              <a:latin typeface="Times New Roman" panose="02020603050405020304" pitchFamily="18" charset="0"/>
            </a:endParaRPr>
          </a:p>
        </p:txBody>
      </p:sp>
      <p:sp>
        <p:nvSpPr>
          <p:cNvPr id="438274" name="Rectangle 2">
            <a:extLst>
              <a:ext uri="{FF2B5EF4-FFF2-40B4-BE49-F238E27FC236}">
                <a16:creationId xmlns:a16="http://schemas.microsoft.com/office/drawing/2014/main" id="{292F4136-20BF-55E1-1136-2015D68E2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types of SDS-PAGE</a:t>
            </a:r>
          </a:p>
        </p:txBody>
      </p:sp>
      <p:sp>
        <p:nvSpPr>
          <p:cNvPr id="438275" name="Rectangle 3">
            <a:extLst>
              <a:ext uri="{FF2B5EF4-FFF2-40B4-BE49-F238E27FC236}">
                <a16:creationId xmlns:a16="http://schemas.microsoft.com/office/drawing/2014/main" id="{6D2A1A8A-7A7A-8669-2229-E7DE5DD88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49513" y="1250950"/>
            <a:ext cx="3375025" cy="857250"/>
          </a:xfrm>
          <a:solidFill>
            <a:srgbClr val="EBF7FF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266700" indent="-266700">
              <a:lnSpc>
                <a:spcPct val="130000"/>
              </a:lnSpc>
            </a:pPr>
            <a:r>
              <a:rPr lang="de-DE" altLang="de-DE" sz="1800"/>
              <a:t>reducing SDS-PAGE</a:t>
            </a:r>
          </a:p>
          <a:p>
            <a:pPr marL="266700" indent="-266700">
              <a:lnSpc>
                <a:spcPct val="130000"/>
              </a:lnSpc>
            </a:pPr>
            <a:r>
              <a:rPr lang="de-DE" altLang="de-DE" sz="1800"/>
              <a:t>non-reducing SDS-PAGE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BAE8738-46CB-A05B-25C4-FF41C79C6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" y="5880387"/>
            <a:ext cx="1395730" cy="8252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B7BC67E-1859-E64C-49E0-468FBDAAB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353" y="5880387"/>
            <a:ext cx="2541270" cy="724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5C543316-B089-C62C-C250-5EFE8CA7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D6BE-B3BB-384B-A081-E69858581E1C}" type="slidenum">
              <a:rPr lang="de-DE" altLang="de-DE"/>
              <a:pPr/>
              <a:t>9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  <p:sp>
        <p:nvSpPr>
          <p:cNvPr id="413698" name="Rectangle 2">
            <a:extLst>
              <a:ext uri="{FF2B5EF4-FFF2-40B4-BE49-F238E27FC236}">
                <a16:creationId xmlns:a16="http://schemas.microsoft.com/office/drawing/2014/main" id="{EC7B3EF5-CDCF-81C6-132C-9642977EC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reducing SDS-PAGE of proteins</a:t>
            </a:r>
          </a:p>
        </p:txBody>
      </p:sp>
      <p:sp>
        <p:nvSpPr>
          <p:cNvPr id="413699" name="Rectangle 3">
            <a:extLst>
              <a:ext uri="{FF2B5EF4-FFF2-40B4-BE49-F238E27FC236}">
                <a16:creationId xmlns:a16="http://schemas.microsoft.com/office/drawing/2014/main" id="{67841F77-E5AD-6160-342F-B4D83A7CBF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33588"/>
            <a:ext cx="4773613" cy="1673225"/>
          </a:xfrm>
          <a:solidFill>
            <a:srgbClr val="EBF7FF"/>
          </a:solidFill>
          <a:ln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marL="182563" indent="-182563">
              <a:spcAft>
                <a:spcPct val="15000"/>
              </a:spcAft>
              <a:buFontTx/>
              <a:buNone/>
            </a:pPr>
            <a:r>
              <a:rPr lang="de-DE" altLang="de-DE" b="1" u="sng"/>
              <a:t>action on proteins</a:t>
            </a:r>
          </a:p>
          <a:p>
            <a:pPr marL="182563" indent="-182563"/>
            <a:r>
              <a:rPr lang="de-DE" altLang="de-DE"/>
              <a:t>reduction of inter- and intramolecular disulfide bridges by the reducing agent </a:t>
            </a:r>
            <a:r>
              <a:rPr lang="de-DE" altLang="de-DE">
                <a:sym typeface="Symbol" pitchFamily="2" charset="2"/>
              </a:rPr>
              <a:t></a:t>
            </a:r>
            <a:r>
              <a:rPr lang="de-DE" altLang="de-DE"/>
              <a:t> destruction of protein structure</a:t>
            </a:r>
          </a:p>
          <a:p>
            <a:pPr marL="182563" indent="-182563">
              <a:spcBef>
                <a:spcPct val="10000"/>
              </a:spcBef>
            </a:pPr>
            <a:r>
              <a:rPr lang="de-DE" altLang="de-DE"/>
              <a:t>determination of the molecular weight of the </a:t>
            </a:r>
            <a:r>
              <a:rPr lang="de-DE" altLang="de-DE" b="1">
                <a:solidFill>
                  <a:srgbClr val="FF0000"/>
                </a:solidFill>
              </a:rPr>
              <a:t>protein chains</a:t>
            </a:r>
            <a:endParaRPr lang="de-DE" altLang="de-DE" b="1" u="sng"/>
          </a:p>
        </p:txBody>
      </p:sp>
      <p:sp>
        <p:nvSpPr>
          <p:cNvPr id="413700" name="Rectangle 4">
            <a:extLst>
              <a:ext uri="{FF2B5EF4-FFF2-40B4-BE49-F238E27FC236}">
                <a16:creationId xmlns:a16="http://schemas.microsoft.com/office/drawing/2014/main" id="{04659748-6D4C-E194-E821-998A71FF4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175" y="798513"/>
            <a:ext cx="6838950" cy="1095375"/>
          </a:xfrm>
          <a:prstGeom prst="rect">
            <a:avLst/>
          </a:prstGeom>
          <a:solidFill>
            <a:srgbClr val="EBF7FF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82563" algn="l"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buClr>
                <a:schemeClr val="accent2"/>
              </a:buClr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buClr>
                <a:schemeClr val="accent2"/>
              </a:buClr>
              <a:buChar char="o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Aft>
                <a:spcPct val="15000"/>
              </a:spcAft>
            </a:pPr>
            <a:r>
              <a:rPr lang="de-DE" altLang="de-DE"/>
              <a:t>treatment (boiling) of proteins with </a:t>
            </a:r>
            <a:r>
              <a:rPr lang="de-DE" altLang="de-DE" b="1">
                <a:solidFill>
                  <a:schemeClr val="accent2"/>
                </a:solidFill>
              </a:rPr>
              <a:t>reducing agents </a:t>
            </a:r>
            <a:r>
              <a:rPr lang="de-DE" altLang="de-DE">
                <a:solidFill>
                  <a:schemeClr val="accent2"/>
                </a:solidFill>
              </a:rPr>
              <a:t>+ </a:t>
            </a:r>
            <a:r>
              <a:rPr lang="de-DE" altLang="de-DE" b="1">
                <a:solidFill>
                  <a:schemeClr val="accent2"/>
                </a:solidFill>
              </a:rPr>
              <a:t>SDS</a:t>
            </a:r>
          </a:p>
          <a:p>
            <a:r>
              <a:rPr lang="de-DE" altLang="de-DE" b="1">
                <a:solidFill>
                  <a:schemeClr val="accent2"/>
                </a:solidFill>
              </a:rPr>
              <a:t>reducing agents</a:t>
            </a:r>
          </a:p>
          <a:p>
            <a:pPr lvl="1">
              <a:buFontTx/>
              <a:buChar char="-"/>
            </a:pPr>
            <a:r>
              <a:rPr lang="de-DE" altLang="de-DE"/>
              <a:t>2-ME (2-mercaptoethanol, </a:t>
            </a:r>
            <a:r>
              <a:rPr lang="de-DE" altLang="de-DE">
                <a:sym typeface="Symbol" pitchFamily="2" charset="2"/>
              </a:rPr>
              <a:t></a:t>
            </a:r>
            <a:r>
              <a:rPr lang="de-DE" altLang="de-DE"/>
              <a:t>-mercaptoethanol)</a:t>
            </a:r>
          </a:p>
          <a:p>
            <a:pPr lvl="1">
              <a:buFontTx/>
              <a:buChar char="-"/>
            </a:pPr>
            <a:r>
              <a:rPr lang="de-DE" altLang="de-DE"/>
              <a:t>DTT (dithiothreitol)</a:t>
            </a:r>
            <a:endParaRPr lang="de-DE" altLang="de-DE" b="1" u="sng"/>
          </a:p>
        </p:txBody>
      </p:sp>
      <p:grpSp>
        <p:nvGrpSpPr>
          <p:cNvPr id="413703" name="Group 7">
            <a:extLst>
              <a:ext uri="{FF2B5EF4-FFF2-40B4-BE49-F238E27FC236}">
                <a16:creationId xmlns:a16="http://schemas.microsoft.com/office/drawing/2014/main" id="{B6540DD3-3234-60EB-7D36-72CB1A9E0EC3}"/>
              </a:ext>
            </a:extLst>
          </p:cNvPr>
          <p:cNvGrpSpPr>
            <a:grpSpLocks/>
          </p:cNvGrpSpPr>
          <p:nvPr/>
        </p:nvGrpSpPr>
        <p:grpSpPr bwMode="auto">
          <a:xfrm>
            <a:off x="268288" y="3851275"/>
            <a:ext cx="2413000" cy="1462088"/>
            <a:chOff x="1825" y="1086"/>
            <a:chExt cx="1520" cy="921"/>
          </a:xfrm>
        </p:grpSpPr>
        <p:sp>
          <p:nvSpPr>
            <p:cNvPr id="413704" name="Text Box 8">
              <a:extLst>
                <a:ext uri="{FF2B5EF4-FFF2-40B4-BE49-F238E27FC236}">
                  <a16:creationId xmlns:a16="http://schemas.microsoft.com/office/drawing/2014/main" id="{742C2FE7-A39E-70F6-0933-86C1D04DB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2" y="1770"/>
              <a:ext cx="702" cy="237"/>
            </a:xfrm>
            <a:prstGeom prst="rect">
              <a:avLst/>
            </a:prstGeom>
            <a:solidFill>
              <a:srgbClr val="FFFFA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800" b="1">
                  <a:latin typeface="Verdana" panose="020B0604030504040204" pitchFamily="34" charset="0"/>
                </a:rPr>
                <a:t>2-ME</a:t>
              </a:r>
            </a:p>
          </p:txBody>
        </p:sp>
        <p:pic>
          <p:nvPicPr>
            <p:cNvPr id="413705" name="Picture 9">
              <a:extLst>
                <a:ext uri="{FF2B5EF4-FFF2-40B4-BE49-F238E27FC236}">
                  <a16:creationId xmlns:a16="http://schemas.microsoft.com/office/drawing/2014/main" id="{19ABD862-F69B-4322-6D51-4AF9FFBCB1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5" y="1086"/>
              <a:ext cx="1520" cy="69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3706" name="Group 10">
            <a:extLst>
              <a:ext uri="{FF2B5EF4-FFF2-40B4-BE49-F238E27FC236}">
                <a16:creationId xmlns:a16="http://schemas.microsoft.com/office/drawing/2014/main" id="{641B51BC-1219-096C-90EA-4C29C1867AF0}"/>
              </a:ext>
            </a:extLst>
          </p:cNvPr>
          <p:cNvGrpSpPr>
            <a:grpSpLocks/>
          </p:cNvGrpSpPr>
          <p:nvPr/>
        </p:nvGrpSpPr>
        <p:grpSpPr bwMode="auto">
          <a:xfrm>
            <a:off x="2447925" y="4964113"/>
            <a:ext cx="2333625" cy="1611312"/>
            <a:chOff x="1878" y="2604"/>
            <a:chExt cx="1470" cy="1015"/>
          </a:xfrm>
        </p:grpSpPr>
        <p:pic>
          <p:nvPicPr>
            <p:cNvPr id="413707" name="Picture 11">
              <a:extLst>
                <a:ext uri="{FF2B5EF4-FFF2-40B4-BE49-F238E27FC236}">
                  <a16:creationId xmlns:a16="http://schemas.microsoft.com/office/drawing/2014/main" id="{D92C1152-EBE0-F3FA-693E-2157D2F9DC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8" y="2604"/>
              <a:ext cx="1470" cy="7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413708" name="Text Box 12">
              <a:extLst>
                <a:ext uri="{FF2B5EF4-FFF2-40B4-BE49-F238E27FC236}">
                  <a16:creationId xmlns:a16="http://schemas.microsoft.com/office/drawing/2014/main" id="{F9E37B9B-F987-6274-F1CA-089C265C41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8" y="3382"/>
              <a:ext cx="552" cy="237"/>
            </a:xfrm>
            <a:prstGeom prst="rect">
              <a:avLst/>
            </a:prstGeom>
            <a:solidFill>
              <a:srgbClr val="FFFFA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800" b="1">
                  <a:latin typeface="Verdana" panose="020B0604030504040204" pitchFamily="34" charset="0"/>
                </a:rPr>
                <a:t>DTT</a:t>
              </a:r>
            </a:p>
          </p:txBody>
        </p:sp>
      </p:grpSp>
      <p:grpSp>
        <p:nvGrpSpPr>
          <p:cNvPr id="413718" name="Group 22">
            <a:extLst>
              <a:ext uri="{FF2B5EF4-FFF2-40B4-BE49-F238E27FC236}">
                <a16:creationId xmlns:a16="http://schemas.microsoft.com/office/drawing/2014/main" id="{DC363995-66EE-2ACE-A8E4-C61125EFA1BA}"/>
              </a:ext>
            </a:extLst>
          </p:cNvPr>
          <p:cNvGrpSpPr>
            <a:grpSpLocks/>
          </p:cNvGrpSpPr>
          <p:nvPr/>
        </p:nvGrpSpPr>
        <p:grpSpPr bwMode="auto">
          <a:xfrm>
            <a:off x="2016125" y="4221163"/>
            <a:ext cx="2955925" cy="1738312"/>
            <a:chOff x="1270" y="2789"/>
            <a:chExt cx="1862" cy="1095"/>
          </a:xfrm>
        </p:grpSpPr>
        <p:sp>
          <p:nvSpPr>
            <p:cNvPr id="413713" name="Oval 17">
              <a:extLst>
                <a:ext uri="{FF2B5EF4-FFF2-40B4-BE49-F238E27FC236}">
                  <a16:creationId xmlns:a16="http://schemas.microsoft.com/office/drawing/2014/main" id="{1B5310EE-6ACA-CEA3-1211-7D191C150B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584904">
              <a:off x="1270" y="2789"/>
              <a:ext cx="469" cy="29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3714" name="Oval 18">
              <a:extLst>
                <a:ext uri="{FF2B5EF4-FFF2-40B4-BE49-F238E27FC236}">
                  <a16:creationId xmlns:a16="http://schemas.microsoft.com/office/drawing/2014/main" id="{8203C786-3BC8-EAA9-0BBA-CC209A467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" y="3590"/>
              <a:ext cx="384" cy="29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3715" name="Oval 19">
              <a:extLst>
                <a:ext uri="{FF2B5EF4-FFF2-40B4-BE49-F238E27FC236}">
                  <a16:creationId xmlns:a16="http://schemas.microsoft.com/office/drawing/2014/main" id="{9F60F6FD-A7F6-A1C4-3B54-C0CDE5602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8" y="3444"/>
              <a:ext cx="384" cy="29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13732" name="Group 36">
            <a:extLst>
              <a:ext uri="{FF2B5EF4-FFF2-40B4-BE49-F238E27FC236}">
                <a16:creationId xmlns:a16="http://schemas.microsoft.com/office/drawing/2014/main" id="{35A2A234-022E-13A7-A904-0D501F0A6AF2}"/>
              </a:ext>
            </a:extLst>
          </p:cNvPr>
          <p:cNvGrpSpPr>
            <a:grpSpLocks/>
          </p:cNvGrpSpPr>
          <p:nvPr/>
        </p:nvGrpSpPr>
        <p:grpSpPr bwMode="auto">
          <a:xfrm>
            <a:off x="4895850" y="2032000"/>
            <a:ext cx="4248150" cy="4826000"/>
            <a:chOff x="3084" y="1280"/>
            <a:chExt cx="2676" cy="3040"/>
          </a:xfrm>
        </p:grpSpPr>
        <p:pic>
          <p:nvPicPr>
            <p:cNvPr id="413701" name="Picture 5">
              <a:extLst>
                <a:ext uri="{FF2B5EF4-FFF2-40B4-BE49-F238E27FC236}">
                  <a16:creationId xmlns:a16="http://schemas.microsoft.com/office/drawing/2014/main" id="{6940BE43-A580-C399-E49B-F8C8BF0E42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" y="1280"/>
              <a:ext cx="2676" cy="3040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3720" name="Rectangle 24">
              <a:extLst>
                <a:ext uri="{FF2B5EF4-FFF2-40B4-BE49-F238E27FC236}">
                  <a16:creationId xmlns:a16="http://schemas.microsoft.com/office/drawing/2014/main" id="{AD215131-5520-D850-05C0-7E084101A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1293"/>
              <a:ext cx="2554" cy="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3721" name="Rectangle 25">
              <a:extLst>
                <a:ext uri="{FF2B5EF4-FFF2-40B4-BE49-F238E27FC236}">
                  <a16:creationId xmlns:a16="http://schemas.microsoft.com/office/drawing/2014/main" id="{FF99AB18-8C77-9F3D-DE5C-1460AB565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" y="2636"/>
              <a:ext cx="2617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3722" name="Rectangle 26">
              <a:extLst>
                <a:ext uri="{FF2B5EF4-FFF2-40B4-BE49-F238E27FC236}">
                  <a16:creationId xmlns:a16="http://schemas.microsoft.com/office/drawing/2014/main" id="{17FB2174-F23B-F9F3-E2B0-378B62953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" y="4026"/>
              <a:ext cx="2617" cy="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3723" name="Rectangle 27">
              <a:extLst>
                <a:ext uri="{FF2B5EF4-FFF2-40B4-BE49-F238E27FC236}">
                  <a16:creationId xmlns:a16="http://schemas.microsoft.com/office/drawing/2014/main" id="{94A5964E-F8B9-2E74-5C67-07DE26B37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645"/>
              <a:ext cx="640" cy="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3725" name="Text Box 29">
              <a:extLst>
                <a:ext uri="{FF2B5EF4-FFF2-40B4-BE49-F238E27FC236}">
                  <a16:creationId xmlns:a16="http://schemas.microsoft.com/office/drawing/2014/main" id="{6B1BC91C-AFF3-B843-F878-E2F055253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7" y="1310"/>
              <a:ext cx="1530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500">
                  <a:latin typeface="Verdana" panose="020B0604030504040204" pitchFamily="34" charset="0"/>
                </a:rPr>
                <a:t>protein with two chains A and B linked by disulfide bridge</a:t>
              </a:r>
            </a:p>
          </p:txBody>
        </p:sp>
        <p:sp>
          <p:nvSpPr>
            <p:cNvPr id="413726" name="Text Box 30">
              <a:extLst>
                <a:ext uri="{FF2B5EF4-FFF2-40B4-BE49-F238E27FC236}">
                  <a16:creationId xmlns:a16="http://schemas.microsoft.com/office/drawing/2014/main" id="{37C3C523-5A88-8953-997F-286757C6DD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6" y="1416"/>
              <a:ext cx="829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500">
                  <a:latin typeface="Verdana" panose="020B0604030504040204" pitchFamily="34" charset="0"/>
                </a:rPr>
                <a:t>single chain protein</a:t>
              </a:r>
            </a:p>
          </p:txBody>
        </p:sp>
        <p:sp>
          <p:nvSpPr>
            <p:cNvPr id="413727" name="Text Box 31">
              <a:extLst>
                <a:ext uri="{FF2B5EF4-FFF2-40B4-BE49-F238E27FC236}">
                  <a16:creationId xmlns:a16="http://schemas.microsoft.com/office/drawing/2014/main" id="{B6CF9127-85C3-BBE0-CB55-636E048B77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5" y="2684"/>
              <a:ext cx="242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500">
                  <a:latin typeface="Verdana" panose="020B0604030504040204" pitchFamily="34" charset="0"/>
                </a:rPr>
                <a:t>treatment with 2-ME + SDS</a:t>
              </a:r>
            </a:p>
          </p:txBody>
        </p:sp>
        <p:sp>
          <p:nvSpPr>
            <p:cNvPr id="413730" name="Text Box 34">
              <a:extLst>
                <a:ext uri="{FF2B5EF4-FFF2-40B4-BE49-F238E27FC236}">
                  <a16:creationId xmlns:a16="http://schemas.microsoft.com/office/drawing/2014/main" id="{9868398C-3814-2AB3-AE7E-68AD6AF73D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2" y="3625"/>
              <a:ext cx="641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500">
                  <a:latin typeface="Verdana" panose="020B0604030504040204" pitchFamily="34" charset="0"/>
                </a:rPr>
                <a:t>negative charge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13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3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Macintosh PowerPoint</Application>
  <PresentationFormat>Bildschirmpräsentation (4:3)</PresentationFormat>
  <Paragraphs>116</Paragraphs>
  <Slides>14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Comic Sans MS</vt:lpstr>
      <vt:lpstr>Times New Roman</vt:lpstr>
      <vt:lpstr>Verdana</vt:lpstr>
      <vt:lpstr>Standarddesign</vt:lpstr>
      <vt:lpstr>PHOTO-PAINT</vt:lpstr>
      <vt:lpstr>PowerPoint-Präsentation</vt:lpstr>
      <vt:lpstr>gel electrophoresis</vt:lpstr>
      <vt:lpstr>PowerPoint-Präsentation</vt:lpstr>
      <vt:lpstr>SDS-PAGE  (SDS Polyacrylamide Gel Electrophoresis)</vt:lpstr>
      <vt:lpstr>separation of proteins by SDS-PAGE</vt:lpstr>
      <vt:lpstr>molecular weight (MW) determination by SDS-PAGE</vt:lpstr>
      <vt:lpstr>molecular weight (MW) determination by SDS-PAGE</vt:lpstr>
      <vt:lpstr>types of SDS-PAGE</vt:lpstr>
      <vt:lpstr>reducing SDS-PAGE of proteins</vt:lpstr>
      <vt:lpstr>non-reducing SDS-PAGE of proteins </vt:lpstr>
      <vt:lpstr>types of SDS-PAGE</vt:lpstr>
      <vt:lpstr>SDS-PAGE for MW determination</vt:lpstr>
      <vt:lpstr>PowerPoint-Präsentation</vt:lpstr>
      <vt:lpstr>PowerPoint-Präsentation</vt:lpstr>
    </vt:vector>
  </TitlesOfParts>
  <Company>Fachhochschule Weihenstephan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Komponenten einer Fermentation</dc:title>
  <dc:creator>ZDV</dc:creator>
  <cp:lastModifiedBy>Adrian Braun</cp:lastModifiedBy>
  <cp:revision>213</cp:revision>
  <dcterms:created xsi:type="dcterms:W3CDTF">2003-04-10T13:07:49Z</dcterms:created>
  <dcterms:modified xsi:type="dcterms:W3CDTF">2026-01-29T11:55:55Z</dcterms:modified>
</cp:coreProperties>
</file>